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262" r:id="rId20"/>
    <p:sldId id="263" r:id="rId21"/>
    <p:sldId id="264" r:id="rId22"/>
    <p:sldId id="265" r:id="rId23"/>
    <p:sldId id="267" r:id="rId24"/>
    <p:sldId id="268" r:id="rId25"/>
    <p:sldId id="266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A3C8D1-AEEE-BD4E-8BC2-41D97EEB87E2}">
          <p14:sldIdLst>
            <p14:sldId id="256"/>
            <p14:sldId id="257"/>
            <p14:sldId id="258"/>
            <p14:sldId id="259"/>
            <p14:sldId id="260"/>
            <p14:sldId id="261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 autoAdjust="0"/>
    <p:restoredTop sz="94679"/>
  </p:normalViewPr>
  <p:slideViewPr>
    <p:cSldViewPr snapToGrid="0" snapToObjects="1">
      <p:cViewPr varScale="1">
        <p:scale>
          <a:sx n="100" d="100"/>
          <a:sy n="100" d="100"/>
        </p:scale>
        <p:origin x="22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9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4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8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8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5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4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822907-8A9D-4F6B-98F6-913902AD56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ddtools.sourceforge.net/" TargetMode="External"/><Relationship Id="rId2" Type="http://schemas.openxmlformats.org/officeDocument/2006/relationships/hyperlink" Target="http://www.casespec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1175788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Metodologias Ágeis de Desenvolvimento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4894"/>
            <a:ext cx="8001000" cy="3524893"/>
          </a:xfrm>
        </p:spPr>
        <p:txBody>
          <a:bodyPr/>
          <a:lstStyle/>
          <a:p>
            <a:r>
              <a:rPr lang="pt-BR" dirty="0"/>
              <a:t>Engenharia de Software – Aula 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Prof. Rafaela Bosse Schroeder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04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FDD – Atividades </a:t>
            </a:r>
            <a:r>
              <a:rPr lang="en-US" dirty="0"/>
              <a:t>CLF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9212" y="2197510"/>
            <a:ext cx="8385687" cy="4068819"/>
          </a:xfrm>
        </p:spPr>
        <p:txBody>
          <a:bodyPr numCol="1"/>
          <a:lstStyle/>
          <a:p>
            <a:pPr lvl="1"/>
            <a:r>
              <a:rPr lang="pt-BR" dirty="0"/>
              <a:t>Atividade única: construir lista de funcionalidades em três níveis:</a:t>
            </a:r>
          </a:p>
          <a:p>
            <a:pPr lvl="2"/>
            <a:r>
              <a:rPr lang="pt-BR" dirty="0"/>
              <a:t>Áreas de negócio;</a:t>
            </a:r>
          </a:p>
          <a:p>
            <a:pPr lvl="2"/>
            <a:r>
              <a:rPr lang="pt-BR" dirty="0"/>
              <a:t>Atividades de negócio;</a:t>
            </a:r>
          </a:p>
          <a:p>
            <a:pPr lvl="2"/>
            <a:r>
              <a:rPr lang="pt-BR" dirty="0"/>
              <a:t>Passos de atividades de negócio.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1699231" y="4142875"/>
            <a:ext cx="5589640" cy="2248918"/>
            <a:chOff x="3325346" y="4158943"/>
            <a:chExt cx="5589640" cy="2248918"/>
          </a:xfrm>
        </p:grpSpPr>
        <p:grpSp>
          <p:nvGrpSpPr>
            <p:cNvPr id="5" name="Grupo 4"/>
            <p:cNvGrpSpPr/>
            <p:nvPr/>
          </p:nvGrpSpPr>
          <p:grpSpPr>
            <a:xfrm>
              <a:off x="3325346" y="4158943"/>
              <a:ext cx="5589640" cy="2248918"/>
              <a:chOff x="1342103" y="3635476"/>
              <a:chExt cx="6930516" cy="2853814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3082413" y="3635476"/>
                <a:ext cx="3631941" cy="146009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sp>
            <p:nvSpPr>
              <p:cNvPr id="9" name="Retângulo com Único Canto Aparado 8"/>
              <p:cNvSpPr/>
              <p:nvPr/>
            </p:nvSpPr>
            <p:spPr>
              <a:xfrm>
                <a:off x="1342103" y="3915698"/>
                <a:ext cx="1302773" cy="60714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Requisitos</a:t>
                </a:r>
              </a:p>
            </p:txBody>
          </p:sp>
          <p:sp>
            <p:nvSpPr>
              <p:cNvPr id="10" name="Retângulo com Único Canto Aparado 9"/>
              <p:cNvSpPr/>
              <p:nvPr/>
            </p:nvSpPr>
            <p:spPr>
              <a:xfrm>
                <a:off x="1342103" y="5449529"/>
                <a:ext cx="1258529" cy="678426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Modelo de Classes</a:t>
                </a:r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3642852" y="5449529"/>
                <a:ext cx="1991032" cy="103976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2" name="Retângulo com Único Canto Aparado 11"/>
              <p:cNvSpPr/>
              <p:nvPr/>
            </p:nvSpPr>
            <p:spPr>
              <a:xfrm>
                <a:off x="6527393" y="5388690"/>
                <a:ext cx="1745226" cy="69686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Plano de desenvolvimento</a:t>
                </a:r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3266779" y="4365521"/>
                <a:ext cx="81558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DMA</a:t>
                </a:r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552993" y="4178371"/>
                <a:ext cx="857573" cy="73004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00" b="1" dirty="0"/>
                  <a:t>CLF</a:t>
                </a:r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914463" y="4360603"/>
                <a:ext cx="663677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PPF</a:t>
                </a: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3841958" y="5906729"/>
                <a:ext cx="66367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DPF</a:t>
                </a: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4778480" y="5906729"/>
                <a:ext cx="66367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CPF</a:t>
                </a: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3318388" y="3746090"/>
                <a:ext cx="2753036" cy="58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Concepção e planejamento</a:t>
                </a:r>
              </a:p>
            </p:txBody>
          </p:sp>
          <p:cxnSp>
            <p:nvCxnSpPr>
              <p:cNvPr id="19" name="Conector de seta reta 18"/>
              <p:cNvCxnSpPr/>
              <p:nvPr/>
            </p:nvCxnSpPr>
            <p:spPr>
              <a:xfrm>
                <a:off x="4059055" y="4586747"/>
                <a:ext cx="4571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>
                <a:off x="5474480" y="4581830"/>
                <a:ext cx="398203" cy="49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/>
              <p:cNvCxnSpPr/>
              <p:nvPr/>
            </p:nvCxnSpPr>
            <p:spPr>
              <a:xfrm flipH="1">
                <a:off x="2644877" y="5095567"/>
                <a:ext cx="442451" cy="3539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>
                <a:off x="2600631" y="4203290"/>
                <a:ext cx="4571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aixaDeTexto 22"/>
              <p:cNvSpPr txBox="1"/>
              <p:nvPr/>
            </p:nvSpPr>
            <p:spPr>
              <a:xfrm>
                <a:off x="3733801" y="5464276"/>
                <a:ext cx="1484678" cy="35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Construção</a:t>
                </a:r>
              </a:p>
            </p:txBody>
          </p:sp>
          <p:cxnSp>
            <p:nvCxnSpPr>
              <p:cNvPr id="24" name="Conector de seta reta 23"/>
              <p:cNvCxnSpPr/>
              <p:nvPr/>
            </p:nvCxnSpPr>
            <p:spPr>
              <a:xfrm>
                <a:off x="6867896" y="4581830"/>
                <a:ext cx="607142" cy="5137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 flipH="1">
                <a:off x="5776458" y="5678129"/>
                <a:ext cx="5456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/>
              <p:nvPr/>
            </p:nvCxnSpPr>
            <p:spPr>
              <a:xfrm>
                <a:off x="2863649" y="5860332"/>
                <a:ext cx="5727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angulado 5"/>
            <p:cNvCxnSpPr/>
            <p:nvPr/>
          </p:nvCxnSpPr>
          <p:spPr>
            <a:xfrm rot="16200000" flipV="1">
              <a:off x="5997351" y="5477952"/>
              <a:ext cx="12700" cy="936522"/>
            </a:xfrm>
            <a:prstGeom prst="bentConnector3">
              <a:avLst>
                <a:gd name="adj1" fmla="val 110322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5915012" y="6113362"/>
              <a:ext cx="172816" cy="9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608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FDD – Atividades </a:t>
            </a:r>
            <a:r>
              <a:rPr lang="en-US" dirty="0"/>
              <a:t>PPF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9212" y="2197510"/>
            <a:ext cx="8574601" cy="4068819"/>
          </a:xfrm>
        </p:spPr>
        <p:txBody>
          <a:bodyPr numCol="2"/>
          <a:lstStyle/>
          <a:p>
            <a:r>
              <a:rPr lang="pt-BR" dirty="0"/>
              <a:t>Aspectos para agrupar atividades:</a:t>
            </a:r>
          </a:p>
          <a:p>
            <a:pPr lvl="1"/>
            <a:r>
              <a:rPr lang="pt-BR" dirty="0"/>
              <a:t>Complexidade das funcionalidades;</a:t>
            </a:r>
          </a:p>
          <a:p>
            <a:pPr lvl="1"/>
            <a:r>
              <a:rPr lang="pt-BR" dirty="0"/>
              <a:t>Dependências entre as funcionalidades em termos de classes;</a:t>
            </a:r>
          </a:p>
          <a:p>
            <a:pPr lvl="1"/>
            <a:r>
              <a:rPr lang="pt-BR" dirty="0"/>
              <a:t>Carga de trabalho da equipe.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Atividades:</a:t>
            </a:r>
          </a:p>
          <a:p>
            <a:pPr lvl="1"/>
            <a:r>
              <a:rPr lang="pt-BR" dirty="0"/>
              <a:t>Forma a equipe de planejamento;</a:t>
            </a:r>
          </a:p>
          <a:p>
            <a:pPr lvl="1"/>
            <a:r>
              <a:rPr lang="pt-BR" dirty="0"/>
              <a:t>Determinar sequência de desenvolvimento;</a:t>
            </a:r>
          </a:p>
          <a:p>
            <a:pPr lvl="1"/>
            <a:r>
              <a:rPr lang="pt-BR" dirty="0"/>
              <a:t>Atribuir atividades de negócio aos programadores;</a:t>
            </a:r>
          </a:p>
          <a:p>
            <a:pPr lvl="1"/>
            <a:r>
              <a:rPr lang="pt-BR" dirty="0"/>
              <a:t>Atribuir classes aos desenvolvedores.</a:t>
            </a:r>
          </a:p>
          <a:p>
            <a:pPr lvl="1"/>
            <a:endParaRPr lang="pt-BR" dirty="0"/>
          </a:p>
          <a:p>
            <a:pPr marL="685800" lvl="2" indent="0">
              <a:buNone/>
            </a:pP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4219909" y="3803513"/>
            <a:ext cx="4693904" cy="1780725"/>
            <a:chOff x="3325346" y="4158943"/>
            <a:chExt cx="5887151" cy="2248918"/>
          </a:xfrm>
        </p:grpSpPr>
        <p:grpSp>
          <p:nvGrpSpPr>
            <p:cNvPr id="5" name="Grupo 4"/>
            <p:cNvGrpSpPr/>
            <p:nvPr/>
          </p:nvGrpSpPr>
          <p:grpSpPr>
            <a:xfrm>
              <a:off x="3325346" y="4158943"/>
              <a:ext cx="5887151" cy="2248918"/>
              <a:chOff x="1342103" y="3635476"/>
              <a:chExt cx="7299396" cy="2853814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3082413" y="3635476"/>
                <a:ext cx="3631941" cy="146009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sp>
            <p:nvSpPr>
              <p:cNvPr id="9" name="Retângulo com Único Canto Aparado 8"/>
              <p:cNvSpPr/>
              <p:nvPr/>
            </p:nvSpPr>
            <p:spPr>
              <a:xfrm>
                <a:off x="1342103" y="3915698"/>
                <a:ext cx="1302773" cy="60714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Requisitos</a:t>
                </a:r>
              </a:p>
            </p:txBody>
          </p:sp>
          <p:sp>
            <p:nvSpPr>
              <p:cNvPr id="10" name="Retângulo com Único Canto Aparado 9"/>
              <p:cNvSpPr/>
              <p:nvPr/>
            </p:nvSpPr>
            <p:spPr>
              <a:xfrm>
                <a:off x="1342103" y="5449529"/>
                <a:ext cx="1258529" cy="678426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Modelo de Classes</a:t>
                </a:r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3642853" y="5449529"/>
                <a:ext cx="2133605" cy="103976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2" name="Retângulo com Único Canto Aparado 11"/>
              <p:cNvSpPr/>
              <p:nvPr/>
            </p:nvSpPr>
            <p:spPr>
              <a:xfrm>
                <a:off x="6527393" y="5388690"/>
                <a:ext cx="2114106" cy="69686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Plano de desenvolvimento</a:t>
                </a:r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3266779" y="4365521"/>
                <a:ext cx="81558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DMA</a:t>
                </a:r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552995" y="4346806"/>
                <a:ext cx="852591" cy="4867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CLF</a:t>
                </a:r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849603" y="4229600"/>
                <a:ext cx="864752" cy="73496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00" b="1" dirty="0"/>
                  <a:t>PPF</a:t>
                </a: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3733802" y="5906729"/>
                <a:ext cx="771834" cy="44245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DPF</a:t>
                </a: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4778479" y="5906729"/>
                <a:ext cx="855406" cy="44245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CPF</a:t>
                </a: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3318388" y="3746090"/>
                <a:ext cx="2753036" cy="58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Concepção e planejamento</a:t>
                </a:r>
              </a:p>
            </p:txBody>
          </p:sp>
          <p:cxnSp>
            <p:nvCxnSpPr>
              <p:cNvPr id="19" name="Conector de seta reta 18"/>
              <p:cNvCxnSpPr/>
              <p:nvPr/>
            </p:nvCxnSpPr>
            <p:spPr>
              <a:xfrm>
                <a:off x="4059055" y="4586747"/>
                <a:ext cx="4571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>
                <a:off x="5474480" y="4581830"/>
                <a:ext cx="398203" cy="49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/>
              <p:cNvCxnSpPr/>
              <p:nvPr/>
            </p:nvCxnSpPr>
            <p:spPr>
              <a:xfrm flipH="1">
                <a:off x="2644877" y="5095567"/>
                <a:ext cx="442451" cy="3539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>
                <a:off x="2600631" y="4203290"/>
                <a:ext cx="4571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aixaDeTexto 22"/>
              <p:cNvSpPr txBox="1"/>
              <p:nvPr/>
            </p:nvSpPr>
            <p:spPr>
              <a:xfrm>
                <a:off x="3733801" y="5464276"/>
                <a:ext cx="1484678" cy="35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Construção</a:t>
                </a:r>
              </a:p>
            </p:txBody>
          </p:sp>
          <p:cxnSp>
            <p:nvCxnSpPr>
              <p:cNvPr id="24" name="Conector de seta reta 23"/>
              <p:cNvCxnSpPr/>
              <p:nvPr/>
            </p:nvCxnSpPr>
            <p:spPr>
              <a:xfrm>
                <a:off x="6867896" y="4581830"/>
                <a:ext cx="607142" cy="5137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 flipH="1">
                <a:off x="5891129" y="5678129"/>
                <a:ext cx="5456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/>
              <p:nvPr/>
            </p:nvCxnSpPr>
            <p:spPr>
              <a:xfrm>
                <a:off x="2863649" y="5860332"/>
                <a:ext cx="5727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angulado 5"/>
            <p:cNvCxnSpPr/>
            <p:nvPr/>
          </p:nvCxnSpPr>
          <p:spPr>
            <a:xfrm rot="16200000" flipV="1">
              <a:off x="5997351" y="5477952"/>
              <a:ext cx="12700" cy="936522"/>
            </a:xfrm>
            <a:prstGeom prst="bentConnector3">
              <a:avLst>
                <a:gd name="adj1" fmla="val 110322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5915012" y="6113362"/>
              <a:ext cx="172816" cy="9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0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FDD – Atividades </a:t>
            </a:r>
            <a:r>
              <a:rPr lang="en-US" dirty="0"/>
              <a:t>DPF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9212" y="2197510"/>
            <a:ext cx="8574601" cy="4068819"/>
          </a:xfrm>
        </p:spPr>
        <p:txBody>
          <a:bodyPr numCol="1"/>
          <a:lstStyle/>
          <a:p>
            <a:pPr lvl="1"/>
            <a:r>
              <a:rPr lang="pt-BR" b="1" dirty="0"/>
              <a:t>Formar a equipe de funcionalidades;</a:t>
            </a:r>
          </a:p>
          <a:p>
            <a:pPr lvl="1"/>
            <a:r>
              <a:rPr lang="pt-BR" dirty="0"/>
              <a:t>Estudo dirigido de domínio;</a:t>
            </a:r>
          </a:p>
          <a:p>
            <a:pPr lvl="1"/>
            <a:r>
              <a:rPr lang="pt-BR" dirty="0"/>
              <a:t>Estudar a documentação de referência;</a:t>
            </a:r>
          </a:p>
          <a:p>
            <a:pPr lvl="1"/>
            <a:r>
              <a:rPr lang="pt-BR" dirty="0"/>
              <a:t>Desenvolver diagramas de sequência;</a:t>
            </a:r>
          </a:p>
          <a:p>
            <a:pPr lvl="1"/>
            <a:r>
              <a:rPr lang="pt-BR" b="1" dirty="0"/>
              <a:t>Refinar o modelo de objetos;</a:t>
            </a:r>
          </a:p>
          <a:p>
            <a:pPr lvl="1"/>
            <a:r>
              <a:rPr lang="pt-BR" b="1" dirty="0"/>
              <a:t>Escrever as interfaces (assinaturas) das classes e métodos.</a:t>
            </a:r>
          </a:p>
          <a:p>
            <a:pPr marL="685800" lvl="2" indent="0">
              <a:buNone/>
            </a:pP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618406" y="4483511"/>
            <a:ext cx="4929877" cy="2154828"/>
            <a:chOff x="3325346" y="4158943"/>
            <a:chExt cx="5907765" cy="2248918"/>
          </a:xfrm>
        </p:grpSpPr>
        <p:grpSp>
          <p:nvGrpSpPr>
            <p:cNvPr id="5" name="Grupo 4"/>
            <p:cNvGrpSpPr/>
            <p:nvPr/>
          </p:nvGrpSpPr>
          <p:grpSpPr>
            <a:xfrm>
              <a:off x="3325346" y="4158943"/>
              <a:ext cx="5907765" cy="2248918"/>
              <a:chOff x="1342103" y="3635476"/>
              <a:chExt cx="7324959" cy="2853814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3082413" y="3635476"/>
                <a:ext cx="3631941" cy="146009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sp>
            <p:nvSpPr>
              <p:cNvPr id="9" name="Retângulo com Único Canto Aparado 8"/>
              <p:cNvSpPr/>
              <p:nvPr/>
            </p:nvSpPr>
            <p:spPr>
              <a:xfrm>
                <a:off x="1342103" y="3915698"/>
                <a:ext cx="1302773" cy="60714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Requisitos</a:t>
                </a:r>
              </a:p>
            </p:txBody>
          </p:sp>
          <p:sp>
            <p:nvSpPr>
              <p:cNvPr id="10" name="Retângulo com Único Canto Aparado 9"/>
              <p:cNvSpPr/>
              <p:nvPr/>
            </p:nvSpPr>
            <p:spPr>
              <a:xfrm>
                <a:off x="1342103" y="5449529"/>
                <a:ext cx="1258529" cy="678426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Modelo de Classes</a:t>
                </a:r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3642853" y="5388689"/>
                <a:ext cx="2428571" cy="110060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2" name="Retângulo com Único Canto Aparado 11"/>
              <p:cNvSpPr/>
              <p:nvPr/>
            </p:nvSpPr>
            <p:spPr>
              <a:xfrm>
                <a:off x="6724608" y="5388689"/>
                <a:ext cx="1942454" cy="696862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Plano de desenvolvimento</a:t>
                </a:r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3266779" y="4365521"/>
                <a:ext cx="81558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DMA</a:t>
                </a:r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552995" y="4346806"/>
                <a:ext cx="852591" cy="4867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CLF</a:t>
                </a:r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845261" y="4365521"/>
                <a:ext cx="796805" cy="50450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PPF</a:t>
                </a: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3733802" y="5788743"/>
                <a:ext cx="1060236" cy="56044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00" b="1" dirty="0"/>
                  <a:t>DPF</a:t>
                </a: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5085261" y="5906729"/>
                <a:ext cx="855406" cy="44245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CPF</a:t>
                </a: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3318388" y="3746090"/>
                <a:ext cx="2753036" cy="58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Concepção e planejamento</a:t>
                </a:r>
              </a:p>
            </p:txBody>
          </p:sp>
          <p:cxnSp>
            <p:nvCxnSpPr>
              <p:cNvPr id="19" name="Conector de seta reta 18"/>
              <p:cNvCxnSpPr/>
              <p:nvPr/>
            </p:nvCxnSpPr>
            <p:spPr>
              <a:xfrm>
                <a:off x="4059055" y="4586747"/>
                <a:ext cx="4571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>
                <a:off x="5474480" y="4581830"/>
                <a:ext cx="398203" cy="49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/>
              <p:cNvCxnSpPr/>
              <p:nvPr/>
            </p:nvCxnSpPr>
            <p:spPr>
              <a:xfrm flipH="1">
                <a:off x="2644877" y="5095567"/>
                <a:ext cx="442451" cy="3539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>
                <a:off x="2600631" y="4203290"/>
                <a:ext cx="4571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aixaDeTexto 22"/>
              <p:cNvSpPr txBox="1"/>
              <p:nvPr/>
            </p:nvSpPr>
            <p:spPr>
              <a:xfrm>
                <a:off x="3733800" y="5366616"/>
                <a:ext cx="1484678" cy="35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Construção</a:t>
                </a:r>
              </a:p>
            </p:txBody>
          </p:sp>
          <p:cxnSp>
            <p:nvCxnSpPr>
              <p:cNvPr id="24" name="Conector de seta reta 23"/>
              <p:cNvCxnSpPr/>
              <p:nvPr/>
            </p:nvCxnSpPr>
            <p:spPr>
              <a:xfrm>
                <a:off x="6867896" y="4581830"/>
                <a:ext cx="607142" cy="5137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 flipH="1">
                <a:off x="6110259" y="5678129"/>
                <a:ext cx="5456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/>
              <p:nvPr/>
            </p:nvCxnSpPr>
            <p:spPr>
              <a:xfrm>
                <a:off x="2863649" y="5860332"/>
                <a:ext cx="5727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angulado 5"/>
            <p:cNvCxnSpPr/>
            <p:nvPr/>
          </p:nvCxnSpPr>
          <p:spPr>
            <a:xfrm rot="16200000" flipV="1">
              <a:off x="6244779" y="5431776"/>
              <a:ext cx="12700" cy="936522"/>
            </a:xfrm>
            <a:prstGeom prst="bentConnector3">
              <a:avLst>
                <a:gd name="adj1" fmla="val 110322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>
              <a:endCxn id="17" idx="1"/>
            </p:cNvCxnSpPr>
            <p:nvPr/>
          </p:nvCxnSpPr>
          <p:spPr>
            <a:xfrm>
              <a:off x="6144766" y="6113362"/>
              <a:ext cx="199532" cy="97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83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FDD – Atividades </a:t>
            </a:r>
            <a:r>
              <a:rPr lang="en-US" dirty="0"/>
              <a:t>CPF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9212" y="2197510"/>
            <a:ext cx="8574601" cy="4068819"/>
          </a:xfrm>
        </p:spPr>
        <p:txBody>
          <a:bodyPr numCol="1"/>
          <a:lstStyle/>
          <a:p>
            <a:pPr lvl="1"/>
            <a:r>
              <a:rPr lang="pt-BR" dirty="0"/>
              <a:t>Implementar classes e métodos;</a:t>
            </a:r>
          </a:p>
          <a:p>
            <a:pPr lvl="1"/>
            <a:r>
              <a:rPr lang="pt-BR" dirty="0"/>
              <a:t>Inspecionar o código;</a:t>
            </a:r>
          </a:p>
          <a:p>
            <a:pPr lvl="1"/>
            <a:r>
              <a:rPr lang="pt-BR" dirty="0"/>
              <a:t>Teste de unidade;</a:t>
            </a:r>
          </a:p>
          <a:p>
            <a:pPr lvl="1"/>
            <a:r>
              <a:rPr lang="pt-BR" dirty="0"/>
              <a:t>Promover à versão atual (</a:t>
            </a:r>
            <a:r>
              <a:rPr lang="pt-BR" i="1" dirty="0"/>
              <a:t>build</a:t>
            </a:r>
            <a:r>
              <a:rPr lang="pt-BR" dirty="0"/>
              <a:t>).</a:t>
            </a:r>
          </a:p>
          <a:p>
            <a:pPr marL="685800" lvl="2" indent="0">
              <a:buNone/>
            </a:pP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773739" y="3961377"/>
            <a:ext cx="5452957" cy="2582533"/>
            <a:chOff x="3244211" y="4158943"/>
            <a:chExt cx="5999682" cy="2248918"/>
          </a:xfrm>
        </p:grpSpPr>
        <p:grpSp>
          <p:nvGrpSpPr>
            <p:cNvPr id="5" name="Grupo 4"/>
            <p:cNvGrpSpPr/>
            <p:nvPr/>
          </p:nvGrpSpPr>
          <p:grpSpPr>
            <a:xfrm>
              <a:off x="3244211" y="4158943"/>
              <a:ext cx="5999682" cy="2248918"/>
              <a:chOff x="1241508" y="3635476"/>
              <a:chExt cx="7438931" cy="2853814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3082413" y="3635476"/>
                <a:ext cx="3631941" cy="146009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sp>
            <p:nvSpPr>
              <p:cNvPr id="9" name="Retângulo com Único Canto Aparado 8"/>
              <p:cNvSpPr/>
              <p:nvPr/>
            </p:nvSpPr>
            <p:spPr>
              <a:xfrm>
                <a:off x="1241508" y="3915698"/>
                <a:ext cx="1302774" cy="60714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Requisitos</a:t>
                </a:r>
              </a:p>
            </p:txBody>
          </p:sp>
          <p:sp>
            <p:nvSpPr>
              <p:cNvPr id="10" name="Retângulo com Único Canto Aparado 9"/>
              <p:cNvSpPr/>
              <p:nvPr/>
            </p:nvSpPr>
            <p:spPr>
              <a:xfrm>
                <a:off x="1342103" y="5449529"/>
                <a:ext cx="1258529" cy="678426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Modelo de Classes</a:t>
                </a:r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3642853" y="5388689"/>
                <a:ext cx="2428571" cy="110060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2" name="Retângulo com Único Canto Aparado 11"/>
              <p:cNvSpPr/>
              <p:nvPr/>
            </p:nvSpPr>
            <p:spPr>
              <a:xfrm>
                <a:off x="6784966" y="5388689"/>
                <a:ext cx="1895473" cy="696862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Plano de desenvolvimento</a:t>
                </a:r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3266779" y="4365521"/>
                <a:ext cx="81558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DMA</a:t>
                </a:r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552995" y="4346806"/>
                <a:ext cx="852591" cy="4867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CLF</a:t>
                </a:r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845260" y="4365521"/>
                <a:ext cx="796804" cy="50450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PPF</a:t>
                </a: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3733802" y="5906729"/>
                <a:ext cx="819193" cy="44245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DPF</a:t>
                </a: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4953783" y="5788743"/>
                <a:ext cx="986163" cy="56044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00" b="1" dirty="0"/>
                  <a:t>CPF</a:t>
                </a: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3318388" y="3746090"/>
                <a:ext cx="2753036" cy="58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Concepção e planejamento</a:t>
                </a:r>
              </a:p>
            </p:txBody>
          </p:sp>
          <p:cxnSp>
            <p:nvCxnSpPr>
              <p:cNvPr id="19" name="Conector de seta reta 18"/>
              <p:cNvCxnSpPr/>
              <p:nvPr/>
            </p:nvCxnSpPr>
            <p:spPr>
              <a:xfrm>
                <a:off x="4059055" y="4586747"/>
                <a:ext cx="4571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>
                <a:off x="5474480" y="4581830"/>
                <a:ext cx="398203" cy="49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/>
              <p:cNvCxnSpPr/>
              <p:nvPr/>
            </p:nvCxnSpPr>
            <p:spPr>
              <a:xfrm flipH="1">
                <a:off x="2644877" y="5095567"/>
                <a:ext cx="442451" cy="3539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>
                <a:off x="2600631" y="4203290"/>
                <a:ext cx="4571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aixaDeTexto 22"/>
              <p:cNvSpPr txBox="1"/>
              <p:nvPr/>
            </p:nvSpPr>
            <p:spPr>
              <a:xfrm>
                <a:off x="3733800" y="5366616"/>
                <a:ext cx="1484678" cy="357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Construção</a:t>
                </a:r>
              </a:p>
            </p:txBody>
          </p:sp>
          <p:cxnSp>
            <p:nvCxnSpPr>
              <p:cNvPr id="24" name="Conector de seta reta 23"/>
              <p:cNvCxnSpPr/>
              <p:nvPr/>
            </p:nvCxnSpPr>
            <p:spPr>
              <a:xfrm>
                <a:off x="6867896" y="4581830"/>
                <a:ext cx="607142" cy="5137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 flipH="1">
                <a:off x="6150497" y="5678129"/>
                <a:ext cx="5456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/>
              <p:nvPr/>
            </p:nvCxnSpPr>
            <p:spPr>
              <a:xfrm>
                <a:off x="2863649" y="5860332"/>
                <a:ext cx="5727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angulado 5"/>
            <p:cNvCxnSpPr/>
            <p:nvPr/>
          </p:nvCxnSpPr>
          <p:spPr>
            <a:xfrm rot="16200000" flipV="1">
              <a:off x="6244779" y="5431776"/>
              <a:ext cx="12700" cy="936522"/>
            </a:xfrm>
            <a:prstGeom prst="bentConnector3">
              <a:avLst>
                <a:gd name="adj1" fmla="val 110322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5950358" y="6113362"/>
              <a:ext cx="199532" cy="97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32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FDD - 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4968" y="2315498"/>
            <a:ext cx="8429932" cy="3950832"/>
          </a:xfrm>
        </p:spPr>
        <p:txBody>
          <a:bodyPr/>
          <a:lstStyle/>
          <a:p>
            <a:r>
              <a:rPr lang="pt-BR" dirty="0" err="1"/>
              <a:t>CaseSpec</a:t>
            </a:r>
            <a:r>
              <a:rPr lang="pt-BR" dirty="0"/>
              <a:t> : </a:t>
            </a:r>
            <a:r>
              <a:rPr lang="pt-BR" dirty="0">
                <a:hlinkClick r:id="rId2"/>
              </a:rPr>
              <a:t>http://www.casespec.net/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Gerenciamento de requisitos ao longo de todo o ciclo de vida.</a:t>
            </a:r>
          </a:p>
          <a:p>
            <a:r>
              <a:rPr lang="pt-BR" dirty="0"/>
              <a:t>FDD Tools Project: </a:t>
            </a:r>
            <a:r>
              <a:rPr lang="pt-BR" dirty="0">
                <a:hlinkClick r:id="rId3"/>
              </a:rPr>
              <a:t>http://fddtools.sourceforge.net/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Projeto que visa criar ferramentas gratuitas de código aberto para FDD.</a:t>
            </a:r>
          </a:p>
        </p:txBody>
      </p:sp>
    </p:spTree>
    <p:extLst>
      <p:ext uri="{BB962C8B-B14F-4D97-AF65-F5344CB8AC3E}">
        <p14:creationId xmlns:p14="http://schemas.microsoft.com/office/powerpoint/2010/main" val="423736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DSDM – </a:t>
            </a:r>
            <a:r>
              <a:rPr lang="pt-BR" i="1" dirty="0" err="1"/>
              <a:t>Dynamic</a:t>
            </a:r>
            <a:r>
              <a:rPr lang="pt-BR" i="1" dirty="0"/>
              <a:t> Systems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Method</a:t>
            </a:r>
            <a:r>
              <a:rPr lang="pt-BR" i="1" dirty="0"/>
              <a:t> (1990)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723" y="1977514"/>
            <a:ext cx="8474177" cy="4098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“Fornece um arcabouço para construir e manter sistemas que satisfazem às restrições de prazo apertadas por meio do uso de prototipagem incremental em um ambiente controlado de projeto”, CS3 Consulting Services apud Pressman(2010); </a:t>
            </a:r>
          </a:p>
          <a:p>
            <a:r>
              <a:rPr lang="pt-BR" dirty="0"/>
              <a:t>O DSDM Consortium é um grupo mundial de empresas que definiu um modelo ágil de processo chamada Ciclo de vida DSDM, com as seguintes atividades: </a:t>
            </a:r>
          </a:p>
          <a:p>
            <a:pPr lvl="1"/>
            <a:r>
              <a:rPr lang="pt-BR" dirty="0"/>
              <a:t>Estudo de viabilidade; </a:t>
            </a:r>
          </a:p>
          <a:p>
            <a:pPr lvl="1"/>
            <a:r>
              <a:rPr lang="pt-BR" dirty="0"/>
              <a:t>Estudo do negócio; </a:t>
            </a:r>
          </a:p>
          <a:p>
            <a:pPr lvl="1"/>
            <a:r>
              <a:rPr lang="pt-BR" dirty="0"/>
              <a:t>Iteração do modelo funcional; </a:t>
            </a:r>
          </a:p>
          <a:p>
            <a:pPr lvl="1"/>
            <a:r>
              <a:rPr lang="pt-BR" dirty="0"/>
              <a:t>Iteração de projeto e construção e; </a:t>
            </a:r>
          </a:p>
          <a:p>
            <a:pPr lvl="1"/>
            <a:r>
              <a:rPr lang="pt-BR" dirty="0"/>
              <a:t>Implementação. </a:t>
            </a:r>
          </a:p>
          <a:p>
            <a:r>
              <a:rPr lang="pt-BR" dirty="0"/>
              <a:t>https://www.agilebusiness.org/</a:t>
            </a:r>
          </a:p>
        </p:txBody>
      </p:sp>
    </p:spTree>
    <p:extLst>
      <p:ext uri="{BB962C8B-B14F-4D97-AF65-F5344CB8AC3E}">
        <p14:creationId xmlns:p14="http://schemas.microsoft.com/office/powerpoint/2010/main" val="404370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DSDM – Ciclo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0455" y="1853755"/>
            <a:ext cx="8663090" cy="439501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Estudo de viabilidade </a:t>
            </a:r>
          </a:p>
          <a:p>
            <a:pPr lvl="1"/>
            <a:r>
              <a:rPr lang="pt-BR" dirty="0"/>
              <a:t>Define requisitos básicos e restrições do negócio; </a:t>
            </a:r>
          </a:p>
          <a:p>
            <a:pPr lvl="1"/>
            <a:r>
              <a:rPr lang="pt-BR" dirty="0"/>
              <a:t>Avalia se é viável desenvolver a aplicação usando DSDM. </a:t>
            </a:r>
          </a:p>
          <a:p>
            <a:pPr>
              <a:spcBef>
                <a:spcPts val="1000"/>
              </a:spcBef>
            </a:pPr>
            <a:r>
              <a:rPr lang="pt-BR" dirty="0"/>
              <a:t>Estudo do negócio </a:t>
            </a:r>
          </a:p>
          <a:p>
            <a:pPr lvl="1"/>
            <a:r>
              <a:rPr lang="pt-BR" dirty="0"/>
              <a:t>Identifica os requisitos funcionais; </a:t>
            </a:r>
          </a:p>
          <a:p>
            <a:pPr lvl="1"/>
            <a:r>
              <a:rPr lang="pt-BR" dirty="0"/>
              <a:t>Define a arquitetura básica da aplicação; </a:t>
            </a:r>
          </a:p>
          <a:p>
            <a:pPr lvl="1"/>
            <a:r>
              <a:rPr lang="pt-BR" dirty="0"/>
              <a:t>Identifica os requisitos de </a:t>
            </a:r>
            <a:r>
              <a:rPr lang="pt-BR" dirty="0" err="1"/>
              <a:t>manutenibilidade</a:t>
            </a:r>
            <a:r>
              <a:rPr lang="pt-BR" dirty="0"/>
              <a:t> da aplicação. </a:t>
            </a:r>
          </a:p>
          <a:p>
            <a:pPr>
              <a:spcBef>
                <a:spcPts val="1000"/>
              </a:spcBef>
            </a:pPr>
            <a:r>
              <a:rPr lang="pt-BR" dirty="0"/>
              <a:t>Iteração do modelo funcional </a:t>
            </a:r>
          </a:p>
          <a:p>
            <a:pPr lvl="1"/>
            <a:r>
              <a:rPr lang="pt-BR" dirty="0"/>
              <a:t>Constrói um conjunto de protótipos incrementais. </a:t>
            </a:r>
          </a:p>
          <a:p>
            <a:pPr lvl="1"/>
            <a:r>
              <a:rPr lang="pt-BR" dirty="0"/>
              <a:t>Objetiva adquirir requisitos adicionais com feedbacks dos usuários à medida que usam o protótipo. </a:t>
            </a:r>
          </a:p>
          <a:p>
            <a:pPr>
              <a:spcBef>
                <a:spcPts val="1000"/>
              </a:spcBef>
            </a:pPr>
            <a:r>
              <a:rPr lang="pt-BR" dirty="0"/>
              <a:t>Iteração de projeto e construção </a:t>
            </a:r>
          </a:p>
          <a:p>
            <a:pPr lvl="1"/>
            <a:r>
              <a:rPr lang="pt-BR" dirty="0"/>
              <a:t>Verifica os protótipos construídos garantindo que cada um tenha passado por engenharia. </a:t>
            </a:r>
          </a:p>
          <a:p>
            <a:pPr>
              <a:spcBef>
                <a:spcPts val="1000"/>
              </a:spcBef>
            </a:pPr>
            <a:r>
              <a:rPr lang="pt-BR" dirty="0"/>
              <a:t>Implementação </a:t>
            </a:r>
          </a:p>
          <a:p>
            <a:pPr lvl="1"/>
            <a:r>
              <a:rPr lang="pt-BR" dirty="0"/>
              <a:t>Coloca o último incremento do software no ambiente de produção, apesar de ele poder ainda não estar completo e novas modificações serem solicitadas.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122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Crystal </a:t>
            </a:r>
            <a:r>
              <a:rPr lang="pt-BR" i="1" dirty="0" err="1"/>
              <a:t>Clear</a:t>
            </a:r>
            <a:r>
              <a:rPr lang="pt-BR" i="1" dirty="0"/>
              <a:t> </a:t>
            </a:r>
            <a:r>
              <a:rPr lang="pt-BR" dirty="0"/>
              <a:t>(1997)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206" y="2197510"/>
            <a:ext cx="8326694" cy="406881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uma metodologia leve, para equipes de 1 a 8 pessoas. Podendo chegar até 12 casos especiais. </a:t>
            </a:r>
          </a:p>
          <a:p>
            <a:pPr lvl="1"/>
            <a:r>
              <a:rPr lang="pt-BR" dirty="0" err="1"/>
              <a:t>Yellow</a:t>
            </a:r>
            <a:r>
              <a:rPr lang="pt-BR" dirty="0"/>
              <a:t>: 10 a 20 membros. </a:t>
            </a:r>
          </a:p>
          <a:p>
            <a:pPr lvl="1"/>
            <a:r>
              <a:rPr lang="pt-BR" dirty="0"/>
              <a:t>Orange: 20 a 50 membros. </a:t>
            </a:r>
          </a:p>
          <a:p>
            <a:pPr lvl="1"/>
            <a:r>
              <a:rPr lang="pt-BR" dirty="0" err="1"/>
              <a:t>Red</a:t>
            </a:r>
            <a:r>
              <a:rPr lang="pt-BR" dirty="0"/>
              <a:t>: 50 a 100 membros. </a:t>
            </a:r>
          </a:p>
          <a:p>
            <a:r>
              <a:rPr lang="pt-BR" dirty="0"/>
              <a:t>Cada um dos métodos com graus de gerenciamento e de comunicação ajustados de acordo com o tamanho da equipe. </a:t>
            </a:r>
          </a:p>
          <a:p>
            <a:r>
              <a:rPr lang="pt-BR" dirty="0"/>
              <a:t>Ciclo de vida: </a:t>
            </a:r>
          </a:p>
          <a:p>
            <a:pPr lvl="1"/>
            <a:r>
              <a:rPr lang="pt-BR" dirty="0"/>
              <a:t>Iteração;</a:t>
            </a:r>
          </a:p>
          <a:p>
            <a:pPr lvl="1"/>
            <a:r>
              <a:rPr lang="pt-BR" dirty="0"/>
              <a:t>Entrega;</a:t>
            </a:r>
          </a:p>
          <a:p>
            <a:pPr lvl="1"/>
            <a:r>
              <a:rPr lang="pt-BR" dirty="0"/>
              <a:t>Projeto.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18" y="4711064"/>
            <a:ext cx="556337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44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Crystal </a:t>
            </a:r>
            <a:r>
              <a:rPr lang="pt-BR" i="1" dirty="0" err="1"/>
              <a:t>Clear</a:t>
            </a:r>
            <a:r>
              <a:rPr lang="pt-BR" i="1" dirty="0"/>
              <a:t> - </a:t>
            </a:r>
            <a:r>
              <a:rPr lang="pt-BR" dirty="0"/>
              <a:t>Pilares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4465" y="2212258"/>
            <a:ext cx="8400435" cy="4054071"/>
          </a:xfrm>
        </p:spPr>
        <p:txBody>
          <a:bodyPr/>
          <a:lstStyle/>
          <a:p>
            <a:r>
              <a:rPr lang="pt-BR" dirty="0"/>
              <a:t>Entregas frequentes;</a:t>
            </a:r>
          </a:p>
          <a:p>
            <a:r>
              <a:rPr lang="pt-BR" dirty="0"/>
              <a:t>Melhoria reflexiva;</a:t>
            </a:r>
          </a:p>
          <a:p>
            <a:r>
              <a:rPr lang="pt-BR" dirty="0"/>
              <a:t>Comunicação osmótica;</a:t>
            </a:r>
          </a:p>
          <a:p>
            <a:r>
              <a:rPr lang="pt-BR" dirty="0"/>
              <a:t>Segurança pessoal;</a:t>
            </a:r>
          </a:p>
          <a:p>
            <a:r>
              <a:rPr lang="pt-BR" dirty="0"/>
              <a:t>Foco;</a:t>
            </a:r>
          </a:p>
          <a:p>
            <a:r>
              <a:rPr lang="pt-BR" dirty="0"/>
              <a:t>Acesso fácil a especialistas;</a:t>
            </a:r>
          </a:p>
          <a:p>
            <a:r>
              <a:rPr lang="pt-BR" dirty="0"/>
              <a:t>Ambiente tecnologicamente rico.</a:t>
            </a:r>
          </a:p>
        </p:txBody>
      </p:sp>
    </p:spTree>
    <p:extLst>
      <p:ext uri="{BB962C8B-B14F-4D97-AF65-F5344CB8AC3E}">
        <p14:creationId xmlns:p14="http://schemas.microsoft.com/office/powerpoint/2010/main" val="232396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XP – </a:t>
            </a:r>
            <a:r>
              <a:rPr lang="en-US" dirty="0" err="1"/>
              <a:t>eXtreme</a:t>
            </a:r>
            <a:r>
              <a:rPr lang="en-US" dirty="0"/>
              <a:t> Programming (1990)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35200"/>
            <a:ext cx="8382000" cy="4031129"/>
          </a:xfrm>
        </p:spPr>
        <p:txBody>
          <a:bodyPr/>
          <a:lstStyle/>
          <a:p>
            <a:r>
              <a:rPr lang="pt-BR" dirty="0"/>
              <a:t>Principais valores de XP:</a:t>
            </a:r>
          </a:p>
          <a:p>
            <a:pPr lvl="1"/>
            <a:r>
              <a:rPr lang="pt-BR" dirty="0"/>
              <a:t>Simplicidade, respeito, comunicação, </a:t>
            </a:r>
            <a:r>
              <a:rPr lang="pt-BR" i="1" dirty="0"/>
              <a:t>feedback</a:t>
            </a:r>
            <a:r>
              <a:rPr lang="pt-BR" dirty="0"/>
              <a:t> e coragem.</a:t>
            </a:r>
          </a:p>
          <a:p>
            <a:r>
              <a:rPr lang="pt-BR" dirty="0"/>
              <a:t>Princípios básicos:</a:t>
            </a:r>
          </a:p>
          <a:p>
            <a:pPr lvl="1"/>
            <a:r>
              <a:rPr lang="pt-BR" i="1" dirty="0"/>
              <a:t>Feedback</a:t>
            </a:r>
            <a:r>
              <a:rPr lang="pt-BR" dirty="0"/>
              <a:t> rápido;</a:t>
            </a:r>
          </a:p>
          <a:p>
            <a:pPr lvl="1"/>
            <a:r>
              <a:rPr lang="pt-BR" dirty="0"/>
              <a:t>Presumir simplicidade;</a:t>
            </a:r>
          </a:p>
          <a:p>
            <a:pPr lvl="1"/>
            <a:r>
              <a:rPr lang="pt-BR" dirty="0"/>
              <a:t>Mudanças incrementais;</a:t>
            </a:r>
          </a:p>
          <a:p>
            <a:pPr lvl="1"/>
            <a:r>
              <a:rPr lang="pt-BR" dirty="0"/>
              <a:t>Abraçar mudanças;</a:t>
            </a:r>
          </a:p>
          <a:p>
            <a:pPr lvl="1"/>
            <a:r>
              <a:rPr lang="pt-BR" dirty="0"/>
              <a:t>Trabalho de alta qualidade.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www.extremeprogramming.org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1755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" y="2324100"/>
            <a:ext cx="8518423" cy="3942229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As Metodologias Ágeis de Desenvolvimento de Software são indicadas como sendo uma opção às abordagens tradicionais para desenvolver softwares; </a:t>
            </a:r>
          </a:p>
          <a:p>
            <a:r>
              <a:rPr lang="pt-BR" dirty="0"/>
              <a:t>Comparadas a outras metodologias, produzem pouca documentação. É recomendado documentar o que realmente será útil; </a:t>
            </a:r>
          </a:p>
          <a:p>
            <a:r>
              <a:rPr lang="pt-BR" dirty="0"/>
              <a:t>São recomendadas para projetos que: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dirty="0">
                <a:latin typeface="Wingdings"/>
              </a:rPr>
              <a:t>	 </a:t>
            </a:r>
            <a:r>
              <a:rPr lang="pt-BR" dirty="0"/>
              <a:t>existem muitas mudanças;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Wingdings"/>
              </a:rPr>
              <a:t> </a:t>
            </a:r>
            <a:r>
              <a:rPr lang="pt-BR" dirty="0"/>
              <a:t>os requisitos são passíveis de alterações;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Wingdings"/>
              </a:rPr>
              <a:t> </a:t>
            </a:r>
            <a:r>
              <a:rPr lang="pt-BR" dirty="0"/>
              <a:t>a recodificação do programa não acarreta alto custo;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Wingdings"/>
              </a:rPr>
              <a:t>	 </a:t>
            </a:r>
            <a:r>
              <a:rPr lang="pt-BR" dirty="0"/>
              <a:t>a equipe é́ pequena;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Wingdings"/>
              </a:rPr>
              <a:t> </a:t>
            </a:r>
            <a:r>
              <a:rPr lang="pt-BR" dirty="0"/>
              <a:t>as datas de entrega curtas acarretam alto custo;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>
                <a:latin typeface="Wingdings"/>
              </a:rPr>
              <a:t> </a:t>
            </a:r>
            <a:r>
              <a:rPr lang="pt-BR" dirty="0"/>
              <a:t>o desenvolvimento rápido é fundamental. </a:t>
            </a:r>
          </a:p>
          <a:p>
            <a:r>
              <a:rPr lang="pt-BR" dirty="0"/>
              <a:t>Em essência, as Metodologias Ágeis foram desenvolvidas com o objetivo de vencer as fraquezas percebidas e reais da Engenharia de Software (Pressman, 2010).</a:t>
            </a:r>
          </a:p>
          <a:p>
            <a:r>
              <a:rPr lang="pt-BR" dirty="0"/>
              <a:t>Focam mais nos resultados do que no processo. </a:t>
            </a:r>
          </a:p>
        </p:txBody>
      </p:sp>
    </p:spTree>
    <p:extLst>
      <p:ext uri="{BB962C8B-B14F-4D97-AF65-F5344CB8AC3E}">
        <p14:creationId xmlns:p14="http://schemas.microsoft.com/office/powerpoint/2010/main" val="316953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Práticas</a:t>
            </a:r>
            <a:r>
              <a:rPr lang="en-US" dirty="0"/>
              <a:t>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2273300"/>
            <a:ext cx="7861300" cy="3993029"/>
          </a:xfrm>
        </p:spPr>
        <p:txBody>
          <a:bodyPr/>
          <a:lstStyle/>
          <a:p>
            <a:r>
              <a:rPr lang="pt-BR" dirty="0"/>
              <a:t>Inclui um conjunto de regras e práticas com base nas seguintes atividades: </a:t>
            </a:r>
          </a:p>
          <a:p>
            <a:pPr lvl="1"/>
            <a:r>
              <a:rPr lang="pt-BR" dirty="0"/>
              <a:t>Planejamento </a:t>
            </a:r>
          </a:p>
          <a:p>
            <a:pPr lvl="1"/>
            <a:r>
              <a:rPr lang="pt-BR" dirty="0"/>
              <a:t>Gerenciamento</a:t>
            </a:r>
          </a:p>
          <a:p>
            <a:pPr lvl="1"/>
            <a:r>
              <a:rPr lang="pt-BR" i="1" dirty="0"/>
              <a:t>Design</a:t>
            </a:r>
          </a:p>
          <a:p>
            <a:pPr lvl="1"/>
            <a:r>
              <a:rPr lang="pt-BR" dirty="0"/>
              <a:t>Codificação</a:t>
            </a:r>
            <a:endParaRPr lang="pt-BR" dirty="0">
              <a:latin typeface="Wingdings"/>
            </a:endParaRPr>
          </a:p>
          <a:p>
            <a:pPr lvl="1"/>
            <a:r>
              <a:rPr lang="pt-BR" dirty="0"/>
              <a:t>Teste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59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-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Planejamento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47900"/>
            <a:ext cx="8382000" cy="40184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dirty="0"/>
              <a:t>Atividades que ocorrem antes do início de um projeto ou um ciclo.</a:t>
            </a:r>
          </a:p>
          <a:p>
            <a:pPr marL="0" indent="0">
              <a:buNone/>
            </a:pPr>
            <a:r>
              <a:rPr lang="pt-BR" dirty="0"/>
              <a:t>Regras:</a:t>
            </a:r>
          </a:p>
          <a:p>
            <a:r>
              <a:rPr lang="pt-BR" dirty="0"/>
              <a:t>Criação de um conjunto de “histórias de usuários” descrevendo as características e funcionalidades requeridas pelo software que será construído; </a:t>
            </a:r>
          </a:p>
          <a:p>
            <a:r>
              <a:rPr lang="pt-BR" dirty="0"/>
              <a:t>As histórias (semelhantes aos casos de uso) são escritas pelos clientes e colocadas em cartões de indexação; </a:t>
            </a:r>
          </a:p>
          <a:p>
            <a:r>
              <a:rPr lang="pt-BR" dirty="0"/>
              <a:t>O cliente atribui uma prioridade à cada história; </a:t>
            </a:r>
          </a:p>
          <a:p>
            <a:r>
              <a:rPr lang="pt-BR" dirty="0"/>
              <a:t>Os desenvolvedores analisam cada história e atribuem um custo a cada uma delas, com base em número de semanas necessárias para o seu desenvolvimento;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07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-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Planejamento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235200"/>
            <a:ext cx="8293100" cy="4031129"/>
          </a:xfrm>
        </p:spPr>
        <p:txBody>
          <a:bodyPr>
            <a:normAutofit/>
          </a:bodyPr>
          <a:lstStyle/>
          <a:p>
            <a:r>
              <a:rPr lang="pt-BR" dirty="0"/>
              <a:t>Se a história precisar de mais de 3 semanas para desenvolvimento, é solicitado ao cliente que ela seja dividida em histórias menores; </a:t>
            </a:r>
          </a:p>
          <a:p>
            <a:r>
              <a:rPr lang="pt-BR" dirty="0"/>
              <a:t>Desenvolvidas em 3 modos:</a:t>
            </a:r>
          </a:p>
          <a:p>
            <a:pPr marL="800100" lvl="1" indent="-457200">
              <a:buFont typeface="+mj-lt"/>
              <a:buAutoNum type="arabicPeriod"/>
            </a:pPr>
            <a:r>
              <a:rPr lang="pt-BR" dirty="0"/>
              <a:t>Todas as histórias serão implementadas imediatamente (dentro de poucas semanas). </a:t>
            </a:r>
          </a:p>
          <a:p>
            <a:pPr marL="800100" lvl="1" indent="-457200">
              <a:buFont typeface="+mj-lt"/>
              <a:buAutoNum type="arabicPeriod"/>
            </a:pPr>
            <a:r>
              <a:rPr lang="pt-BR" dirty="0"/>
              <a:t>As histórias com valor mais alto serão antecipadas no cronograma e implementadas primeiro. </a:t>
            </a:r>
          </a:p>
          <a:p>
            <a:pPr marL="800100" lvl="1" indent="-457200">
              <a:buFont typeface="+mj-lt"/>
              <a:buAutoNum type="arabicPeriod"/>
            </a:pPr>
            <a:r>
              <a:rPr lang="pt-BR" dirty="0"/>
              <a:t>As histórias de maior risco serão antecipadas no cronograma e implementadas primeiro. </a:t>
            </a:r>
          </a:p>
          <a:p>
            <a:r>
              <a:rPr lang="pt-BR" dirty="0"/>
              <a:t>Com o avanço do projeto, o cliente pode adicionar novas histórias, mudar a sua prioridade, subdividi-la e eliminá-las.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279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-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Gerenciamento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222500"/>
            <a:ext cx="8369300" cy="4043829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Ocorre durante a execução do projeto e busca garantir que as atividades sejam realizadas no prazo, dentro do orçamento e com a qualidade desejada.</a:t>
            </a:r>
          </a:p>
          <a:p>
            <a:pPr marL="0" indent="0">
              <a:buNone/>
            </a:pPr>
            <a:r>
              <a:rPr lang="pt-BR" dirty="0"/>
              <a:t>Regras:</a:t>
            </a:r>
          </a:p>
          <a:p>
            <a:pPr lvl="1"/>
            <a:r>
              <a:rPr lang="pt-BR" dirty="0"/>
              <a:t>Espaço aberto de trabalho;</a:t>
            </a:r>
          </a:p>
          <a:p>
            <a:pPr lvl="1"/>
            <a:r>
              <a:rPr lang="pt-BR" dirty="0"/>
              <a:t>Jornada sustentável;</a:t>
            </a:r>
          </a:p>
          <a:p>
            <a:pPr lvl="1"/>
            <a:r>
              <a:rPr lang="pt-BR" dirty="0"/>
              <a:t>Inicie cada dia com reunião em pé;</a:t>
            </a:r>
          </a:p>
          <a:p>
            <a:pPr lvl="1"/>
            <a:r>
              <a:rPr lang="pt-BR" dirty="0"/>
              <a:t>Velocidade do projeto é medida;</a:t>
            </a:r>
          </a:p>
          <a:p>
            <a:pPr lvl="1"/>
            <a:r>
              <a:rPr lang="pt-BR" dirty="0"/>
              <a:t>Mova as pessoas;</a:t>
            </a:r>
          </a:p>
          <a:p>
            <a:pPr lvl="1"/>
            <a:r>
              <a:rPr lang="pt-BR" dirty="0"/>
              <a:t>Conserte XP quando for inadequado.</a:t>
            </a:r>
          </a:p>
        </p:txBody>
      </p:sp>
    </p:spTree>
    <p:extLst>
      <p:ext uri="{BB962C8B-B14F-4D97-AF65-F5344CB8AC3E}">
        <p14:creationId xmlns:p14="http://schemas.microsoft.com/office/powerpoint/2010/main" val="1083941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-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i="1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2222500"/>
            <a:ext cx="8369300" cy="40438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Regras</a:t>
            </a:r>
            <a:r>
              <a:rPr lang="en-US" dirty="0"/>
              <a:t>:</a:t>
            </a:r>
            <a:endParaRPr lang="pt-BR" dirty="0"/>
          </a:p>
          <a:p>
            <a:r>
              <a:rPr lang="pt-BR" dirty="0"/>
              <a:t>Segue rigorosamente o KIS (</a:t>
            </a:r>
            <a:r>
              <a:rPr lang="pt-BR" dirty="0" err="1"/>
              <a:t>keep</a:t>
            </a:r>
            <a:r>
              <a:rPr lang="pt-BR" dirty="0"/>
              <a:t> it </a:t>
            </a:r>
            <a:r>
              <a:rPr lang="pt-BR" dirty="0" err="1"/>
              <a:t>simple</a:t>
            </a:r>
            <a:r>
              <a:rPr lang="pt-BR" dirty="0"/>
              <a:t>) </a:t>
            </a:r>
          </a:p>
          <a:p>
            <a:r>
              <a:rPr lang="pt-BR" dirty="0"/>
              <a:t>Estimula o uso de cartões </a:t>
            </a:r>
            <a:r>
              <a:rPr lang="pt-BR" b="1" dirty="0"/>
              <a:t>CRC</a:t>
            </a:r>
            <a:r>
              <a:rPr lang="pt-BR" dirty="0"/>
              <a:t> </a:t>
            </a:r>
            <a:r>
              <a:rPr lang="pt-BR" sz="1500" dirty="0"/>
              <a:t>(Classe, Responsabilidade e Colaboração)</a:t>
            </a:r>
            <a:r>
              <a:rPr lang="pt-BR" dirty="0"/>
              <a:t> para a identificação e organização das classes OO relevantes para o incremento do software.</a:t>
            </a:r>
          </a:p>
          <a:p>
            <a:pPr lvl="1"/>
            <a:r>
              <a:rPr lang="pt-BR" dirty="0"/>
              <a:t>Cartões CRC permitem a descrição dos conceitos identificados na metáfora na forma de classes; </a:t>
            </a:r>
          </a:p>
          <a:p>
            <a:pPr lvl="1"/>
            <a:r>
              <a:rPr lang="pt-BR" dirty="0"/>
              <a:t>Responsabilidades são identificadas</a:t>
            </a:r>
          </a:p>
          <a:p>
            <a:pPr marL="349250" lvl="1" indent="0">
              <a:buNone/>
            </a:pPr>
            <a:r>
              <a:rPr lang="pt-BR" dirty="0"/>
              <a:t> para cada classe; </a:t>
            </a:r>
          </a:p>
          <a:p>
            <a:pPr lvl="1"/>
            <a:r>
              <a:rPr lang="pt-BR" dirty="0"/>
              <a:t>As colaborações determinam as </a:t>
            </a:r>
          </a:p>
          <a:p>
            <a:pPr marL="349250" lvl="1" indent="0">
              <a:buNone/>
            </a:pPr>
            <a:r>
              <a:rPr lang="pt-BR" dirty="0"/>
              <a:t>interações entre classes; </a:t>
            </a:r>
          </a:p>
          <a:p>
            <a:pPr lvl="1"/>
            <a:r>
              <a:rPr lang="pt-BR" dirty="0"/>
              <a:t>Os cartões permitem que o todo o </a:t>
            </a:r>
          </a:p>
          <a:p>
            <a:pPr marL="349250" lvl="1" indent="0">
              <a:buNone/>
            </a:pPr>
            <a:r>
              <a:rPr lang="pt-BR" dirty="0"/>
              <a:t>time possa colaborar com o design.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10" y="4289480"/>
            <a:ext cx="3807802" cy="231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1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-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i="1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2222500"/>
            <a:ext cx="8331200" cy="4043829"/>
          </a:xfrm>
        </p:spPr>
        <p:txBody>
          <a:bodyPr>
            <a:normAutofit/>
          </a:bodyPr>
          <a:lstStyle/>
          <a:p>
            <a:r>
              <a:rPr lang="pt-BR" dirty="0"/>
              <a:t>Os cartões CRC são o único produto de trabalho do projeto; </a:t>
            </a:r>
          </a:p>
          <a:p>
            <a:r>
              <a:rPr lang="pt-BR" dirty="0"/>
              <a:t>Caso seja identificado um problema difícil na história, recomenda-se a criação imediata de um protótipo operacional daquela parte do projeto. Denominado </a:t>
            </a:r>
            <a:r>
              <a:rPr lang="pt-BR" i="1" dirty="0"/>
              <a:t>Solução de Ponta</a:t>
            </a:r>
            <a:r>
              <a:rPr lang="pt-BR" dirty="0"/>
              <a:t>. </a:t>
            </a:r>
          </a:p>
          <a:p>
            <a:r>
              <a:rPr lang="pt-BR" dirty="0"/>
              <a:t>Encoraja a </a:t>
            </a:r>
            <a:r>
              <a:rPr lang="pt-BR" b="1" dirty="0" err="1"/>
              <a:t>refatoração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Técnica que altera a estrutura do sistema sem modificar o comportamento externo.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1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-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Codificação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99" y="2057400"/>
            <a:ext cx="8520113" cy="42225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600" dirty="0"/>
              <a:t>Regras:</a:t>
            </a:r>
          </a:p>
          <a:p>
            <a:r>
              <a:rPr lang="pt-BR" sz="2600" dirty="0"/>
              <a:t>Cliente sempre disponível;</a:t>
            </a:r>
          </a:p>
          <a:p>
            <a:r>
              <a:rPr lang="pt-BR" sz="2600" dirty="0"/>
              <a:t>É recomendado realizar testes unitários sobre cada uma das histórias que serão incluídas na versão atual;</a:t>
            </a:r>
          </a:p>
          <a:p>
            <a:r>
              <a:rPr lang="pt-BR" sz="2600" dirty="0"/>
              <a:t>Depois de os testes unitários terem sido criados, o desenvolvedor está focado no que deve ser implementado;</a:t>
            </a:r>
          </a:p>
          <a:p>
            <a:r>
              <a:rPr lang="pt-BR" sz="2600" dirty="0"/>
              <a:t>Programação em pares: </a:t>
            </a:r>
          </a:p>
          <a:p>
            <a:pPr lvl="1"/>
            <a:r>
              <a:rPr lang="pt-BR" sz="2200" dirty="0"/>
              <a:t>duas pessoas trabalhando juntas na mesma máquina; </a:t>
            </a:r>
          </a:p>
          <a:p>
            <a:pPr lvl="1"/>
            <a:r>
              <a:rPr lang="pt-BR" sz="2200" dirty="0"/>
              <a:t>cada pessoa fica encarregada de uma atividade; </a:t>
            </a:r>
          </a:p>
          <a:p>
            <a:pPr lvl="1"/>
            <a:r>
              <a:rPr lang="pt-BR" sz="2200" dirty="0"/>
              <a:t>quando o trabalho dos programadores é completado, é feita uma integração com o trabalho de outros; </a:t>
            </a:r>
          </a:p>
          <a:p>
            <a:pPr lvl="1"/>
            <a:r>
              <a:rPr lang="pt-BR" sz="2200" dirty="0"/>
              <a:t>existe uma equipe responsável pela integração.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2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-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99" y="2044700"/>
            <a:ext cx="8520113" cy="4222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Regras:</a:t>
            </a:r>
            <a:endParaRPr lang="pt-BR" sz="2800" dirty="0"/>
          </a:p>
          <a:p>
            <a:r>
              <a:rPr lang="pt-BR" sz="2400" dirty="0"/>
              <a:t>São aplicados os testes unitários;</a:t>
            </a:r>
          </a:p>
          <a:p>
            <a:r>
              <a:rPr lang="pt-BR" sz="2400" dirty="0"/>
              <a:t>Os testes de aceitação (ou teste de cliente) são especificados sob a ótica do cliente e abrangem as características e as funcionalidades do sistema global visíveis e passíveis de revisão; </a:t>
            </a:r>
          </a:p>
          <a:p>
            <a:pPr marL="0" indent="0" algn="ctr">
              <a:buNone/>
            </a:pPr>
            <a:r>
              <a:rPr lang="pt-BR" sz="2400" dirty="0"/>
              <a:t>“Resolver pequenos problemas a cada intervalo de umas poucas horas leva menos tempo do que resolver grandes problemas perto da data de entrega”, Wells (1999) apud Pressman(2010). </a:t>
            </a:r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03486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Manifesto </a:t>
            </a:r>
            <a:r>
              <a:rPr lang="en-US" dirty="0" err="1"/>
              <a:t>Ágil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2197100"/>
            <a:ext cx="8761412" cy="4069229"/>
          </a:xfrm>
        </p:spPr>
        <p:txBody>
          <a:bodyPr>
            <a:normAutofit fontScale="92500"/>
          </a:bodyPr>
          <a:lstStyle/>
          <a:p>
            <a:r>
              <a:rPr lang="pt-BR" dirty="0"/>
              <a:t>Em 2001, Kent Beck e mais 16 desenvolvedores, produtores e consultores de software, que formavam a Aliança Ágil, assinaram o Manifesto de Desenvolvimento Ágil de Software, declarando: </a:t>
            </a:r>
          </a:p>
          <a:p>
            <a:r>
              <a:rPr lang="pt-BR" dirty="0"/>
              <a:t>Estamos descobrindo melhores modos de desenvolvimento de software fazendo-o e ajudando outros a fazê-lo. Por meio desse trabalho, passamos a valorizar: </a:t>
            </a:r>
          </a:p>
          <a:p>
            <a:pPr lvl="1"/>
            <a:r>
              <a:rPr lang="pt-BR" b="1" dirty="0"/>
              <a:t>Indivíduos</a:t>
            </a:r>
            <a:r>
              <a:rPr lang="pt-BR" dirty="0"/>
              <a:t> e </a:t>
            </a:r>
            <a:r>
              <a:rPr lang="pt-BR" b="1" dirty="0"/>
              <a:t>interações</a:t>
            </a:r>
            <a:r>
              <a:rPr lang="pt-BR" dirty="0"/>
              <a:t> ao invés de processos e ferramentas. </a:t>
            </a:r>
          </a:p>
          <a:p>
            <a:pPr lvl="1"/>
            <a:r>
              <a:rPr lang="pt-BR" b="1" dirty="0"/>
              <a:t>Software funcionando</a:t>
            </a:r>
            <a:r>
              <a:rPr lang="pt-BR" dirty="0"/>
              <a:t> ao invés de uma documentação abrangente.</a:t>
            </a:r>
          </a:p>
          <a:p>
            <a:pPr lvl="1"/>
            <a:r>
              <a:rPr lang="pt-BR" b="1" dirty="0"/>
              <a:t>Colaboração do cliente</a:t>
            </a:r>
            <a:r>
              <a:rPr lang="pt-BR" dirty="0"/>
              <a:t> ao invés de negociação de contratos. </a:t>
            </a:r>
          </a:p>
          <a:p>
            <a:pPr lvl="1"/>
            <a:r>
              <a:rPr lang="pt-BR" b="1" dirty="0"/>
              <a:t>Resposta a modificações</a:t>
            </a:r>
            <a:r>
              <a:rPr lang="pt-BR" dirty="0"/>
              <a:t> ao invés de seguir um plano. </a:t>
            </a:r>
          </a:p>
          <a:p>
            <a:r>
              <a:rPr lang="pt-BR" dirty="0"/>
              <a:t>Isto é, ainda que haja valor nos itens à direita, valorizamos mais os itens à esquerda.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68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12 </a:t>
            </a:r>
            <a:r>
              <a:rPr lang="en-US" dirty="0" err="1"/>
              <a:t>princípios</a:t>
            </a:r>
            <a:r>
              <a:rPr lang="en-US" dirty="0"/>
              <a:t> do Manifesto </a:t>
            </a:r>
            <a:r>
              <a:rPr lang="en-US" dirty="0" err="1"/>
              <a:t>Ágil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853755"/>
            <a:ext cx="8343900" cy="430038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Garantia da satisfação do consumidor com entrega rápida e contínua de softwares funcionais;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Mudanças de requisitos, mesmo no fim do desenvolvimento, ainda são bem-vindas;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Frequentemente são entregues softwares funcionais (semanas, ao invés de meses);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Desenvolvedores e pessoas relacionadas aos negócios devem trabalhar, em conjunto, até o fim do projeto;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Construir projetos com indivíduos motivados, dar-lhes ambiente e suporte necessários e confiar que farão seu trabalho;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Uma conversa face a face é o método mais eficiente e efetivo de transmitir informações para e dentro de uma equipe de desenvolvimento;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69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Os 12 princípios do Manifesto Ágil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35200"/>
            <a:ext cx="8382000" cy="403112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pt-BR" dirty="0"/>
              <a:t>Software em funcionamento é a principal medida de progresso;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pt-BR" dirty="0"/>
              <a:t>Desenvolvimento sustentável, de modo a manter um ritmo constante indefinidamente;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pt-BR" dirty="0"/>
              <a:t>Atenção contínua para com a excelência técnica e para com bons projetos aumenta a agilidade;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pt-BR" dirty="0"/>
              <a:t>Simplicidade – a arte de maximizar a quantidade de trabalho não efetuado – é essencial;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pt-BR" dirty="0"/>
              <a:t>As melhores arquiteturas;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pt-BR" dirty="0"/>
              <a:t>Em intervalos regulares, a equipe deve refletir sobre como se tornar mais eficiente.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01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Ágeis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035051"/>
            <a:ext cx="8343900" cy="4018429"/>
          </a:xfrm>
        </p:spPr>
        <p:txBody>
          <a:bodyPr>
            <a:normAutofit/>
          </a:bodyPr>
          <a:lstStyle/>
          <a:p>
            <a:r>
              <a:rPr lang="en-US" dirty="0"/>
              <a:t>FDD (</a:t>
            </a:r>
            <a:r>
              <a:rPr lang="en-US" i="1" dirty="0"/>
              <a:t>Feature Driven Development</a:t>
            </a:r>
            <a:r>
              <a:rPr lang="en-US" dirty="0"/>
              <a:t>)</a:t>
            </a:r>
          </a:p>
          <a:p>
            <a:r>
              <a:rPr lang="en-US" dirty="0"/>
              <a:t>DSDM (</a:t>
            </a:r>
            <a:r>
              <a:rPr lang="en-US" i="1" dirty="0"/>
              <a:t>Dynamic Software Development Method</a:t>
            </a:r>
            <a:r>
              <a:rPr lang="en-US" dirty="0"/>
              <a:t>) </a:t>
            </a:r>
            <a:endParaRPr lang="en-US" dirty="0">
              <a:latin typeface="Wingdings"/>
            </a:endParaRPr>
          </a:p>
          <a:p>
            <a:r>
              <a:rPr lang="en-US" dirty="0"/>
              <a:t>Crystal Clear</a:t>
            </a:r>
          </a:p>
          <a:p>
            <a:r>
              <a:rPr lang="en-US" dirty="0"/>
              <a:t>XP (</a:t>
            </a:r>
            <a:r>
              <a:rPr lang="en-US" i="1" dirty="0"/>
              <a:t>Extreme Programming</a:t>
            </a:r>
            <a:r>
              <a:rPr lang="en-US" dirty="0"/>
              <a:t>)</a:t>
            </a:r>
            <a:r>
              <a:rPr lang="en-US" dirty="0">
                <a:latin typeface="Wingdings"/>
              </a:rPr>
              <a:t> </a:t>
            </a:r>
          </a:p>
          <a:p>
            <a:r>
              <a:rPr lang="en-US" dirty="0" err="1">
                <a:effectLst/>
              </a:rPr>
              <a:t>Demais</a:t>
            </a:r>
            <a:r>
              <a:rPr lang="en-US" dirty="0">
                <a:effectLst/>
              </a:rPr>
              <a:t> (</a:t>
            </a:r>
            <a:r>
              <a:rPr lang="en-US">
                <a:effectLst/>
              </a:rPr>
              <a:t>Seminário)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872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FDD – </a:t>
            </a:r>
            <a:r>
              <a:rPr lang="en-US" i="1" dirty="0"/>
              <a:t>Feature-Driven Development (1997)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27" y="1806846"/>
            <a:ext cx="8311945" cy="3993029"/>
          </a:xfrm>
        </p:spPr>
        <p:txBody>
          <a:bodyPr>
            <a:normAutofit/>
          </a:bodyPr>
          <a:lstStyle/>
          <a:p>
            <a:r>
              <a:rPr lang="pt-BR" dirty="0"/>
              <a:t>O Desenvolvimento dirigido por funcionalidade, o FDD, possui apenas duas grandes fases:</a:t>
            </a:r>
          </a:p>
          <a:p>
            <a:pPr lvl="1"/>
            <a:r>
              <a:rPr lang="pt-BR" dirty="0"/>
              <a:t>Concepção e planejamento;</a:t>
            </a:r>
          </a:p>
          <a:p>
            <a:pPr lvl="1"/>
            <a:r>
              <a:rPr lang="pt-BR" dirty="0"/>
              <a:t>Construção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1342103" y="3241776"/>
            <a:ext cx="6930516" cy="2853815"/>
            <a:chOff x="1342103" y="3635476"/>
            <a:chExt cx="6930516" cy="2853815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082413" y="3635476"/>
              <a:ext cx="3333135" cy="14600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com Único Canto Aparado 4"/>
            <p:cNvSpPr/>
            <p:nvPr/>
          </p:nvSpPr>
          <p:spPr>
            <a:xfrm>
              <a:off x="1342103" y="3915698"/>
              <a:ext cx="1135626" cy="60714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Requisitos</a:t>
              </a:r>
            </a:p>
          </p:txBody>
        </p:sp>
        <p:sp>
          <p:nvSpPr>
            <p:cNvPr id="6" name="Retângulo com Único Canto Aparado 5"/>
            <p:cNvSpPr/>
            <p:nvPr/>
          </p:nvSpPr>
          <p:spPr>
            <a:xfrm>
              <a:off x="1563330" y="5449529"/>
              <a:ext cx="1037302" cy="678426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Modelo de Classes</a:t>
              </a: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3642852" y="5272549"/>
              <a:ext cx="1991032" cy="12167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com Único Canto Aparado 7"/>
            <p:cNvSpPr/>
            <p:nvPr/>
          </p:nvSpPr>
          <p:spPr>
            <a:xfrm>
              <a:off x="6527393" y="5388690"/>
              <a:ext cx="1745226" cy="696861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Plano de desenvolvimento</a:t>
              </a: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266779" y="4365521"/>
              <a:ext cx="663678" cy="442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DMA</a:t>
              </a: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490888" y="4365520"/>
              <a:ext cx="663678" cy="43262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CLF</a:t>
              </a: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5658461" y="4360604"/>
              <a:ext cx="663678" cy="442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PPF</a:t>
              </a: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841958" y="5906729"/>
              <a:ext cx="663678" cy="442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DPF</a:t>
              </a: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4778480" y="5906729"/>
              <a:ext cx="663678" cy="442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CPF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318387" y="3746090"/>
              <a:ext cx="2753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Concepção e planejamento</a:t>
              </a:r>
            </a:p>
          </p:txBody>
        </p:sp>
        <p:cxnSp>
          <p:nvCxnSpPr>
            <p:cNvPr id="16" name="Conector de seta reta 15"/>
            <p:cNvCxnSpPr/>
            <p:nvPr/>
          </p:nvCxnSpPr>
          <p:spPr>
            <a:xfrm>
              <a:off x="4004197" y="4586747"/>
              <a:ext cx="4571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5218479" y="4581830"/>
              <a:ext cx="398203" cy="49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flipH="1">
              <a:off x="2644877" y="5095567"/>
              <a:ext cx="442451" cy="353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2600631" y="4203290"/>
              <a:ext cx="4571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3733801" y="5316797"/>
              <a:ext cx="148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Construção</a:t>
              </a:r>
            </a:p>
          </p:txBody>
        </p:sp>
        <p:cxnSp>
          <p:nvCxnSpPr>
            <p:cNvPr id="27" name="Conector de seta reta 26"/>
            <p:cNvCxnSpPr/>
            <p:nvPr/>
          </p:nvCxnSpPr>
          <p:spPr>
            <a:xfrm>
              <a:off x="6575323" y="4581830"/>
              <a:ext cx="607142" cy="5137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/>
            <p:nvPr/>
          </p:nvCxnSpPr>
          <p:spPr>
            <a:xfrm flipH="1">
              <a:off x="5776458" y="5678129"/>
              <a:ext cx="5456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863649" y="5860332"/>
              <a:ext cx="5727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5702718" y="6371306"/>
            <a:ext cx="3367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Modelo FDD</a:t>
            </a:r>
          </a:p>
        </p:txBody>
      </p:sp>
      <p:cxnSp>
        <p:nvCxnSpPr>
          <p:cNvPr id="43" name="Conector angulado 42"/>
          <p:cNvCxnSpPr>
            <a:stCxn id="13" idx="0"/>
            <a:endCxn id="12" idx="0"/>
          </p:cNvCxnSpPr>
          <p:nvPr/>
        </p:nvCxnSpPr>
        <p:spPr>
          <a:xfrm rot="16200000" flipV="1">
            <a:off x="4642058" y="5044768"/>
            <a:ext cx="12700" cy="93652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544971" y="5713770"/>
            <a:ext cx="2384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FDD –</a:t>
            </a:r>
            <a:r>
              <a:rPr lang="en-US" i="1" dirty="0"/>
              <a:t> </a:t>
            </a:r>
            <a:r>
              <a:rPr lang="en-US" dirty="0" err="1"/>
              <a:t>Disciplinas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4968" y="2300748"/>
            <a:ext cx="8429932" cy="3965581"/>
          </a:xfrm>
        </p:spPr>
        <p:txBody>
          <a:bodyPr numCol="2"/>
          <a:lstStyle/>
          <a:p>
            <a:r>
              <a:rPr lang="pt-BR" b="1" dirty="0"/>
              <a:t>Fase de Concepção e Planejamento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DMA - Desenvolver modelo abrangente;</a:t>
            </a:r>
          </a:p>
          <a:p>
            <a:pPr lvl="1"/>
            <a:r>
              <a:rPr lang="pt-BR" dirty="0"/>
              <a:t>CLF - Construir uma lista de funcionalidades;</a:t>
            </a:r>
          </a:p>
          <a:p>
            <a:pPr lvl="1"/>
            <a:r>
              <a:rPr lang="pt-BR" dirty="0"/>
              <a:t>PPF - Planejar por funcionalidade.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Fase de Construção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DPF – Detalhar por funcionalidade;</a:t>
            </a:r>
          </a:p>
          <a:p>
            <a:pPr lvl="1"/>
            <a:r>
              <a:rPr lang="pt-BR" dirty="0"/>
              <a:t>CPF – Construir por funcionalidade. </a:t>
            </a:r>
          </a:p>
        </p:txBody>
      </p:sp>
      <p:grpSp>
        <p:nvGrpSpPr>
          <p:cNvPr id="30" name="Grupo 29"/>
          <p:cNvGrpSpPr/>
          <p:nvPr/>
        </p:nvGrpSpPr>
        <p:grpSpPr>
          <a:xfrm>
            <a:off x="3325346" y="4158943"/>
            <a:ext cx="5589640" cy="2248918"/>
            <a:chOff x="3325346" y="4158943"/>
            <a:chExt cx="5589640" cy="2248918"/>
          </a:xfrm>
        </p:grpSpPr>
        <p:grpSp>
          <p:nvGrpSpPr>
            <p:cNvPr id="4" name="Grupo 3"/>
            <p:cNvGrpSpPr/>
            <p:nvPr/>
          </p:nvGrpSpPr>
          <p:grpSpPr>
            <a:xfrm>
              <a:off x="3325346" y="4158943"/>
              <a:ext cx="5589640" cy="2248918"/>
              <a:chOff x="1342103" y="3635476"/>
              <a:chExt cx="6930516" cy="2853814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082413" y="3635476"/>
                <a:ext cx="3333135" cy="146009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sp>
            <p:nvSpPr>
              <p:cNvPr id="6" name="Retângulo com Único Canto Aparado 5"/>
              <p:cNvSpPr/>
              <p:nvPr/>
            </p:nvSpPr>
            <p:spPr>
              <a:xfrm>
                <a:off x="1342103" y="3915698"/>
                <a:ext cx="1302773" cy="60714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Requisitos</a:t>
                </a:r>
              </a:p>
            </p:txBody>
          </p:sp>
          <p:sp>
            <p:nvSpPr>
              <p:cNvPr id="7" name="Retângulo com Único Canto Aparado 6"/>
              <p:cNvSpPr/>
              <p:nvPr/>
            </p:nvSpPr>
            <p:spPr>
              <a:xfrm>
                <a:off x="1342103" y="5449529"/>
                <a:ext cx="1258529" cy="678426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Modelo de Classes</a:t>
                </a:r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3642852" y="5449529"/>
                <a:ext cx="1991032" cy="103976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9" name="Retângulo com Único Canto Aparado 8"/>
              <p:cNvSpPr/>
              <p:nvPr/>
            </p:nvSpPr>
            <p:spPr>
              <a:xfrm>
                <a:off x="6527393" y="5388690"/>
                <a:ext cx="1745226" cy="69686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Plano de desenvolvimento</a:t>
                </a:r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3266779" y="4365522"/>
                <a:ext cx="663677" cy="44245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DMA</a:t>
                </a:r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4490888" y="4365520"/>
                <a:ext cx="663678" cy="43262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CLF</a:t>
                </a:r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5658461" y="4360604"/>
                <a:ext cx="66367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PPF</a:t>
                </a:r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3841958" y="5906729"/>
                <a:ext cx="66367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DPF</a:t>
                </a:r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778480" y="5906729"/>
                <a:ext cx="66367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CPF</a:t>
                </a:r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3318388" y="3746090"/>
                <a:ext cx="2753036" cy="58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Concepção e planejamento</a:t>
                </a:r>
              </a:p>
            </p:txBody>
          </p:sp>
          <p:cxnSp>
            <p:nvCxnSpPr>
              <p:cNvPr id="16" name="Conector de seta reta 15"/>
              <p:cNvCxnSpPr/>
              <p:nvPr/>
            </p:nvCxnSpPr>
            <p:spPr>
              <a:xfrm>
                <a:off x="4004197" y="4586747"/>
                <a:ext cx="4571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de seta reta 16"/>
              <p:cNvCxnSpPr/>
              <p:nvPr/>
            </p:nvCxnSpPr>
            <p:spPr>
              <a:xfrm>
                <a:off x="5218479" y="4581830"/>
                <a:ext cx="398203" cy="49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/>
              <p:nvPr/>
            </p:nvCxnSpPr>
            <p:spPr>
              <a:xfrm flipH="1">
                <a:off x="2644877" y="5095567"/>
                <a:ext cx="442451" cy="3539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 de seta reta 18"/>
              <p:cNvCxnSpPr/>
              <p:nvPr/>
            </p:nvCxnSpPr>
            <p:spPr>
              <a:xfrm>
                <a:off x="2600631" y="4203290"/>
                <a:ext cx="4571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CaixaDeTexto 19"/>
              <p:cNvSpPr txBox="1"/>
              <p:nvPr/>
            </p:nvSpPr>
            <p:spPr>
              <a:xfrm>
                <a:off x="3733801" y="5464276"/>
                <a:ext cx="1484678" cy="35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Construção</a:t>
                </a:r>
              </a:p>
            </p:txBody>
          </p:sp>
          <p:cxnSp>
            <p:nvCxnSpPr>
              <p:cNvPr id="21" name="Conector de seta reta 20"/>
              <p:cNvCxnSpPr/>
              <p:nvPr/>
            </p:nvCxnSpPr>
            <p:spPr>
              <a:xfrm>
                <a:off x="6575323" y="4581830"/>
                <a:ext cx="607142" cy="5137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H="1">
                <a:off x="5776458" y="5678129"/>
                <a:ext cx="5456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>
                <a:off x="2863649" y="5860332"/>
                <a:ext cx="5727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ector angulado 23"/>
            <p:cNvCxnSpPr/>
            <p:nvPr/>
          </p:nvCxnSpPr>
          <p:spPr>
            <a:xfrm rot="16200000" flipV="1">
              <a:off x="5997351" y="5477952"/>
              <a:ext cx="12700" cy="936522"/>
            </a:xfrm>
            <a:prstGeom prst="bentConnector3">
              <a:avLst>
                <a:gd name="adj1" fmla="val 110322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5915012" y="6113362"/>
              <a:ext cx="172816" cy="9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80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FDD – </a:t>
            </a:r>
            <a:r>
              <a:rPr lang="en-US" dirty="0" err="1"/>
              <a:t>Atividades</a:t>
            </a:r>
            <a:r>
              <a:rPr lang="en-US" dirty="0"/>
              <a:t> DMA</a:t>
            </a:r>
            <a:r>
              <a:rPr lang="en-US" i="1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9212" y="2197510"/>
            <a:ext cx="8385687" cy="4068819"/>
          </a:xfrm>
        </p:spPr>
        <p:txBody>
          <a:bodyPr numCol="2">
            <a:normAutofit/>
          </a:bodyPr>
          <a:lstStyle/>
          <a:p>
            <a:pPr lvl="1"/>
            <a:r>
              <a:rPr lang="pt-BR" dirty="0"/>
              <a:t>Formar a equipe de modelagem;</a:t>
            </a:r>
          </a:p>
          <a:p>
            <a:pPr lvl="1"/>
            <a:r>
              <a:rPr lang="pt-BR" dirty="0"/>
              <a:t>Estudo dirigido sobre o domínio;</a:t>
            </a:r>
          </a:p>
          <a:p>
            <a:pPr lvl="1"/>
            <a:r>
              <a:rPr lang="pt-BR" dirty="0"/>
              <a:t>Estudar a documentação;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Desenvolver o modelo;</a:t>
            </a:r>
          </a:p>
          <a:p>
            <a:pPr lvl="1"/>
            <a:r>
              <a:rPr lang="pt-BR" dirty="0"/>
              <a:t>O modelo conceitual;</a:t>
            </a:r>
          </a:p>
          <a:p>
            <a:pPr lvl="1"/>
            <a:r>
              <a:rPr lang="pt-BR" dirty="0"/>
              <a:t>Métodos e atributos;</a:t>
            </a:r>
          </a:p>
          <a:p>
            <a:pPr lvl="1"/>
            <a:r>
              <a:rPr lang="pt-BR" dirty="0"/>
              <a:t>Diagramas de sequência;</a:t>
            </a:r>
          </a:p>
          <a:p>
            <a:pPr lvl="1"/>
            <a:r>
              <a:rPr lang="pt-BR" dirty="0"/>
              <a:t>Comentários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3519309" y="3594777"/>
            <a:ext cx="5589640" cy="2248918"/>
            <a:chOff x="3325346" y="4158943"/>
            <a:chExt cx="5589640" cy="2248918"/>
          </a:xfrm>
        </p:grpSpPr>
        <p:grpSp>
          <p:nvGrpSpPr>
            <p:cNvPr id="5" name="Grupo 4"/>
            <p:cNvGrpSpPr/>
            <p:nvPr/>
          </p:nvGrpSpPr>
          <p:grpSpPr>
            <a:xfrm>
              <a:off x="3325346" y="4158943"/>
              <a:ext cx="5589640" cy="2248918"/>
              <a:chOff x="1342103" y="3635476"/>
              <a:chExt cx="6930516" cy="2853814"/>
            </a:xfrm>
          </p:grpSpPr>
          <p:sp>
            <p:nvSpPr>
              <p:cNvPr id="8" name="Retângulo de cantos arredondados 7"/>
              <p:cNvSpPr/>
              <p:nvPr/>
            </p:nvSpPr>
            <p:spPr>
              <a:xfrm>
                <a:off x="3082413" y="3635476"/>
                <a:ext cx="3631941" cy="146009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 dirty="0"/>
              </a:p>
            </p:txBody>
          </p:sp>
          <p:sp>
            <p:nvSpPr>
              <p:cNvPr id="9" name="Retângulo com Único Canto Aparado 8"/>
              <p:cNvSpPr/>
              <p:nvPr/>
            </p:nvSpPr>
            <p:spPr>
              <a:xfrm>
                <a:off x="1342103" y="3915698"/>
                <a:ext cx="1302773" cy="60714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Requisitos</a:t>
                </a:r>
              </a:p>
            </p:txBody>
          </p:sp>
          <p:sp>
            <p:nvSpPr>
              <p:cNvPr id="10" name="Retângulo com Único Canto Aparado 9"/>
              <p:cNvSpPr/>
              <p:nvPr/>
            </p:nvSpPr>
            <p:spPr>
              <a:xfrm>
                <a:off x="1342103" y="5449529"/>
                <a:ext cx="1258529" cy="678426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Modelo de Classes</a:t>
                </a:r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3642852" y="5449529"/>
                <a:ext cx="1991032" cy="103976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12" name="Retângulo com Único Canto Aparado 11"/>
              <p:cNvSpPr/>
              <p:nvPr/>
            </p:nvSpPr>
            <p:spPr>
              <a:xfrm>
                <a:off x="6527393" y="5388690"/>
                <a:ext cx="1745226" cy="696861"/>
              </a:xfrm>
              <a:prstGeom prst="snip1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Plano de desenvolvimento</a:t>
                </a:r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3266779" y="4219268"/>
                <a:ext cx="966016" cy="58870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00" b="1" dirty="0"/>
                  <a:t>DMA</a:t>
                </a:r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746889" y="4365519"/>
                <a:ext cx="663677" cy="4326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CLF</a:t>
                </a:r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914463" y="4360603"/>
                <a:ext cx="663677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PPF</a:t>
                </a: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3841958" y="5906729"/>
                <a:ext cx="66367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DPF</a:t>
                </a: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4778480" y="5906729"/>
                <a:ext cx="663678" cy="442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00" dirty="0"/>
                  <a:t>CPF</a:t>
                </a: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3318388" y="3746090"/>
                <a:ext cx="2753036" cy="58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Concepção e planejamento</a:t>
                </a:r>
              </a:p>
            </p:txBody>
          </p:sp>
          <p:cxnSp>
            <p:nvCxnSpPr>
              <p:cNvPr id="19" name="Conector de seta reta 18"/>
              <p:cNvCxnSpPr/>
              <p:nvPr/>
            </p:nvCxnSpPr>
            <p:spPr>
              <a:xfrm>
                <a:off x="4260199" y="4586747"/>
                <a:ext cx="45719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/>
              <p:nvPr/>
            </p:nvCxnSpPr>
            <p:spPr>
              <a:xfrm>
                <a:off x="5474480" y="4581830"/>
                <a:ext cx="398203" cy="49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de seta reta 20"/>
              <p:cNvCxnSpPr/>
              <p:nvPr/>
            </p:nvCxnSpPr>
            <p:spPr>
              <a:xfrm flipH="1">
                <a:off x="2644877" y="5095567"/>
                <a:ext cx="442451" cy="3539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>
                <a:off x="2600631" y="4203290"/>
                <a:ext cx="45719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aixaDeTexto 22"/>
              <p:cNvSpPr txBox="1"/>
              <p:nvPr/>
            </p:nvSpPr>
            <p:spPr>
              <a:xfrm>
                <a:off x="3733801" y="5464276"/>
                <a:ext cx="1484678" cy="35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Construção</a:t>
                </a:r>
              </a:p>
            </p:txBody>
          </p:sp>
          <p:cxnSp>
            <p:nvCxnSpPr>
              <p:cNvPr id="24" name="Conector de seta reta 23"/>
              <p:cNvCxnSpPr/>
              <p:nvPr/>
            </p:nvCxnSpPr>
            <p:spPr>
              <a:xfrm>
                <a:off x="6867896" y="4581830"/>
                <a:ext cx="607142" cy="5137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/>
              <p:nvPr/>
            </p:nvCxnSpPr>
            <p:spPr>
              <a:xfrm flipH="1">
                <a:off x="5776458" y="5678129"/>
                <a:ext cx="5456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/>
              <p:cNvCxnSpPr/>
              <p:nvPr/>
            </p:nvCxnSpPr>
            <p:spPr>
              <a:xfrm>
                <a:off x="2863649" y="5860332"/>
                <a:ext cx="5727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angulado 5"/>
            <p:cNvCxnSpPr/>
            <p:nvPr/>
          </p:nvCxnSpPr>
          <p:spPr>
            <a:xfrm rot="16200000" flipV="1">
              <a:off x="5997351" y="5477952"/>
              <a:ext cx="12700" cy="936522"/>
            </a:xfrm>
            <a:prstGeom prst="bentConnector3">
              <a:avLst>
                <a:gd name="adj1" fmla="val 110322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5915012" y="6113362"/>
              <a:ext cx="172816" cy="97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5509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{AC298B95-81CC-4642-A952-52CCB0FB23CC}tf10001119</Template>
  <TotalTime>10121</TotalTime>
  <Words>1877</Words>
  <Application>Microsoft Macintosh PowerPoint</Application>
  <PresentationFormat>Apresentação na tela (4:3)</PresentationFormat>
  <Paragraphs>289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Wingdings</vt:lpstr>
      <vt:lpstr>Galeria</vt:lpstr>
      <vt:lpstr>Metodologias Ágeis de Desenvolvimento</vt:lpstr>
      <vt:lpstr>Introdução</vt:lpstr>
      <vt:lpstr>Manifesto Ágil</vt:lpstr>
      <vt:lpstr>Os 12 princípios do Manifesto Ágil </vt:lpstr>
      <vt:lpstr>Os 12 princípios do Manifesto Ágil</vt:lpstr>
      <vt:lpstr>Metodologias Ágeis</vt:lpstr>
      <vt:lpstr>FDD – Feature-Driven Development (1997)</vt:lpstr>
      <vt:lpstr>FDD – Disciplinas</vt:lpstr>
      <vt:lpstr>FDD – Atividades DMA </vt:lpstr>
      <vt:lpstr>FDD – Atividades CLF</vt:lpstr>
      <vt:lpstr>FDD – Atividades PPF</vt:lpstr>
      <vt:lpstr>FDD – Atividades DPF</vt:lpstr>
      <vt:lpstr>FDD – Atividades CPF</vt:lpstr>
      <vt:lpstr>FDD - Ferramentas</vt:lpstr>
      <vt:lpstr>DSDM – Dynamic Systems Development Method (1990)</vt:lpstr>
      <vt:lpstr>DSDM – Ciclo de vida</vt:lpstr>
      <vt:lpstr>Crystal Clear (1997)</vt:lpstr>
      <vt:lpstr>Crystal Clear - Pilares</vt:lpstr>
      <vt:lpstr>XP – eXtreme Programming (1990)</vt:lpstr>
      <vt:lpstr>Práticas XP</vt:lpstr>
      <vt:lpstr>XP - Regras de Planejamento</vt:lpstr>
      <vt:lpstr>XP - Regras de Planejamento</vt:lpstr>
      <vt:lpstr>XP - Regras de Gerenciamento</vt:lpstr>
      <vt:lpstr>XP - Regras de Design</vt:lpstr>
      <vt:lpstr>XP - Regras de Design</vt:lpstr>
      <vt:lpstr>XP - Regras de Codificação</vt:lpstr>
      <vt:lpstr>XP - Regras de Teste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Rafaela Bosse</dc:creator>
  <cp:lastModifiedBy>RAFAELA BOSSE SCHROEDER</cp:lastModifiedBy>
  <cp:revision>83</cp:revision>
  <dcterms:created xsi:type="dcterms:W3CDTF">2017-08-22T19:16:51Z</dcterms:created>
  <dcterms:modified xsi:type="dcterms:W3CDTF">2021-05-25T18:56:37Z</dcterms:modified>
</cp:coreProperties>
</file>