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8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DB56F-CFAD-45E6-805A-44861902AE42}">
  <a:tblStyle styleId="{A63DB56F-CFAD-45E6-805A-44861902AE4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2"/>
  </p:normalViewPr>
  <p:slideViewPr>
    <p:cSldViewPr>
      <p:cViewPr varScale="1">
        <p:scale>
          <a:sx n="134" d="100"/>
          <a:sy n="134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143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0956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Engenharia de Software</a:t>
            </a:r>
            <a:br>
              <a:rPr lang="en" dirty="0"/>
            </a:br>
            <a:r>
              <a:rPr lang="en" sz="2800" dirty="0"/>
              <a:t>Gerência de Projetos</a:t>
            </a:r>
            <a:br>
              <a:rPr lang="en" sz="2800" dirty="0"/>
            </a:br>
            <a:r>
              <a:rPr lang="en" sz="1800" dirty="0"/>
              <a:t>Rafaela Bosse Schroeder </a:t>
            </a:r>
            <a:r>
              <a:rPr lang="mr-IN" sz="1800" dirty="0"/>
              <a:t>–</a:t>
            </a:r>
            <a:r>
              <a:rPr lang="en" sz="1800" dirty="0"/>
              <a:t> SOFT0002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Bate </a:t>
            </a:r>
            <a:r>
              <a:rPr lang="en" sz="1800" dirty="0" err="1"/>
              <a:t>papo</a:t>
            </a:r>
            <a:r>
              <a:rPr lang="en" sz="1800" dirty="0"/>
              <a:t> – </a:t>
            </a:r>
            <a:r>
              <a:rPr lang="en" sz="1800" dirty="0" err="1"/>
              <a:t>Silviane</a:t>
            </a:r>
            <a:r>
              <a:rPr lang="en" sz="1800" dirty="0"/>
              <a:t> Costa – </a:t>
            </a:r>
            <a:r>
              <a:rPr lang="en" sz="1800" dirty="0" err="1"/>
              <a:t>Gerente</a:t>
            </a:r>
            <a:r>
              <a:rPr lang="en" sz="1800" dirty="0"/>
              <a:t> </a:t>
            </a:r>
            <a:r>
              <a:rPr lang="en" sz="1800" dirty="0" err="1"/>
              <a:t>Projetos</a:t>
            </a:r>
            <a:r>
              <a:rPr lang="en" sz="1800" dirty="0"/>
              <a:t> </a:t>
            </a:r>
            <a:r>
              <a:rPr lang="en" sz="1800" dirty="0" err="1"/>
              <a:t>na</a:t>
            </a:r>
            <a:r>
              <a:rPr lang="en" sz="1800" dirty="0"/>
              <a:t> </a:t>
            </a:r>
            <a:r>
              <a:rPr lang="en" sz="1800" dirty="0" err="1"/>
              <a:t>Softexpert</a:t>
            </a:r>
            <a:r>
              <a:rPr lang="en" sz="1800"/>
              <a:t>.</a:t>
            </a:r>
            <a:endParaRPr lang="en" sz="18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Produto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82"/>
          <p:cNvSpPr txBox="1"/>
          <p:nvPr/>
        </p:nvSpPr>
        <p:spPr>
          <a:xfrm>
            <a:off x="683568" y="1578150"/>
            <a:ext cx="8136904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No início do projeto, o </a:t>
            </a:r>
            <a:r>
              <a:rPr lang="pt-BR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escopo</a:t>
            </a: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do produto deve ser </a:t>
            </a:r>
            <a:r>
              <a:rPr lang="pt-BR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estabelecido</a:t>
            </a: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lang="pt-BR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delimitado</a:t>
            </a: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</a:p>
          <a:p>
            <a:pPr lvl="0">
              <a:spcBef>
                <a:spcPts val="600"/>
              </a:spcBef>
            </a:pP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Definido pela </a:t>
            </a:r>
            <a:r>
              <a:rPr lang="pt-BR" sz="1800" dirty="0">
                <a:latin typeface="Quattrocento Sans" charset="0"/>
              </a:rPr>
              <a:t>resposta às seguintes</a:t>
            </a:r>
            <a:r>
              <a:rPr lang="pt-BR" sz="1800" dirty="0"/>
              <a:t> </a:t>
            </a:r>
            <a:r>
              <a:rPr lang="pt-BR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questões: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55"/>
          <p:cNvSpPr txBox="1">
            <a:spLocks/>
          </p:cNvSpPr>
          <p:nvPr/>
        </p:nvSpPr>
        <p:spPr>
          <a:xfrm>
            <a:off x="755576" y="2545695"/>
            <a:ext cx="2304256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Contexto</a:t>
            </a:r>
          </a:p>
          <a:p>
            <a:endParaRPr lang="pt-BR" sz="1200" dirty="0"/>
          </a:p>
          <a:p>
            <a:r>
              <a:rPr lang="pt-BR" sz="1200" dirty="0"/>
              <a:t>Como o SW a ser construído se encaixa no contexto de um</a:t>
            </a:r>
          </a:p>
          <a:p>
            <a:r>
              <a:rPr lang="pt-BR" sz="1200" dirty="0"/>
              <a:t>sistema maior, do produto ou do negócio?</a:t>
            </a:r>
          </a:p>
          <a:p>
            <a:endParaRPr lang="pt-BR" sz="1200" dirty="0"/>
          </a:p>
          <a:p>
            <a:r>
              <a:rPr lang="pt-BR" sz="1200" dirty="0"/>
              <a:t>Que restrições são impostas como resultado do contexto?</a:t>
            </a:r>
            <a:endParaRPr lang="en" sz="1300" dirty="0"/>
          </a:p>
        </p:txBody>
      </p:sp>
      <p:sp>
        <p:nvSpPr>
          <p:cNvPr id="15" name="Shape 155"/>
          <p:cNvSpPr txBox="1">
            <a:spLocks/>
          </p:cNvSpPr>
          <p:nvPr/>
        </p:nvSpPr>
        <p:spPr>
          <a:xfrm>
            <a:off x="3419872" y="2545695"/>
            <a:ext cx="2160240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Objetivos da Informação</a:t>
            </a:r>
          </a:p>
          <a:p>
            <a:endParaRPr lang="pt-BR" sz="1200" dirty="0"/>
          </a:p>
          <a:p>
            <a:r>
              <a:rPr lang="pt-BR" sz="1200" dirty="0"/>
              <a:t>O que o SW produzirá como saída?</a:t>
            </a:r>
          </a:p>
          <a:p>
            <a:endParaRPr lang="pt-BR" sz="1200" dirty="0"/>
          </a:p>
          <a:p>
            <a:r>
              <a:rPr lang="pt-BR" sz="1200" dirty="0"/>
              <a:t>O que receberá como entrada para o processamento?</a:t>
            </a:r>
            <a:endParaRPr lang="en" sz="1300" dirty="0"/>
          </a:p>
        </p:txBody>
      </p:sp>
      <p:sp>
        <p:nvSpPr>
          <p:cNvPr id="16" name="Shape 155"/>
          <p:cNvSpPr txBox="1">
            <a:spLocks/>
          </p:cNvSpPr>
          <p:nvPr/>
        </p:nvSpPr>
        <p:spPr>
          <a:xfrm>
            <a:off x="6084168" y="2545694"/>
            <a:ext cx="2304256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Função e Desempenho</a:t>
            </a:r>
          </a:p>
          <a:p>
            <a:endParaRPr lang="pt-BR" sz="1200" dirty="0"/>
          </a:p>
          <a:p>
            <a:r>
              <a:rPr lang="pt-BR" sz="1200" dirty="0"/>
              <a:t>Que função o SW desempenha para transformar os</a:t>
            </a:r>
          </a:p>
          <a:p>
            <a:r>
              <a:rPr lang="pt-BR" sz="1200" dirty="0"/>
              <a:t>dados de entrada na saída?</a:t>
            </a:r>
          </a:p>
          <a:p>
            <a:endParaRPr lang="pt-BR" sz="1200" dirty="0"/>
          </a:p>
          <a:p>
            <a:r>
              <a:rPr lang="pt-BR" sz="1200" dirty="0"/>
              <a:t>Existem características especiais de desempenho a</a:t>
            </a:r>
          </a:p>
          <a:p>
            <a:r>
              <a:rPr lang="pt-BR" sz="1200" dirty="0"/>
              <a:t>serem tratadas?</a:t>
            </a:r>
            <a:endParaRPr lang="en" sz="1300" dirty="0"/>
          </a:p>
        </p:txBody>
      </p:sp>
    </p:spTree>
    <p:extLst>
      <p:ext uri="{BB962C8B-B14F-4D97-AF65-F5344CB8AC3E}">
        <p14:creationId xmlns:p14="http://schemas.microsoft.com/office/powerpoint/2010/main" val="353501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Produto - Escopo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576" y="1616470"/>
            <a:ext cx="7435374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A declaração do escopo deve ser delimitada:</a:t>
            </a:r>
          </a:p>
          <a:p>
            <a:pPr marL="457200" lvl="1" indent="-228600">
              <a:spcBef>
                <a:spcPts val="0"/>
              </a:spcBef>
            </a:pPr>
            <a:r>
              <a:rPr lang="en" dirty="0"/>
              <a:t>Dados quantitativos são declarados:	</a:t>
            </a:r>
          </a:p>
          <a:p>
            <a:pPr marL="738187" indent="-285750">
              <a:spcBef>
                <a:spcPts val="0"/>
              </a:spcBef>
              <a:buFont typeface="Wingdings" pitchFamily="2" charset="2"/>
              <a:buChar char="§"/>
            </a:pPr>
            <a:r>
              <a:rPr lang="en" sz="1800" dirty="0"/>
              <a:t> Quantidade de usuários simultâneos;</a:t>
            </a:r>
          </a:p>
          <a:p>
            <a:pPr marL="738187" indent="-285750">
              <a:spcBef>
                <a:spcPts val="0"/>
              </a:spcBef>
              <a:buFont typeface="Wingdings" pitchFamily="2" charset="2"/>
              <a:buChar char="§"/>
            </a:pPr>
            <a:r>
              <a:rPr lang="en" sz="1800" dirty="0"/>
              <a:t> Tempo de resposta máximo admissível. </a:t>
            </a:r>
          </a:p>
          <a:p>
            <a:pPr marL="228600" lvl="0">
              <a:spcBef>
                <a:spcPts val="0"/>
              </a:spcBef>
              <a:buNone/>
            </a:pPr>
            <a:endParaRPr lang="en" dirty="0"/>
          </a:p>
          <a:p>
            <a:pPr marL="457200" lvl="1" indent="-228600">
              <a:spcBef>
                <a:spcPts val="0"/>
              </a:spcBef>
            </a:pPr>
            <a:r>
              <a:rPr lang="pt-BR" dirty="0"/>
              <a:t>Restrições e limitações são anotadas</a:t>
            </a:r>
            <a:r>
              <a:rPr lang="en" dirty="0"/>
              <a:t>: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pt-BR" sz="1800" dirty="0"/>
              <a:t>Custo do produto restringe o tamanho da memória;</a:t>
            </a:r>
          </a:p>
          <a:p>
            <a:pPr marL="457200" lvl="1" indent="-228600">
              <a:spcBef>
                <a:spcPts val="0"/>
              </a:spcBef>
            </a:pPr>
            <a:endParaRPr lang="en" dirty="0"/>
          </a:p>
          <a:p>
            <a:pPr marL="457200" lvl="1" indent="-228600">
              <a:spcBef>
                <a:spcPts val="0"/>
              </a:spcBef>
            </a:pPr>
            <a:r>
              <a:rPr lang="pt-BR" dirty="0"/>
              <a:t>Fatores facilitadores são descritos</a:t>
            </a:r>
            <a:r>
              <a:rPr lang="en" dirty="0"/>
              <a:t>:</a:t>
            </a:r>
          </a:p>
          <a:p>
            <a:pPr marL="738187" lvl="3" indent="-285750">
              <a:spcBef>
                <a:spcPts val="0"/>
              </a:spcBef>
              <a:buFont typeface="Wingdings" pitchFamily="2" charset="2"/>
              <a:buChar char="§"/>
            </a:pPr>
            <a:r>
              <a:rPr lang="pt-BR" dirty="0"/>
              <a:t>Algoritmos desejados estão disponíveis em C++.</a:t>
            </a:r>
            <a:r>
              <a:rPr lang="en" dirty="0"/>
              <a:t>	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endParaRPr sz="1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824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Processo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576" y="1616470"/>
            <a:ext cx="7435374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dirty="0"/>
              <a:t>Um processo é caracterizado por atividades que são desenvolvidas durante o ciclo de vida de um SW;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Problema:</a:t>
            </a:r>
          </a:p>
          <a:p>
            <a:pPr>
              <a:buNone/>
            </a:pPr>
            <a:r>
              <a:rPr lang="pt-BR" sz="2000" dirty="0"/>
              <a:t>Como selecionar o modelo de processo adequado ao SW a ser trabalhado por uma equipe de engenharia de SW?</a:t>
            </a:r>
            <a:r>
              <a:rPr lang="en" sz="2000" dirty="0"/>
              <a:t>	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endParaRPr sz="1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18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Processo</a:t>
            </a:r>
          </a:p>
        </p:txBody>
      </p:sp>
      <p:sp>
        <p:nvSpPr>
          <p:cNvPr id="187" name="Shape 187"/>
          <p:cNvSpPr/>
          <p:nvPr/>
        </p:nvSpPr>
        <p:spPr>
          <a:xfrm>
            <a:off x="3237147" y="1972850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/>
              <a:t>As características do produto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87624" y="1972850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/>
              <a:t>O cliente e o pessoal que executará o trabalho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286671" y="1972850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/>
              <a:t>O ambiente de projeto no qual a equipe trabalha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309"/>
          <p:cNvSpPr txBox="1">
            <a:spLocks/>
          </p:cNvSpPr>
          <p:nvPr/>
        </p:nvSpPr>
        <p:spPr>
          <a:xfrm>
            <a:off x="621593" y="1488079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1800" dirty="0"/>
              <a:t>Deve-se levar em conta:</a:t>
            </a:r>
          </a:p>
        </p:txBody>
      </p:sp>
    </p:spTree>
    <p:extLst>
      <p:ext uri="{BB962C8B-B14F-4D97-AF65-F5344CB8AC3E}">
        <p14:creationId xmlns:p14="http://schemas.microsoft.com/office/powerpoint/2010/main" val="100044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Projeto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576" y="1616470"/>
            <a:ext cx="7435374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dirty="0"/>
              <a:t>O que é um projeto?</a:t>
            </a:r>
          </a:p>
          <a:p>
            <a:pPr>
              <a:buNone/>
              <a:tabLst>
                <a:tab pos="541338" algn="l"/>
              </a:tabLst>
            </a:pPr>
            <a:r>
              <a:rPr lang="en" sz="2000" dirty="0"/>
              <a:t>	Qualquer série </a:t>
            </a:r>
            <a:r>
              <a:rPr lang="pt-BR" sz="2000" dirty="0"/>
              <a:t>de atividades e tarefas que:</a:t>
            </a:r>
          </a:p>
          <a:p>
            <a:pPr marL="806450"/>
            <a:r>
              <a:rPr lang="pt-BR" sz="2000" dirty="0"/>
              <a:t> Tem um objetivo específico a ser completado dentro de certas especificações;</a:t>
            </a:r>
          </a:p>
          <a:p>
            <a:pPr marL="806450"/>
            <a:r>
              <a:rPr lang="pt-BR" sz="2000" dirty="0"/>
              <a:t> Tem data de início e fim;</a:t>
            </a:r>
          </a:p>
          <a:p>
            <a:pPr marL="806450"/>
            <a:r>
              <a:rPr lang="pt-BR" sz="2000" dirty="0"/>
              <a:t> Tem limitações de orçamento;	</a:t>
            </a:r>
          </a:p>
          <a:p>
            <a:pPr marL="806450"/>
            <a:r>
              <a:rPr lang="pt-BR" sz="2000" dirty="0"/>
              <a:t> Consomem recursos.		</a:t>
            </a:r>
          </a:p>
          <a:p>
            <a:pPr algn="r">
              <a:buNone/>
            </a:pPr>
            <a:r>
              <a:rPr lang="en-US" sz="1500" b="1" dirty="0"/>
              <a:t>Project Management – A Systems Approach to Planning, Scheduling and </a:t>
            </a:r>
            <a:r>
              <a:rPr lang="pt-BR" sz="1500" b="1" dirty="0" err="1"/>
              <a:t>Controlling</a:t>
            </a:r>
            <a:r>
              <a:rPr lang="pt-BR" sz="1500" b="1" dirty="0"/>
              <a:t>, 1995 – Harold </a:t>
            </a:r>
            <a:r>
              <a:rPr lang="pt-BR" sz="1500" b="1" dirty="0" err="1"/>
              <a:t>Kerzner</a:t>
            </a:r>
            <a:r>
              <a:rPr lang="pt-BR" sz="1500" b="1" dirty="0"/>
              <a:t>.</a:t>
            </a:r>
            <a:r>
              <a:rPr lang="en" sz="2000" dirty="0"/>
              <a:t>	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endParaRPr sz="1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274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Projeto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576" y="1616470"/>
            <a:ext cx="7435374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dirty="0"/>
              <a:t>O que é um projeto?</a:t>
            </a:r>
          </a:p>
          <a:p>
            <a:pPr>
              <a:buNone/>
            </a:pPr>
            <a:r>
              <a:rPr lang="pt-BR" sz="2000" dirty="0"/>
              <a:t>“Um empreendimento temporário, planejado, executado e</a:t>
            </a:r>
          </a:p>
          <a:p>
            <a:pPr>
              <a:buNone/>
            </a:pPr>
            <a:r>
              <a:rPr lang="pt-BR" sz="2000" dirty="0"/>
              <a:t>controlado, com objetivo de criar um produto ou serviço único.”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b="1" dirty="0"/>
              <a:t>					PMBOK </a:t>
            </a:r>
            <a:r>
              <a:rPr lang="pt-BR" sz="2000" b="1" dirty="0" err="1"/>
              <a:t>Guide</a:t>
            </a:r>
            <a:r>
              <a:rPr lang="pt-BR" sz="2000" b="1" dirty="0"/>
              <a:t>, PMI	</a:t>
            </a:r>
            <a:r>
              <a:rPr lang="en" sz="2000" dirty="0"/>
              <a:t>	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endParaRPr sz="1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652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403766"/>
            <a:ext cx="7920880" cy="3112200"/>
          </a:xfrm>
        </p:spPr>
        <p:txBody>
          <a:bodyPr/>
          <a:lstStyle/>
          <a:p>
            <a:r>
              <a:rPr lang="pt-BR" sz="2200" dirty="0"/>
              <a:t> Tempo</a:t>
            </a:r>
          </a:p>
          <a:p>
            <a:pPr marL="265113"/>
            <a:r>
              <a:rPr lang="pt-BR" sz="1500" dirty="0"/>
              <a:t> Projetos são empreendimentos temporários no sentido em que necessariamente devem possuir um </a:t>
            </a:r>
            <a:r>
              <a:rPr lang="pt-BR" sz="1500" b="1" dirty="0"/>
              <a:t>início </a:t>
            </a:r>
            <a:r>
              <a:rPr lang="pt-BR" sz="1500" dirty="0"/>
              <a:t>e um </a:t>
            </a:r>
            <a:r>
              <a:rPr lang="pt-BR" sz="1500" b="1" dirty="0"/>
              <a:t>fim </a:t>
            </a:r>
            <a:r>
              <a:rPr lang="pt-BR" sz="1500" dirty="0"/>
              <a:t>bem definidos;</a:t>
            </a:r>
          </a:p>
          <a:p>
            <a:pPr marL="265113"/>
            <a:r>
              <a:rPr lang="pt-BR" sz="1500" dirty="0"/>
              <a:t> Uma atividade repetitiva, ou que tem duração contínua, não é um projeto.</a:t>
            </a:r>
          </a:p>
          <a:p>
            <a:r>
              <a:rPr lang="pt-BR" sz="2200" dirty="0"/>
              <a:t> Singularidade</a:t>
            </a:r>
          </a:p>
          <a:p>
            <a:pPr marL="265113"/>
            <a:r>
              <a:rPr lang="pt-BR" sz="1600" dirty="0"/>
              <a:t> Projetos criam entregas exclusivas (únicas);</a:t>
            </a:r>
            <a:endParaRPr lang="pt-BR" sz="1500" dirty="0"/>
          </a:p>
          <a:p>
            <a:pPr marL="265113"/>
            <a:r>
              <a:rPr lang="pt-BR" sz="1500" dirty="0"/>
              <a:t> </a:t>
            </a:r>
            <a:r>
              <a:rPr lang="pt-BR" sz="1600" dirty="0"/>
              <a:t>A ideia central na definição de projeto é o produto ou serviço que será fornecido.</a:t>
            </a:r>
            <a:endParaRPr lang="pt-BR" sz="1500" dirty="0"/>
          </a:p>
          <a:p>
            <a:r>
              <a:rPr lang="pt-BR" sz="2000" dirty="0"/>
              <a:t> </a:t>
            </a:r>
            <a:r>
              <a:rPr lang="pt-BR" sz="2200" dirty="0"/>
              <a:t>Elaboração Progressiva</a:t>
            </a:r>
          </a:p>
          <a:p>
            <a:pPr marL="265113"/>
            <a:r>
              <a:rPr lang="pt-BR" sz="1400" dirty="0"/>
              <a:t> A determinação das características do produto ou serviço do projeto vão sendo determinadas pouco a pouco;</a:t>
            </a:r>
          </a:p>
          <a:p>
            <a:pPr marL="265113"/>
            <a:r>
              <a:rPr lang="pt-BR" sz="1400" dirty="0"/>
              <a:t> Isto significa que o desenvolvimento do projeto é feito em etapas.</a:t>
            </a:r>
          </a:p>
          <a:p>
            <a:pPr marL="265113"/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1468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Criação de um Projeto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82"/>
          <p:cNvSpPr txBox="1"/>
          <p:nvPr/>
        </p:nvSpPr>
        <p:spPr>
          <a:xfrm>
            <a:off x="683568" y="1578150"/>
            <a:ext cx="8136904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t-BR" sz="1800" dirty="0">
                <a:latin typeface="Quattrocento Sans" charset="0"/>
              </a:rPr>
              <a:t>Três questões precisam ser respondidas de maneira que não deixe dúvidas quando um projeto é proposto:</a:t>
            </a:r>
            <a:endParaRPr sz="1800" dirty="0">
              <a:latin typeface="Quattrocento Sans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155"/>
          <p:cNvSpPr txBox="1">
            <a:spLocks/>
          </p:cNvSpPr>
          <p:nvPr/>
        </p:nvSpPr>
        <p:spPr>
          <a:xfrm>
            <a:off x="755576" y="2355726"/>
            <a:ext cx="2304256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Escopo</a:t>
            </a:r>
          </a:p>
          <a:p>
            <a:endParaRPr lang="pt-BR" sz="1200" dirty="0"/>
          </a:p>
          <a:p>
            <a:r>
              <a:rPr lang="pt-BR" sz="1200" dirty="0"/>
              <a:t>Qual produto será fornecido?</a:t>
            </a:r>
            <a:endParaRPr lang="en" sz="1300" dirty="0"/>
          </a:p>
        </p:txBody>
      </p:sp>
      <p:sp>
        <p:nvSpPr>
          <p:cNvPr id="15" name="Shape 155"/>
          <p:cNvSpPr txBox="1">
            <a:spLocks/>
          </p:cNvSpPr>
          <p:nvPr/>
        </p:nvSpPr>
        <p:spPr>
          <a:xfrm>
            <a:off x="3419872" y="2355726"/>
            <a:ext cx="2160240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Prazo</a:t>
            </a:r>
          </a:p>
          <a:p>
            <a:endParaRPr lang="pt-BR" sz="1200" dirty="0"/>
          </a:p>
          <a:p>
            <a:r>
              <a:rPr lang="pt-BR" sz="1200" dirty="0"/>
              <a:t>Quando será fornecido?</a:t>
            </a:r>
          </a:p>
        </p:txBody>
      </p:sp>
      <p:sp>
        <p:nvSpPr>
          <p:cNvPr id="16" name="Shape 155"/>
          <p:cNvSpPr txBox="1">
            <a:spLocks/>
          </p:cNvSpPr>
          <p:nvPr/>
        </p:nvSpPr>
        <p:spPr>
          <a:xfrm>
            <a:off x="6084168" y="2355725"/>
            <a:ext cx="2304256" cy="24023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highlight>
                  <a:srgbClr val="FFCD00"/>
                </a:highlight>
              </a:rPr>
              <a:t>Orçamento</a:t>
            </a:r>
          </a:p>
          <a:p>
            <a:endParaRPr lang="pt-BR" sz="1200" dirty="0"/>
          </a:p>
          <a:p>
            <a:r>
              <a:rPr lang="pt-BR" sz="1200" dirty="0"/>
              <a:t>Quanto custará?</a:t>
            </a:r>
            <a:endParaRPr lang="en" sz="1300" dirty="0"/>
          </a:p>
        </p:txBody>
      </p:sp>
    </p:spTree>
    <p:extLst>
      <p:ext uri="{BB962C8B-B14F-4D97-AF65-F5344CB8AC3E}">
        <p14:creationId xmlns:p14="http://schemas.microsoft.com/office/powerpoint/2010/main" val="8600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Gerenciar Projetos?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91798"/>
            <a:ext cx="7920880" cy="3112200"/>
          </a:xfrm>
        </p:spPr>
        <p:txBody>
          <a:bodyPr/>
          <a:lstStyle/>
          <a:p>
            <a:r>
              <a:rPr lang="pt-BR" sz="2200" dirty="0"/>
              <a:t> Balancear qualidade x escopo x prazo x custo;</a:t>
            </a:r>
          </a:p>
          <a:p>
            <a:r>
              <a:rPr lang="pt-BR" sz="2200" dirty="0"/>
              <a:t> Mercado muito competitivo; </a:t>
            </a:r>
          </a:p>
          <a:p>
            <a:r>
              <a:rPr lang="pt-BR" sz="2200" dirty="0"/>
              <a:t> Margens de lucro cada vez menores;</a:t>
            </a:r>
          </a:p>
          <a:p>
            <a:r>
              <a:rPr lang="pt-BR" sz="2200" dirty="0"/>
              <a:t> Padrões mais exigentes de qualidade; </a:t>
            </a:r>
          </a:p>
          <a:p>
            <a:r>
              <a:rPr lang="pt-BR" sz="2200" dirty="0"/>
              <a:t> Uma questão de sobrevivência.</a:t>
            </a:r>
          </a:p>
          <a:p>
            <a:endParaRPr lang="pt-BR" sz="2200" dirty="0"/>
          </a:p>
          <a:p>
            <a:endParaRPr lang="pt-BR" sz="1400" dirty="0"/>
          </a:p>
          <a:p>
            <a:pPr marL="265113"/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6115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Gerenciamento de Projetos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576" y="1616470"/>
            <a:ext cx="7435374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2000" dirty="0"/>
              <a:t>“Gerenciamento de Projetos é a aplicação de conhecimentos, habilidades e técnicas para projetar atividades que visem atingir os requerimentos do projeto”</a:t>
            </a:r>
          </a:p>
          <a:p>
            <a:pPr>
              <a:buNone/>
            </a:pPr>
            <a:endParaRPr lang="pt-BR" sz="2000" b="1" dirty="0"/>
          </a:p>
          <a:p>
            <a:pPr algn="r">
              <a:buNone/>
            </a:pPr>
            <a:r>
              <a:rPr lang="pt-BR" sz="2000" b="1" dirty="0"/>
              <a:t>PMBOK </a:t>
            </a:r>
            <a:r>
              <a:rPr lang="pt-BR" sz="2000" b="1" dirty="0" err="1"/>
              <a:t>Guide</a:t>
            </a:r>
            <a:r>
              <a:rPr lang="pt-BR" sz="2000" b="1" dirty="0"/>
              <a:t> – PMI	</a:t>
            </a:r>
            <a:r>
              <a:rPr lang="en" sz="2000" dirty="0"/>
              <a:t>	</a:t>
            </a:r>
          </a:p>
          <a:p>
            <a:pPr marL="795337" lvl="1" indent="-342900">
              <a:spcBef>
                <a:spcPts val="0"/>
              </a:spcBef>
              <a:buFont typeface="Wingdings" pitchFamily="2" charset="2"/>
              <a:buChar char="§"/>
            </a:pPr>
            <a:endParaRPr sz="1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17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Principais etapas de um Processo de Desenvolvimento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2692"/>
            <a:ext cx="70294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2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552" y="1616470"/>
            <a:ext cx="8208912" cy="3112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dirty="0"/>
              <a:t> </a:t>
            </a:r>
            <a:r>
              <a:rPr lang="pt-BR" sz="2000" dirty="0"/>
              <a:t>O PMI (</a:t>
            </a:r>
            <a:r>
              <a:rPr lang="pt-BR" sz="2000" i="1" dirty="0"/>
              <a:t>Project Management </a:t>
            </a:r>
            <a:r>
              <a:rPr lang="pt-BR" sz="2000" i="1" dirty="0" err="1"/>
              <a:t>Institute</a:t>
            </a:r>
            <a:r>
              <a:rPr lang="pt-BR" sz="2000" dirty="0"/>
              <a:t>) foi criado com o objetivo de organizar, difundir e incentivar as melhores práticas em gerenciamento de projetos;</a:t>
            </a:r>
          </a:p>
          <a:p>
            <a:pPr>
              <a:spcBef>
                <a:spcPts val="1200"/>
              </a:spcBef>
            </a:pPr>
            <a:r>
              <a:rPr lang="pt-BR" sz="2000" dirty="0"/>
              <a:t> Fundada em 1969 na </a:t>
            </a:r>
            <a:r>
              <a:rPr lang="pt-BR" sz="2000" dirty="0" err="1"/>
              <a:t>Pennsylvania</a:t>
            </a:r>
            <a:r>
              <a:rPr lang="pt-BR" sz="2000" dirty="0"/>
              <a:t> EUA;</a:t>
            </a:r>
          </a:p>
          <a:p>
            <a:pPr>
              <a:spcBef>
                <a:spcPts val="1200"/>
              </a:spcBef>
            </a:pPr>
            <a:r>
              <a:rPr lang="pt-BR" sz="2000" dirty="0"/>
              <a:t> Com mais de 200.000 membros espalhados em 150 países;</a:t>
            </a:r>
          </a:p>
          <a:p>
            <a:pPr>
              <a:spcBef>
                <a:spcPts val="1200"/>
              </a:spcBef>
            </a:pPr>
            <a:r>
              <a:rPr lang="pt-BR" sz="2000" dirty="0"/>
              <a:t> Uma de suas principais contribuições é a definição e manutenção do guia para gerenciamento de projetos chamado PMBOK.</a:t>
            </a:r>
          </a:p>
        </p:txBody>
      </p:sp>
    </p:spTree>
    <p:extLst>
      <p:ext uri="{BB962C8B-B14F-4D97-AF65-F5344CB8AC3E}">
        <p14:creationId xmlns:p14="http://schemas.microsoft.com/office/powerpoint/2010/main" val="65395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6719142" cy="435599"/>
          </a:xfrm>
        </p:spPr>
        <p:txBody>
          <a:bodyPr/>
          <a:lstStyle/>
          <a:p>
            <a:r>
              <a:rPr lang="en-US" dirty="0" err="1"/>
              <a:t>Fases</a:t>
            </a:r>
            <a:r>
              <a:rPr lang="en-US" dirty="0"/>
              <a:t> de um </a:t>
            </a:r>
            <a:r>
              <a:rPr lang="en-US" dirty="0" err="1"/>
              <a:t>projeto</a:t>
            </a:r>
            <a:r>
              <a:rPr lang="en-US" dirty="0"/>
              <a:t>: As 5 </a:t>
            </a:r>
            <a:r>
              <a:rPr lang="en-US" dirty="0" err="1"/>
              <a:t>etapas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o PMI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https://www.gp4us.com.br/</a:t>
            </a:r>
            <a:r>
              <a:rPr lang="en-US" dirty="0" err="1"/>
              <a:t>fases</a:t>
            </a:r>
            <a:r>
              <a:rPr lang="en-US" dirty="0"/>
              <a:t>-de-um-</a:t>
            </a:r>
            <a:r>
              <a:rPr lang="en-US" dirty="0" err="1"/>
              <a:t>projeto</a:t>
            </a:r>
            <a:r>
              <a:rPr lang="en-US" dirty="0"/>
              <a:t>-e-o-</a:t>
            </a:r>
            <a:r>
              <a:rPr lang="en-US" dirty="0" err="1"/>
              <a:t>plano</a:t>
            </a:r>
            <a:r>
              <a:rPr lang="en-US" dirty="0"/>
              <a:t>-</a:t>
            </a:r>
            <a:r>
              <a:rPr lang="en-US" dirty="0" err="1"/>
              <a:t>sumario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768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Gestão de Projetos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A gestão de um projeto (de software) envolve: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 </a:t>
            </a:r>
            <a:r>
              <a:rPr lang="en" b="1" dirty="0"/>
              <a:t>planejamento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 </a:t>
            </a:r>
            <a:r>
              <a:rPr lang="en" b="1" dirty="0"/>
              <a:t>monitoramento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 </a:t>
            </a:r>
            <a:r>
              <a:rPr lang="en" b="1" dirty="0"/>
              <a:t>controle</a:t>
            </a:r>
            <a:r>
              <a:rPr lang="en" dirty="0"/>
              <a:t> do pessoal, processo e eventos que ocorram à medida que o software evolui de um conceito preliminar para uma implementação operacional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2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Exemplos de Projetos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154"/>
          <p:cNvSpPr txBox="1">
            <a:spLocks/>
          </p:cNvSpPr>
          <p:nvPr/>
        </p:nvSpPr>
        <p:spPr>
          <a:xfrm>
            <a:off x="1331640" y="1419621"/>
            <a:ext cx="7714066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Redação de um livro;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Reestruturação de um determinado setor ou departamento da empresa;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Elaboração de um plano de marketing e publicidade;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Lançamento de um novo produto ou serviço. </a:t>
            </a:r>
          </a:p>
        </p:txBody>
      </p:sp>
    </p:spTree>
    <p:extLst>
      <p:ext uri="{BB962C8B-B14F-4D97-AF65-F5344CB8AC3E}">
        <p14:creationId xmlns:p14="http://schemas.microsoft.com/office/powerpoint/2010/main" val="19791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Foco nos 4 Ps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008325" y="1635646"/>
            <a:ext cx="19794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Pessoal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Recrutamento, seleção, gestão do desempenho, treinamento, remuneração, desenvolvimento de carreira, entre outros.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2915816" y="1635646"/>
            <a:ext cx="1872208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Produto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Estabelecer os objetivos e escopo do produto.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4932040" y="1635646"/>
            <a:ext cx="1944217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Processo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Fornece um plano abrangente para o desenvolvimento do software.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56"/>
          <p:cNvSpPr txBox="1">
            <a:spLocks/>
          </p:cNvSpPr>
          <p:nvPr/>
        </p:nvSpPr>
        <p:spPr>
          <a:xfrm>
            <a:off x="6948264" y="1635646"/>
            <a:ext cx="1800200" cy="31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pt-BR" b="1">
                <a:highlight>
                  <a:srgbClr val="FFCD00"/>
                </a:highlight>
              </a:rPr>
              <a:t>Projeto</a:t>
            </a:r>
          </a:p>
          <a:p>
            <a:pPr>
              <a:buFont typeface="Quattrocento Sans"/>
              <a:buNone/>
            </a:pPr>
            <a:r>
              <a:rPr lang="pt-BR"/>
              <a:t>Planejar e controlar como um todo.</a:t>
            </a:r>
          </a:p>
          <a:p>
            <a:pPr>
              <a:buFont typeface="Quattrocento Sans"/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7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Pessoal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251521" y="1707654"/>
            <a:ext cx="1584176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highlight>
                  <a:srgbClr val="FFCD00"/>
                </a:highlight>
              </a:rPr>
              <a:t>Gerentes Seniores</a:t>
            </a:r>
          </a:p>
          <a:p>
            <a:pPr lvl="0">
              <a:buNone/>
            </a:pPr>
            <a:r>
              <a:rPr lang="pt-BR" sz="1200" dirty="0"/>
              <a:t>Definem os aspectos de negócio.</a:t>
            </a:r>
            <a:endParaRPr lang="en" sz="1200" dirty="0"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1979712" y="1707654"/>
            <a:ext cx="2016224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highlight>
                  <a:srgbClr val="FFCD00"/>
                </a:highlight>
              </a:rPr>
              <a:t>Gerentes de Projeto</a:t>
            </a:r>
          </a:p>
          <a:p>
            <a:pPr>
              <a:buNone/>
            </a:pPr>
            <a:r>
              <a:rPr lang="pt-BR" sz="1200" dirty="0"/>
              <a:t>Devem planejar, motivar, organizar e controlar os profissionais que fazem o trabalho de SW.</a:t>
            </a:r>
            <a:endParaRPr lang="en" sz="1200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3923928" y="1707654"/>
            <a:ext cx="1944216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highlight>
                  <a:srgbClr val="FFCD00"/>
                </a:highlight>
              </a:rPr>
              <a:t>Profissionais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200" dirty="0"/>
              <a:t>Fornecem as aptidões técnicas para fazer a engenharia de um produto ou aplicação</a:t>
            </a:r>
            <a:r>
              <a:rPr lang="en" sz="1200" dirty="0"/>
              <a:t>.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796136" y="1720390"/>
            <a:ext cx="1728192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highlight>
                  <a:srgbClr val="FFCD00"/>
                </a:highlight>
              </a:rPr>
              <a:t>Clientes</a:t>
            </a:r>
          </a:p>
          <a:p>
            <a:pPr lvl="0">
              <a:buNone/>
            </a:pPr>
            <a:r>
              <a:rPr lang="pt-BR" sz="1200" dirty="0"/>
              <a:t>Especificam os requisitos para o SW</a:t>
            </a:r>
            <a:r>
              <a:rPr lang="en" sz="1200" dirty="0"/>
              <a:t>.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7380312" y="1720390"/>
            <a:ext cx="1889214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highlight>
                  <a:srgbClr val="FFCD00"/>
                </a:highlight>
              </a:rPr>
              <a:t>Usuários Finais</a:t>
            </a:r>
          </a:p>
          <a:p>
            <a:pPr>
              <a:buNone/>
            </a:pPr>
            <a:r>
              <a:rPr lang="pt-BR" sz="1200" dirty="0"/>
              <a:t>Interagem com o </a:t>
            </a:r>
            <a:r>
              <a:rPr lang="pt-BR" sz="1200" i="1" dirty="0"/>
              <a:t>software </a:t>
            </a:r>
            <a:r>
              <a:rPr lang="pt-BR" sz="1200" dirty="0"/>
              <a:t>depois que ele é liberado para uso</a:t>
            </a:r>
            <a:r>
              <a:rPr lang="en" sz="1200" dirty="0"/>
              <a:t>.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309"/>
          <p:cNvSpPr txBox="1">
            <a:spLocks/>
          </p:cNvSpPr>
          <p:nvPr/>
        </p:nvSpPr>
        <p:spPr>
          <a:xfrm>
            <a:off x="261553" y="1347614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1800" dirty="0"/>
              <a:t>Os interessados</a:t>
            </a:r>
          </a:p>
        </p:txBody>
      </p:sp>
      <p:sp>
        <p:nvSpPr>
          <p:cNvPr id="14" name="Shape 309"/>
          <p:cNvSpPr txBox="1">
            <a:spLocks/>
          </p:cNvSpPr>
          <p:nvPr/>
        </p:nvSpPr>
        <p:spPr>
          <a:xfrm>
            <a:off x="261553" y="2715766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1800" dirty="0"/>
              <a:t>Líderes de equipe</a:t>
            </a:r>
          </a:p>
        </p:txBody>
      </p:sp>
      <p:sp>
        <p:nvSpPr>
          <p:cNvPr id="16" name="Shape 187"/>
          <p:cNvSpPr/>
          <p:nvPr/>
        </p:nvSpPr>
        <p:spPr>
          <a:xfrm>
            <a:off x="3275856" y="3075805"/>
            <a:ext cx="1783583" cy="161543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Organização</a:t>
            </a:r>
          </a:p>
        </p:txBody>
      </p:sp>
      <p:sp>
        <p:nvSpPr>
          <p:cNvPr id="17" name="Shape 188"/>
          <p:cNvSpPr/>
          <p:nvPr/>
        </p:nvSpPr>
        <p:spPr>
          <a:xfrm>
            <a:off x="1699989" y="3075806"/>
            <a:ext cx="1719883" cy="1615438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Motivação</a:t>
            </a:r>
          </a:p>
        </p:txBody>
      </p:sp>
      <p:sp>
        <p:nvSpPr>
          <p:cNvPr id="18" name="Shape 189"/>
          <p:cNvSpPr/>
          <p:nvPr/>
        </p:nvSpPr>
        <p:spPr>
          <a:xfrm>
            <a:off x="4932040" y="3075806"/>
            <a:ext cx="1656184" cy="1615438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" dirty="0">
                <a:latin typeface="Quattrocento Sans"/>
                <a:ea typeface="Quattrocento Sans"/>
                <a:cs typeface="Quattrocento Sans"/>
                <a:sym typeface="Quattrocento Sans"/>
              </a:rPr>
              <a:t>Ideias ou Inovação</a:t>
            </a:r>
          </a:p>
        </p:txBody>
      </p:sp>
    </p:spTree>
    <p:extLst>
      <p:ext uri="{BB962C8B-B14F-4D97-AF65-F5344CB8AC3E}">
        <p14:creationId xmlns:p14="http://schemas.microsoft.com/office/powerpoint/2010/main" val="25027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Pessoal – A equipe de SW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154"/>
          <p:cNvSpPr txBox="1">
            <a:spLocks/>
          </p:cNvSpPr>
          <p:nvPr/>
        </p:nvSpPr>
        <p:spPr>
          <a:xfrm>
            <a:off x="1331640" y="1419621"/>
            <a:ext cx="7714066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Nem todo grupo é uma equipe!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" sz="2400" dirty="0"/>
              <a:t>A melhor estrutura de uma equipe depende:</a:t>
            </a:r>
          </a:p>
          <a:p>
            <a:r>
              <a:rPr lang="en" sz="2400" dirty="0"/>
              <a:t>	</a:t>
            </a:r>
            <a:r>
              <a:rPr lang="en" sz="2000" dirty="0"/>
              <a:t>Do estilo da gestão da organização;</a:t>
            </a:r>
          </a:p>
          <a:p>
            <a:r>
              <a:rPr lang="en" sz="2000" dirty="0"/>
              <a:t>	Da quantidade de pessoas que formarão a equipe;</a:t>
            </a:r>
          </a:p>
          <a:p>
            <a:r>
              <a:rPr lang="en" sz="2000" dirty="0"/>
              <a:t>	Seus níveis de aptidão;</a:t>
            </a:r>
          </a:p>
          <a:p>
            <a:r>
              <a:rPr lang="en" sz="2000" dirty="0"/>
              <a:t>	Da dificuldade geral do problema.</a:t>
            </a:r>
          </a:p>
          <a:p>
            <a:r>
              <a:rPr lang="en" sz="2400" dirty="0"/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277715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Pessoal – A equipe de SW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67544" y="1753607"/>
            <a:ext cx="2016224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Fechado</a:t>
            </a:r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Utiliza hierarquia tradicional de autoridades;</a:t>
            </a:r>
          </a:p>
          <a:p>
            <a:pPr lvl="0">
              <a:spcBef>
                <a:spcPts val="0"/>
              </a:spcBef>
              <a:buNone/>
            </a:pPr>
            <a:r>
              <a:rPr lang="en" sz="1500" dirty="0"/>
              <a:t>É menos provável que sejam inovativas.</a:t>
            </a:r>
            <a:r>
              <a:rPr lang="en" dirty="0"/>
              <a:t>	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2339752" y="1753607"/>
            <a:ext cx="2376264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Aleatório</a:t>
            </a:r>
          </a:p>
          <a:p>
            <a:pPr lvl="0">
              <a:spcBef>
                <a:spcPts val="0"/>
              </a:spcBef>
              <a:buNone/>
            </a:pPr>
            <a:r>
              <a:rPr lang="en" sz="1300" dirty="0"/>
              <a:t>Equipe fracamente estruturada e depende de iniciativa individual de cada membro;</a:t>
            </a:r>
          </a:p>
          <a:p>
            <a:pPr>
              <a:buNone/>
            </a:pPr>
            <a:r>
              <a:rPr lang="pt-BR" sz="1300" dirty="0"/>
              <a:t>Se destaca quando é necessária inovação;</a:t>
            </a:r>
          </a:p>
          <a:p>
            <a:pPr>
              <a:buNone/>
            </a:pPr>
            <a:r>
              <a:rPr lang="pt-BR" sz="1300" dirty="0"/>
              <a:t>Podem relutar quando for necessário desempenho ordenado;</a:t>
            </a:r>
          </a:p>
          <a:p>
            <a:pPr>
              <a:buNone/>
            </a:pPr>
            <a:r>
              <a:rPr lang="pt-BR" sz="1300" dirty="0"/>
              <a:t>Os membros da equipe devem confiar uns nos outros;</a:t>
            </a:r>
          </a:p>
          <a:p>
            <a:pPr>
              <a:buNone/>
            </a:pPr>
            <a:r>
              <a:rPr lang="pt-BR" sz="1300" dirty="0"/>
              <a:t>Estrelas podem ter que ser excluídas da equipe, se a coesão tiver que ser mantida.</a:t>
            </a:r>
            <a:endParaRPr lang="en" sz="1300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4932040" y="1753607"/>
            <a:ext cx="1944217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highlight>
                  <a:srgbClr val="FFCD00"/>
                </a:highlight>
              </a:rPr>
              <a:t>Aberto</a:t>
            </a:r>
          </a:p>
          <a:p>
            <a:pPr>
              <a:buNone/>
            </a:pPr>
            <a:r>
              <a:rPr lang="pt-BR" sz="1500" dirty="0"/>
              <a:t>Mistura os controles do paradigma fechado com a</a:t>
            </a:r>
          </a:p>
          <a:p>
            <a:pPr>
              <a:buNone/>
            </a:pPr>
            <a:r>
              <a:rPr lang="pt-BR" sz="1500" dirty="0"/>
              <a:t>inovação que ocorre no paradigma aleatório;</a:t>
            </a:r>
            <a:endParaRPr lang="en" sz="1500" dirty="0"/>
          </a:p>
          <a:p>
            <a:pPr>
              <a:buNone/>
            </a:pPr>
            <a:r>
              <a:rPr lang="pt-BR" sz="1500" dirty="0"/>
              <a:t>Destaca-se a colaboração, a comunicação e tomada de decisões em consenso</a:t>
            </a:r>
            <a:r>
              <a:rPr lang="en" sz="15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56"/>
          <p:cNvSpPr txBox="1">
            <a:spLocks/>
          </p:cNvSpPr>
          <p:nvPr/>
        </p:nvSpPr>
        <p:spPr>
          <a:xfrm>
            <a:off x="6948264" y="1753607"/>
            <a:ext cx="1800200" cy="31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pt-BR" b="1" dirty="0">
                <a:highlight>
                  <a:srgbClr val="FFCD00"/>
                </a:highlight>
              </a:rPr>
              <a:t>Síncrono</a:t>
            </a:r>
          </a:p>
          <a:p>
            <a:pPr>
              <a:buNone/>
            </a:pPr>
            <a:r>
              <a:rPr lang="pt-BR" dirty="0"/>
              <a:t>Divide o problema em partes;</a:t>
            </a:r>
          </a:p>
          <a:p>
            <a:pPr>
              <a:buNone/>
            </a:pPr>
            <a:r>
              <a:rPr lang="pt-BR" dirty="0"/>
              <a:t>Cada membro da equipe trabalha em uma parte do</a:t>
            </a:r>
          </a:p>
          <a:p>
            <a:pPr>
              <a:buNone/>
            </a:pPr>
            <a:r>
              <a:rPr lang="pt-BR" dirty="0"/>
              <a:t>problema;</a:t>
            </a:r>
          </a:p>
          <a:p>
            <a:pPr>
              <a:buNone/>
            </a:pPr>
            <a:r>
              <a:rPr lang="pt-BR" dirty="0"/>
              <a:t>Pouca comunicação.</a:t>
            </a:r>
          </a:p>
        </p:txBody>
      </p:sp>
      <p:sp>
        <p:nvSpPr>
          <p:cNvPr id="12" name="Shape 309"/>
          <p:cNvSpPr txBox="1">
            <a:spLocks/>
          </p:cNvSpPr>
          <p:nvPr/>
        </p:nvSpPr>
        <p:spPr>
          <a:xfrm>
            <a:off x="477577" y="1347614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1800" dirty="0"/>
              <a:t>4 Paradigmas organizacionais:</a:t>
            </a:r>
          </a:p>
        </p:txBody>
      </p:sp>
    </p:spTree>
    <p:extLst>
      <p:ext uri="{BB962C8B-B14F-4D97-AF65-F5344CB8AC3E}">
        <p14:creationId xmlns:p14="http://schemas.microsoft.com/office/powerpoint/2010/main" val="9525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“Reconhecer as diferenças humanas é o primeiro passo na direção de criar equipes que se unem” [Pressman, 2006]</a:t>
            </a:r>
            <a:endParaRPr lang="en" sz="2000" dirty="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0" y="1506478"/>
            <a:ext cx="3683243" cy="30814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679228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1088</Words>
  <Application>Microsoft Macintosh PowerPoint</Application>
  <PresentationFormat>Apresentação na tela (16:9)</PresentationFormat>
  <Paragraphs>163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Lora</vt:lpstr>
      <vt:lpstr>Arial</vt:lpstr>
      <vt:lpstr>Wingdings</vt:lpstr>
      <vt:lpstr>Quattrocento Sans</vt:lpstr>
      <vt:lpstr>Viola template</vt:lpstr>
      <vt:lpstr>Engenharia de Software Gerência de Projetos Rafaela Bosse Schroeder – SOFT0002  Bate papo – Silviane Costa – Gerente Projetos na Softexpert.</vt:lpstr>
      <vt:lpstr>Principais etapas de um Processo de Desenvolvimento</vt:lpstr>
      <vt:lpstr>Gestão de Projetos</vt:lpstr>
      <vt:lpstr>Exemplos de Projetos</vt:lpstr>
      <vt:lpstr>Foco nos 4 Ps</vt:lpstr>
      <vt:lpstr>Pessoal</vt:lpstr>
      <vt:lpstr>Pessoal – A equipe de SW</vt:lpstr>
      <vt:lpstr>Pessoal – A equipe de SW</vt:lpstr>
      <vt:lpstr>Apresentação do PowerPoint</vt:lpstr>
      <vt:lpstr>Produto</vt:lpstr>
      <vt:lpstr>Produto - Escopo</vt:lpstr>
      <vt:lpstr>Processo</vt:lpstr>
      <vt:lpstr>Processo</vt:lpstr>
      <vt:lpstr>Projeto</vt:lpstr>
      <vt:lpstr>Projeto</vt:lpstr>
      <vt:lpstr>Características do Projeto</vt:lpstr>
      <vt:lpstr>Criação de um Projeto</vt:lpstr>
      <vt:lpstr>Porque Gerenciar Projetos?</vt:lpstr>
      <vt:lpstr>Gerenciamento de Projetos</vt:lpstr>
      <vt:lpstr>PMI</vt:lpstr>
      <vt:lpstr>Fases de um projeto: As 5 etapas e suas características segundo o PMI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UDESC</dc:creator>
  <cp:lastModifiedBy>RAFAELA BOSSE SCHROEDER</cp:lastModifiedBy>
  <cp:revision>26</cp:revision>
  <dcterms:modified xsi:type="dcterms:W3CDTF">2021-06-15T23:27:32Z</dcterms:modified>
</cp:coreProperties>
</file>