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86" r:id="rId7"/>
    <p:sldId id="287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0655" autoAdjust="0"/>
  </p:normalViewPr>
  <p:slideViewPr>
    <p:cSldViewPr snapToGrid="0">
      <p:cViewPr varScale="1">
        <p:scale>
          <a:sx n="77" d="100"/>
          <a:sy n="77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7A8E-1C6F-8197-EF3D-E2254FB1E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286AD-97D4-32EC-FD92-461652EE6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5E4BB-71B8-2B77-33D9-F696FE38D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4EE91-90FB-EB4B-FD09-3854CE364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EC8DC-921A-E337-5151-821FAC97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D2E8-C7B2-E8E5-9EAF-B289A7925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2FE2E-2314-0EA7-A7B8-384531B54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CA8E7-4B26-61FA-2A64-86D344A29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Analysis System &amp; DESIGN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pPr algn="ctr"/>
            <a:r>
              <a:rPr lang="ar-EG" dirty="0"/>
              <a:t>1. إسكتشات وأفكار أولية</a:t>
            </a:r>
            <a:br>
              <a:rPr lang="ar-EG" dirty="0"/>
            </a:br>
            <a:r>
              <a:rPr lang="en-US" dirty="0"/>
              <a:t>Sketches and Initial Ideas: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493689"/>
          </a:xfrm>
        </p:spPr>
        <p:txBody>
          <a:bodyPr>
            <a:normAutofit/>
          </a:bodyPr>
          <a:lstStyle/>
          <a:p>
            <a:pPr algn="r"/>
            <a:r>
              <a:rPr lang="ar-EG" dirty="0"/>
              <a:t>الهدف: تحويل الأفكار الأولية إلى رسومات مبدئية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D6BF-910C-9AFC-29F6-47E9737E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285A-D502-1847-B6C2-FED0EE2A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pPr algn="ctr"/>
            <a:r>
              <a:rPr lang="ar-EG" dirty="0"/>
              <a:t>1. إسكتشات وأفكار أولية</a:t>
            </a:r>
            <a:br>
              <a:rPr lang="ar-EG" dirty="0"/>
            </a:br>
            <a:r>
              <a:rPr lang="en-US" dirty="0"/>
              <a:t>Sketches and Initial Ideas:</a:t>
            </a:r>
            <a:br>
              <a:rPr lang="en-US" dirty="0"/>
            </a:b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37CF6C7-C30E-A32E-FC17-CD531F62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Content Placeholder 8" descr="A drawing of a building&#10;&#10;AI-generated content may be incorrect.">
            <a:extLst>
              <a:ext uri="{FF2B5EF4-FFF2-40B4-BE49-F238E27FC236}">
                <a16:creationId xmlns:a16="http://schemas.microsoft.com/office/drawing/2014/main" id="{795E9928-2D73-B7A9-2599-9A811977FC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51596" y="2909670"/>
            <a:ext cx="4629796" cy="3115110"/>
          </a:xfrm>
        </p:spPr>
      </p:pic>
    </p:spTree>
    <p:extLst>
      <p:ext uri="{BB962C8B-B14F-4D97-AF65-F5344CB8AC3E}">
        <p14:creationId xmlns:p14="http://schemas.microsoft.com/office/powerpoint/2010/main" val="322805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D82D-A442-6D57-91AA-DF6CF48A9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05C8-EB9E-A21B-30A2-7BF948B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96" y="87682"/>
            <a:ext cx="5561556" cy="1853853"/>
          </a:xfrm>
        </p:spPr>
        <p:txBody>
          <a:bodyPr>
            <a:normAutofit fontScale="90000"/>
          </a:bodyPr>
          <a:lstStyle/>
          <a:p>
            <a:pPr algn="ctr"/>
            <a:r>
              <a:rPr lang="ar-EG" sz="2000" dirty="0"/>
              <a:t>2. وضع تصور هيكلي للنماذج ثلاثية الأبعاد</a:t>
            </a:r>
            <a:br>
              <a:rPr lang="ar-EG" sz="2000" dirty="0"/>
            </a:br>
            <a:r>
              <a:rPr lang="en-US" sz="2000" dirty="0"/>
              <a:t>Structural Concept for 3D Models:</a:t>
            </a:r>
            <a:br>
              <a:rPr lang="en-US" sz="2000" dirty="0"/>
            </a:br>
            <a:br>
              <a:rPr lang="en-US" sz="2000" dirty="0"/>
            </a:br>
            <a:r>
              <a:rPr lang="ar-EG" sz="2000" dirty="0"/>
              <a:t>الهدف: إنشاء هيكل عام للنماذج ثلاثية الأبعاد.</a:t>
            </a:r>
            <a:br>
              <a:rPr lang="ar-EG" dirty="0"/>
            </a:br>
            <a:br>
              <a:rPr lang="ar-EG" dirty="0"/>
            </a:br>
            <a:endParaRPr lang="en-US" dirty="0"/>
          </a:p>
        </p:txBody>
      </p:sp>
      <p:pic>
        <p:nvPicPr>
          <p:cNvPr id="5" name="Content Placeholder 4" descr="A drawing of a building&#10;&#10;AI-generated content may be incorrect.">
            <a:extLst>
              <a:ext uri="{FF2B5EF4-FFF2-40B4-BE49-F238E27FC236}">
                <a16:creationId xmlns:a16="http://schemas.microsoft.com/office/drawing/2014/main" id="{616ECA19-8B90-F851-F842-0C5B35DB5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098" y="2179529"/>
            <a:ext cx="8237746" cy="4410111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0716547-D81E-31CF-3C19-0DD89F3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1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pPr algn="ctr"/>
            <a:r>
              <a:rPr lang="ar-EG" dirty="0"/>
              <a:t>3. تحديد مراحل النمذجة، الإكساء، الإضاءة، والتحريك</a:t>
            </a:r>
            <a:br>
              <a:rPr lang="ar-EG" dirty="0"/>
            </a:br>
            <a:r>
              <a:rPr lang="en-US" dirty="0"/>
              <a:t>Defining Modeling, Texturing, Lighting, and Animation Stages: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1/ Modeling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 algn="r"/>
            <a:r>
              <a:rPr lang="ar-EG" dirty="0"/>
              <a:t>إنشاء الهيكل العام للواجهة.</a:t>
            </a:r>
          </a:p>
          <a:p>
            <a:pPr algn="r"/>
            <a:endParaRPr lang="ar-EG" dirty="0"/>
          </a:p>
          <a:p>
            <a:pPr algn="r"/>
            <a:r>
              <a:rPr lang="ar-EG" dirty="0"/>
              <a:t>إضافة التفاصيل المعمارية (مثل النوافذ، الأعمدة).</a:t>
            </a:r>
          </a:p>
          <a:p>
            <a:endParaRPr lang="ar-EG" dirty="0"/>
          </a:p>
          <a:p>
            <a:pPr algn="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2/ Texturing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593895"/>
          </a:xfrm>
        </p:spPr>
        <p:txBody>
          <a:bodyPr>
            <a:normAutofit lnSpcReduction="10000"/>
          </a:bodyPr>
          <a:lstStyle/>
          <a:p>
            <a:r>
              <a:rPr lang="ar-EG" dirty="0"/>
              <a:t>اضافة الخامات للتصميم من زجاج و معدن و خرسانة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455D4DD4-B919-925A-37EC-2DC60D50DFCC}"/>
              </a:ext>
            </a:extLst>
          </p:cNvPr>
          <p:cNvSpPr txBox="1">
            <a:spLocks/>
          </p:cNvSpPr>
          <p:nvPr/>
        </p:nvSpPr>
        <p:spPr>
          <a:xfrm>
            <a:off x="7575099" y="4139401"/>
            <a:ext cx="3943627" cy="858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dirty="0"/>
              <a:t>3</a:t>
            </a:r>
            <a:r>
              <a:rPr lang="en-US" dirty="0"/>
              <a:t>/  Lighting</a:t>
            </a:r>
          </a:p>
          <a:p>
            <a:pPr algn="r"/>
            <a:r>
              <a:rPr lang="ar-EG" dirty="0"/>
              <a:t>اضاءة ليلية 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647896D-369E-8CF6-CEF0-82DA84DB34F9}"/>
              </a:ext>
            </a:extLst>
          </p:cNvPr>
          <p:cNvSpPr txBox="1">
            <a:spLocks/>
          </p:cNvSpPr>
          <p:nvPr/>
        </p:nvSpPr>
        <p:spPr>
          <a:xfrm>
            <a:off x="7575098" y="5310437"/>
            <a:ext cx="3943627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4/  Animation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566" y="884477"/>
            <a:ext cx="6688064" cy="4814865"/>
          </a:xfrm>
        </p:spPr>
        <p:txBody>
          <a:bodyPr>
            <a:normAutofit/>
          </a:bodyPr>
          <a:lstStyle/>
          <a:p>
            <a:pPr algn="ctr"/>
            <a:r>
              <a:rPr lang="ar-EG" dirty="0"/>
              <a:t>4</a:t>
            </a:r>
            <a:r>
              <a:rPr lang="ar-EG" sz="1600" dirty="0"/>
              <a:t>. </a:t>
            </a:r>
            <a:r>
              <a:rPr lang="ar-EG" dirty="0"/>
              <a:t>تحديد أساليب التحريك المتبعة</a:t>
            </a:r>
            <a:br>
              <a:rPr lang="ar-EG" dirty="0"/>
            </a:br>
            <a:r>
              <a:rPr lang="en-US" dirty="0"/>
              <a:t>Defining Animation Techniques: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Keyframing:</a:t>
            </a:r>
            <a:br>
              <a:rPr lang="en-US" dirty="0"/>
            </a:br>
            <a:r>
              <a:rPr lang="ar-EG" dirty="0"/>
              <a:t>التطبيق: لتحريك السيارات والأشخاص.</a:t>
            </a:r>
            <a:br>
              <a:rPr lang="ar-EG" dirty="0"/>
            </a:br>
            <a:br>
              <a:rPr lang="ar-EG" dirty="0"/>
            </a:br>
            <a:r>
              <a:rPr lang="ar-EG" dirty="0"/>
              <a:t>المزايا: دقة التحكم في الحركة.</a:t>
            </a:r>
            <a:br>
              <a:rPr lang="ar-EG" dirty="0"/>
            </a:br>
            <a:endParaRPr lang="ar-EG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sis System &amp; DESIGN" id="{5E9426B7-5A2C-4073-B2A1-08094356CDCA}" vid="{AFA1E92E-7541-4A69-A2C5-FE1664C2DA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230e9df3-be65-4c73-a93b-d1236ebd677e"/>
    <ds:schemaRef ds:uri="http://schemas.openxmlformats.org/package/2006/metadata/core-properties"/>
    <ds:schemaRef ds:uri="71af3243-3dd4-4a8d-8c0d-dd76da1f02a5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168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Analysis System &amp; DESIGN</vt:lpstr>
      <vt:lpstr>1. إسكتشات وأفكار أولية Sketches and Initial Ideas: </vt:lpstr>
      <vt:lpstr>1. إسكتشات وأفكار أولية Sketches and Initial Ideas: </vt:lpstr>
      <vt:lpstr>2. وضع تصور هيكلي للنماذج ثلاثية الأبعاد Structural Concept for 3D Models:  الهدف: إنشاء هيكل عام للنماذج ثلاثية الأبعاد.  </vt:lpstr>
      <vt:lpstr>3. تحديد مراحل النمذجة، الإكساء، الإضاءة، والتحريك Defining Modeling, Texturing, Lighting, and Animation Stages:</vt:lpstr>
      <vt:lpstr>4. تحديد أساليب التحريك المتبعة Defining Animation Techniques:   Keyframing: التطبيق: لتحريك السيارات والأشخاص.  المزايا: دقة التحكم في الحركة.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Wael Abdelkader</dc:creator>
  <cp:lastModifiedBy>Nada Wael Abdelkader</cp:lastModifiedBy>
  <cp:revision>3</cp:revision>
  <dcterms:created xsi:type="dcterms:W3CDTF">2025-02-24T14:20:31Z</dcterms:created>
  <dcterms:modified xsi:type="dcterms:W3CDTF">2025-02-24T15:28:06Z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