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256" r:id="rId2"/>
    <p:sldId id="299" r:id="rId3"/>
    <p:sldId id="298" r:id="rId4"/>
    <p:sldId id="258" r:id="rId5"/>
    <p:sldId id="261" r:id="rId6"/>
    <p:sldId id="304" r:id="rId7"/>
    <p:sldId id="300" r:id="rId8"/>
    <p:sldId id="305" r:id="rId9"/>
    <p:sldId id="301" r:id="rId10"/>
    <p:sldId id="306" r:id="rId11"/>
    <p:sldId id="307" r:id="rId12"/>
    <p:sldId id="308" r:id="rId13"/>
    <p:sldId id="309" r:id="rId14"/>
    <p:sldId id="310" r:id="rId15"/>
    <p:sldId id="311" r:id="rId16"/>
    <p:sldId id="302" r:id="rId17"/>
    <p:sldId id="316" r:id="rId18"/>
    <p:sldId id="317" r:id="rId19"/>
    <p:sldId id="318" r:id="rId20"/>
    <p:sldId id="319" r:id="rId21"/>
    <p:sldId id="320" r:id="rId22"/>
    <p:sldId id="321" r:id="rId23"/>
    <p:sldId id="322" r:id="rId24"/>
    <p:sldId id="303" r:id="rId25"/>
    <p:sldId id="312" r:id="rId26"/>
    <p:sldId id="313" r:id="rId27"/>
    <p:sldId id="315" r:id="rId28"/>
    <p:sldId id="314" r:id="rId29"/>
    <p:sldId id="323" r:id="rId30"/>
  </p:sldIdLst>
  <p:sldSz cx="9144000" cy="5143500" type="screen16x9"/>
  <p:notesSz cx="6858000" cy="9144000"/>
  <p:embeddedFontLst>
    <p:embeddedFont>
      <p:font typeface="Alexandria" panose="020B0604020202020204" charset="-78"/>
      <p:regular r:id="rId32"/>
      <p:bold r:id="rId33"/>
    </p:embeddedFont>
    <p:embeddedFont>
      <p:font typeface="Albert Sans" panose="020B0604020202020204" charset="0"/>
      <p:regular r:id="rId34"/>
      <p:bold r:id="rId35"/>
      <p:italic r:id="rId36"/>
      <p:boldItalic r:id="rId37"/>
    </p:embeddedFont>
    <p:embeddedFont>
      <p:font typeface="Anaheim" panose="020B0604020202020204" charset="0"/>
      <p:regular r:id="rId38"/>
      <p:bold r:id="rId39"/>
    </p:embeddedFont>
    <p:embeddedFont>
      <p:font typeface="Bebas Neu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219AEB-50EF-481A-83E9-8B287167967B}">
  <a:tblStyle styleId="{FB219AEB-50EF-481A-83E9-8B28716796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8B591C-E9FD-4130-B635-AF57953C0EA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50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659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742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443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206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910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147275"/>
            <a:ext cx="3609300" cy="1683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98100"/>
            <a:ext cx="2226300" cy="705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008250" y="-801450"/>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12" name="Google Shape;12;p2"/>
          <p:cNvSpPr>
            <a:spLocks noGrp="1"/>
          </p:cNvSpPr>
          <p:nvPr>
            <p:ph type="pic" idx="3"/>
          </p:nvPr>
        </p:nvSpPr>
        <p:spPr>
          <a:xfrm>
            <a:off x="7072020" y="82375"/>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13" name="Google Shape;13;p2"/>
          <p:cNvSpPr>
            <a:spLocks noGrp="1"/>
          </p:cNvSpPr>
          <p:nvPr>
            <p:ph type="pic" idx="4"/>
          </p:nvPr>
        </p:nvSpPr>
        <p:spPr>
          <a:xfrm>
            <a:off x="5008250" y="2168282"/>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14" name="Google Shape;14;p2"/>
          <p:cNvSpPr>
            <a:spLocks noGrp="1"/>
          </p:cNvSpPr>
          <p:nvPr>
            <p:ph type="pic" idx="5"/>
          </p:nvPr>
        </p:nvSpPr>
        <p:spPr>
          <a:xfrm>
            <a:off x="7072020" y="3053325"/>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15" name="Google Shape;15;p2"/>
          <p:cNvSpPr txBox="1">
            <a:spLocks noGrp="1"/>
          </p:cNvSpPr>
          <p:nvPr>
            <p:ph type="subTitle" idx="6"/>
          </p:nvPr>
        </p:nvSpPr>
        <p:spPr>
          <a:xfrm>
            <a:off x="998925" y="509375"/>
            <a:ext cx="1982100" cy="3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7"/>
        <p:cNvGrpSpPr/>
        <p:nvPr/>
      </p:nvGrpSpPr>
      <p:grpSpPr>
        <a:xfrm>
          <a:off x="0" y="0"/>
          <a:ext cx="0" cy="0"/>
          <a:chOff x="0" y="0"/>
          <a:chExt cx="0" cy="0"/>
        </a:xfrm>
      </p:grpSpPr>
      <p:cxnSp>
        <p:nvCxnSpPr>
          <p:cNvPr id="148" name="Google Shape;148;p25"/>
          <p:cNvCxnSpPr/>
          <p:nvPr/>
        </p:nvCxnSpPr>
        <p:spPr>
          <a:xfrm>
            <a:off x="8430775" y="-36100"/>
            <a:ext cx="0" cy="4640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90100" y="3492100"/>
            <a:ext cx="2915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590100" y="2333525"/>
            <a:ext cx="1288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79500" y="-801450"/>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20" name="Google Shape;20;p3"/>
          <p:cNvSpPr>
            <a:spLocks noGrp="1"/>
          </p:cNvSpPr>
          <p:nvPr>
            <p:ph type="pic" idx="4"/>
          </p:nvPr>
        </p:nvSpPr>
        <p:spPr>
          <a:xfrm>
            <a:off x="2143270" y="82375"/>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21" name="Google Shape;21;p3"/>
          <p:cNvSpPr>
            <a:spLocks noGrp="1"/>
          </p:cNvSpPr>
          <p:nvPr>
            <p:ph type="pic" idx="5"/>
          </p:nvPr>
        </p:nvSpPr>
        <p:spPr>
          <a:xfrm>
            <a:off x="79500" y="2168282"/>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22" name="Google Shape;22;p3"/>
          <p:cNvSpPr>
            <a:spLocks noGrp="1"/>
          </p:cNvSpPr>
          <p:nvPr>
            <p:ph type="pic" idx="6"/>
          </p:nvPr>
        </p:nvSpPr>
        <p:spPr>
          <a:xfrm>
            <a:off x="2143270" y="3053325"/>
            <a:ext cx="1982100" cy="28818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23" name="Google Shape;23;p3"/>
          <p:cNvSpPr txBox="1">
            <a:spLocks noGrp="1"/>
          </p:cNvSpPr>
          <p:nvPr>
            <p:ph type="subTitle" idx="1"/>
          </p:nvPr>
        </p:nvSpPr>
        <p:spPr>
          <a:xfrm>
            <a:off x="6306175" y="509375"/>
            <a:ext cx="1982100" cy="34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 name="Google Shape;36;p6"/>
          <p:cNvCxnSpPr/>
          <p:nvPr/>
        </p:nvCxnSpPr>
        <p:spPr>
          <a:xfrm>
            <a:off x="-123825" y="4604010"/>
            <a:ext cx="8549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5" name="Google Shape;4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3"/>
          <p:cNvSpPr txBox="1">
            <a:spLocks noGrp="1"/>
          </p:cNvSpPr>
          <p:nvPr>
            <p:ph type="title" idx="2" hasCustomPrompt="1"/>
          </p:nvPr>
        </p:nvSpPr>
        <p:spPr>
          <a:xfrm>
            <a:off x="681800" y="1347858"/>
            <a:ext cx="825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3" hasCustomPrompt="1"/>
          </p:nvPr>
        </p:nvSpPr>
        <p:spPr>
          <a:xfrm>
            <a:off x="681800" y="3573463"/>
            <a:ext cx="825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4" hasCustomPrompt="1"/>
          </p:nvPr>
        </p:nvSpPr>
        <p:spPr>
          <a:xfrm>
            <a:off x="681800" y="2462740"/>
            <a:ext cx="825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5" hasCustomPrompt="1"/>
          </p:nvPr>
        </p:nvSpPr>
        <p:spPr>
          <a:xfrm>
            <a:off x="3126762" y="2462748"/>
            <a:ext cx="825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6" hasCustomPrompt="1"/>
          </p:nvPr>
        </p:nvSpPr>
        <p:spPr>
          <a:xfrm>
            <a:off x="3126762" y="1347858"/>
            <a:ext cx="825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7" hasCustomPrompt="1"/>
          </p:nvPr>
        </p:nvSpPr>
        <p:spPr>
          <a:xfrm>
            <a:off x="3126762" y="3573463"/>
            <a:ext cx="825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
          </p:nvPr>
        </p:nvSpPr>
        <p:spPr>
          <a:xfrm>
            <a:off x="681800" y="1746250"/>
            <a:ext cx="2390100" cy="5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8"/>
          </p:nvPr>
        </p:nvSpPr>
        <p:spPr>
          <a:xfrm>
            <a:off x="681800" y="2856989"/>
            <a:ext cx="2390100" cy="5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3"/>
          <p:cNvSpPr txBox="1">
            <a:spLocks noGrp="1"/>
          </p:cNvSpPr>
          <p:nvPr>
            <p:ph type="subTitle" idx="9"/>
          </p:nvPr>
        </p:nvSpPr>
        <p:spPr>
          <a:xfrm>
            <a:off x="3126770" y="1746250"/>
            <a:ext cx="2390100" cy="5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13"/>
          </p:nvPr>
        </p:nvSpPr>
        <p:spPr>
          <a:xfrm>
            <a:off x="681800" y="3979826"/>
            <a:ext cx="2390100" cy="5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13"/>
          <p:cNvSpPr txBox="1">
            <a:spLocks noGrp="1"/>
          </p:cNvSpPr>
          <p:nvPr>
            <p:ph type="subTitle" idx="14"/>
          </p:nvPr>
        </p:nvSpPr>
        <p:spPr>
          <a:xfrm>
            <a:off x="3126778" y="2856989"/>
            <a:ext cx="2390100" cy="5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 name="Google Shape;70;p13"/>
          <p:cNvSpPr txBox="1">
            <a:spLocks noGrp="1"/>
          </p:cNvSpPr>
          <p:nvPr>
            <p:ph type="subTitle" idx="15"/>
          </p:nvPr>
        </p:nvSpPr>
        <p:spPr>
          <a:xfrm>
            <a:off x="3126778" y="3979826"/>
            <a:ext cx="2390100" cy="5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 name="Google Shape;71;p13"/>
          <p:cNvSpPr>
            <a:spLocks noGrp="1"/>
          </p:cNvSpPr>
          <p:nvPr>
            <p:ph type="pic" idx="16"/>
          </p:nvPr>
        </p:nvSpPr>
        <p:spPr>
          <a:xfrm>
            <a:off x="5598774" y="1158800"/>
            <a:ext cx="1988100" cy="34452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72" name="Google Shape;72;p13"/>
          <p:cNvSpPr>
            <a:spLocks noGrp="1"/>
          </p:cNvSpPr>
          <p:nvPr>
            <p:ph type="pic" idx="17"/>
          </p:nvPr>
        </p:nvSpPr>
        <p:spPr>
          <a:xfrm>
            <a:off x="7691825" y="1158800"/>
            <a:ext cx="1882800" cy="1470300"/>
          </a:xfrm>
          <a:prstGeom prst="roundRect">
            <a:avLst>
              <a:gd name="adj" fmla="val 16667"/>
            </a:avLst>
          </a:prstGeom>
          <a:noFill/>
          <a:ln>
            <a:noFill/>
          </a:ln>
          <a:effectLst>
            <a:outerShdw blurRad="57150" dist="19050" dir="5400000" algn="bl" rotWithShape="0">
              <a:schemeClr val="dk1">
                <a:alpha val="50000"/>
              </a:schemeClr>
            </a:outerShdw>
          </a:effectLst>
        </p:spPr>
      </p:sp>
      <p:sp>
        <p:nvSpPr>
          <p:cNvPr id="73" name="Google Shape;73;p13"/>
          <p:cNvSpPr>
            <a:spLocks noGrp="1"/>
          </p:cNvSpPr>
          <p:nvPr>
            <p:ph type="pic" idx="18"/>
          </p:nvPr>
        </p:nvSpPr>
        <p:spPr>
          <a:xfrm>
            <a:off x="7691825" y="2720350"/>
            <a:ext cx="1882800" cy="1883700"/>
          </a:xfrm>
          <a:prstGeom prst="roundRect">
            <a:avLst>
              <a:gd name="adj" fmla="val 16667"/>
            </a:avLst>
          </a:prstGeom>
          <a:noFill/>
          <a:ln>
            <a:noFill/>
          </a:ln>
          <a:effectLst>
            <a:outerShdw blurRad="57150" dist="19050" dir="5400000" algn="bl" rotWithShape="0">
              <a:schemeClr val="dk1">
                <a:alpha val="50000"/>
              </a:scheme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9"/>
          <p:cNvSpPr txBox="1">
            <a:spLocks noGrp="1"/>
          </p:cNvSpPr>
          <p:nvPr>
            <p:ph type="body" idx="1"/>
          </p:nvPr>
        </p:nvSpPr>
        <p:spPr>
          <a:xfrm>
            <a:off x="720000" y="1215750"/>
            <a:ext cx="37806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102" name="Google Shape;102;p19"/>
          <p:cNvCxnSpPr/>
          <p:nvPr/>
        </p:nvCxnSpPr>
        <p:spPr>
          <a:xfrm>
            <a:off x="-123825" y="4604010"/>
            <a:ext cx="8549700" cy="0"/>
          </a:xfrm>
          <a:prstGeom prst="straightConnector1">
            <a:avLst/>
          </a:prstGeom>
          <a:noFill/>
          <a:ln w="9525" cap="flat" cmpd="sng">
            <a:solidFill>
              <a:schemeClr val="dk1"/>
            </a:solidFill>
            <a:prstDash val="solid"/>
            <a:round/>
            <a:headEnd type="none" w="med" len="med"/>
            <a:tailEnd type="none" w="med" len="med"/>
          </a:ln>
        </p:spPr>
      </p:cxnSp>
      <p:sp>
        <p:nvSpPr>
          <p:cNvPr id="103" name="Google Shape;103;p19"/>
          <p:cNvSpPr txBox="1">
            <a:spLocks noGrp="1"/>
          </p:cNvSpPr>
          <p:nvPr>
            <p:ph type="body" idx="2"/>
          </p:nvPr>
        </p:nvSpPr>
        <p:spPr>
          <a:xfrm>
            <a:off x="4645275" y="1215750"/>
            <a:ext cx="37806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5"/>
        <p:cNvGrpSpPr/>
        <p:nvPr/>
      </p:nvGrpSpPr>
      <p:grpSpPr>
        <a:xfrm>
          <a:off x="0" y="0"/>
          <a:ext cx="0" cy="0"/>
          <a:chOff x="0" y="0"/>
          <a:chExt cx="0" cy="0"/>
        </a:xfrm>
      </p:grpSpPr>
      <p:cxnSp>
        <p:nvCxnSpPr>
          <p:cNvPr id="146" name="Google Shape;146;p24"/>
          <p:cNvCxnSpPr/>
          <p:nvPr/>
        </p:nvCxnSpPr>
        <p:spPr>
          <a:xfrm>
            <a:off x="725975" y="539500"/>
            <a:ext cx="0" cy="4640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1pPr>
            <a:lvl2pPr lvl="1"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2pPr>
            <a:lvl3pPr lvl="2"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3pPr>
            <a:lvl4pPr lvl="3"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4pPr>
            <a:lvl5pPr lvl="4"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5pPr>
            <a:lvl6pPr lvl="5"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6pPr>
            <a:lvl7pPr lvl="6"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7pPr>
            <a:lvl8pPr lvl="7"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8pPr>
            <a:lvl9pPr lvl="8"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1600"/>
              </a:spcBef>
              <a:spcAft>
                <a:spcPts val="160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5"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mathworks.com/help/image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ctrTitle"/>
          </p:nvPr>
        </p:nvSpPr>
        <p:spPr>
          <a:xfrm>
            <a:off x="309999" y="2011410"/>
            <a:ext cx="4087194" cy="16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Face Detection </a:t>
            </a:r>
            <a:endParaRPr dirty="0"/>
          </a:p>
        </p:txBody>
      </p:sp>
      <p:sp>
        <p:nvSpPr>
          <p:cNvPr id="160" name="Google Shape;160;p29"/>
          <p:cNvSpPr txBox="1">
            <a:spLocks noGrp="1"/>
          </p:cNvSpPr>
          <p:nvPr>
            <p:ph type="subTitle" idx="1"/>
          </p:nvPr>
        </p:nvSpPr>
        <p:spPr>
          <a:xfrm>
            <a:off x="309999" y="3971673"/>
            <a:ext cx="2759022" cy="7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Digital Image processing project</a:t>
            </a:r>
            <a:endParaRPr dirty="0"/>
          </a:p>
        </p:txBody>
      </p:sp>
      <p:pic>
        <p:nvPicPr>
          <p:cNvPr id="161" name="Google Shape;161;p29"/>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008250" y="39642"/>
            <a:ext cx="1982100" cy="2112809"/>
          </a:xfrm>
          <a:prstGeom prst="roundRect">
            <a:avLst>
              <a:gd name="adj" fmla="val 16667"/>
            </a:avLst>
          </a:prstGeom>
        </p:spPr>
      </p:pic>
      <p:pic>
        <p:nvPicPr>
          <p:cNvPr id="162" name="Google Shape;162;p29"/>
          <p:cNvPicPr preferRelativeResize="0">
            <a:picLocks noGrp="1"/>
          </p:cNvPicPr>
          <p:nvPr>
            <p:ph type="pic" idx="3"/>
          </p:nvPr>
        </p:nvPicPr>
        <p:blipFill>
          <a:blip r:embed="rId4">
            <a:extLst>
              <a:ext uri="{28A0092B-C50C-407E-A947-70E740481C1C}">
                <a14:useLocalDpi xmlns:a14="http://schemas.microsoft.com/office/drawing/2010/main" val="0"/>
              </a:ext>
            </a:extLst>
          </a:blip>
          <a:stretch>
            <a:fillRect/>
          </a:stretch>
        </p:blipFill>
        <p:spPr>
          <a:xfrm>
            <a:off x="7072020" y="212592"/>
            <a:ext cx="1982100" cy="2640768"/>
          </a:xfrm>
          <a:prstGeom prst="roundRect">
            <a:avLst>
              <a:gd name="adj" fmla="val 16667"/>
            </a:avLst>
          </a:prstGeom>
        </p:spPr>
      </p:pic>
      <p:pic>
        <p:nvPicPr>
          <p:cNvPr id="163" name="Google Shape;163;p29"/>
          <p:cNvPicPr preferRelativeResize="0">
            <a:picLocks noGrp="1"/>
          </p:cNvPicPr>
          <p:nvPr>
            <p:ph type="pic" idx="4"/>
          </p:nvPr>
        </p:nvPicPr>
        <p:blipFill>
          <a:blip r:embed="rId5">
            <a:extLst>
              <a:ext uri="{28A0092B-C50C-407E-A947-70E740481C1C}">
                <a14:useLocalDpi xmlns:a14="http://schemas.microsoft.com/office/drawing/2010/main" val="0"/>
              </a:ext>
            </a:extLst>
          </a:blip>
          <a:stretch>
            <a:fillRect/>
          </a:stretch>
        </p:blipFill>
        <p:spPr>
          <a:xfrm>
            <a:off x="4540469" y="2270234"/>
            <a:ext cx="2449881" cy="2873266"/>
          </a:xfrm>
          <a:prstGeom prst="roundRect">
            <a:avLst>
              <a:gd name="adj" fmla="val 16667"/>
            </a:avLst>
          </a:prstGeom>
        </p:spPr>
      </p:pic>
      <p:pic>
        <p:nvPicPr>
          <p:cNvPr id="164" name="Google Shape;164;p29"/>
          <p:cNvPicPr preferRelativeResize="0">
            <a:picLocks noGrp="1"/>
          </p:cNvPicPr>
          <p:nvPr>
            <p:ph type="pic" idx="5"/>
          </p:nvPr>
        </p:nvPicPr>
        <p:blipFill>
          <a:blip r:embed="rId6">
            <a:extLst>
              <a:ext uri="{28A0092B-C50C-407E-A947-70E740481C1C}">
                <a14:useLocalDpi xmlns:a14="http://schemas.microsoft.com/office/drawing/2010/main" val="0"/>
              </a:ext>
            </a:extLst>
          </a:blip>
          <a:stretch>
            <a:fillRect/>
          </a:stretch>
        </p:blipFill>
        <p:spPr>
          <a:xfrm>
            <a:off x="7072020" y="2974428"/>
            <a:ext cx="1982100" cy="2375337"/>
          </a:xfrm>
          <a:prstGeom prst="roundRect">
            <a:avLst>
              <a:gd name="adj" fmla="val 16667"/>
            </a:avLst>
          </a:prstGeom>
        </p:spPr>
      </p:pic>
      <p:grpSp>
        <p:nvGrpSpPr>
          <p:cNvPr id="165" name="Google Shape;165;p29"/>
          <p:cNvGrpSpPr/>
          <p:nvPr/>
        </p:nvGrpSpPr>
        <p:grpSpPr>
          <a:xfrm>
            <a:off x="245705" y="182918"/>
            <a:ext cx="128589" cy="139065"/>
            <a:chOff x="1596415" y="1114091"/>
            <a:chExt cx="331500" cy="358507"/>
          </a:xfrm>
        </p:grpSpPr>
        <p:sp>
          <p:nvSpPr>
            <p:cNvPr id="166" name="Google Shape;166;p29"/>
            <p:cNvSpPr/>
            <p:nvPr/>
          </p:nvSpPr>
          <p:spPr>
            <a:xfrm rot="-5400000">
              <a:off x="1585915" y="1130597"/>
              <a:ext cx="352500" cy="331500"/>
            </a:xfrm>
            <a:prstGeom prst="chevron">
              <a:avLst>
                <a:gd name="adj" fmla="val 2503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596415" y="1114091"/>
              <a:ext cx="331500" cy="153000"/>
            </a:xfrm>
            <a:prstGeom prst="round2SameRect">
              <a:avLst>
                <a:gd name="adj1" fmla="val 16667"/>
                <a:gd name="adj2"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9"/>
          <p:cNvSpPr txBox="1">
            <a:spLocks noGrp="1"/>
          </p:cNvSpPr>
          <p:nvPr>
            <p:ph type="subTitle" idx="6"/>
          </p:nvPr>
        </p:nvSpPr>
        <p:spPr>
          <a:xfrm>
            <a:off x="455964" y="39642"/>
            <a:ext cx="1982100" cy="3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smtClean="0"/>
              <a:t>2</a:t>
            </a:r>
            <a:r>
              <a:rPr lang="en" sz="1600" b="1" baseline="30000" dirty="0" smtClean="0"/>
              <a:t>nd </a:t>
            </a:r>
            <a:r>
              <a:rPr lang="en" sz="1600" b="1" dirty="0" smtClean="0"/>
              <a:t> ECE </a:t>
            </a:r>
            <a:endParaRPr sz="1600" b="1" dirty="0"/>
          </a:p>
        </p:txBody>
      </p:sp>
      <p:cxnSp>
        <p:nvCxnSpPr>
          <p:cNvPr id="169" name="Google Shape;169;p29"/>
          <p:cNvCxnSpPr/>
          <p:nvPr/>
        </p:nvCxnSpPr>
        <p:spPr>
          <a:xfrm>
            <a:off x="-176377" y="3695310"/>
            <a:ext cx="44919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160;p29"/>
          <p:cNvSpPr txBox="1">
            <a:spLocks/>
          </p:cNvSpPr>
          <p:nvPr/>
        </p:nvSpPr>
        <p:spPr>
          <a:xfrm>
            <a:off x="228328" y="4677572"/>
            <a:ext cx="3681519" cy="465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n-US" dirty="0" smtClean="0">
                <a:solidFill>
                  <a:schemeClr val="bg2">
                    <a:lumMod val="50000"/>
                  </a:schemeClr>
                </a:solidFill>
              </a:rPr>
              <a:t>Under supervision of: Dr. </a:t>
            </a:r>
            <a:r>
              <a:rPr lang="en-US" dirty="0" err="1" smtClean="0">
                <a:solidFill>
                  <a:schemeClr val="bg2">
                    <a:lumMod val="50000"/>
                  </a:schemeClr>
                </a:solidFill>
              </a:rPr>
              <a:t>Azhar</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p:cNvCxnSpPr/>
          <p:nvPr/>
        </p:nvCxnSpPr>
        <p:spPr>
          <a:xfrm>
            <a:off x="7388770" y="4457069"/>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7378259" y="4021445"/>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7351984" y="3442227"/>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7346729" y="2374589"/>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7401908" y="1738700"/>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7401908" y="1350580"/>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7383515" y="848172"/>
            <a:ext cx="0" cy="23122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7383515" y="276939"/>
            <a:ext cx="0" cy="231228"/>
          </a:xfrm>
          <a:prstGeom prst="line">
            <a:avLst/>
          </a:prstGeom>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273269" y="1313794"/>
            <a:ext cx="4067503" cy="2031325"/>
          </a:xfrm>
          <a:prstGeom prst="rect">
            <a:avLst/>
          </a:prstGeom>
          <a:noFill/>
        </p:spPr>
        <p:txBody>
          <a:bodyPr wrap="square" rtlCol="0">
            <a:spAutoFit/>
          </a:bodyPr>
          <a:lstStyle/>
          <a:p>
            <a:r>
              <a:rPr lang="en-US" sz="1800" dirty="0">
                <a:latin typeface="Alexandria" panose="020B0604020202020204" charset="-78"/>
                <a:cs typeface="Alexandria" panose="020B0604020202020204" charset="-78"/>
              </a:rPr>
              <a:t>This project implements a custom face detection algorithm in MATLAB, avoiding built-in face detection functions. The methodology consists of several key stages, from preprocessing to face validation and result display.</a:t>
            </a:r>
          </a:p>
        </p:txBody>
      </p:sp>
      <p:sp>
        <p:nvSpPr>
          <p:cNvPr id="10" name="Flowchart: Terminator 9"/>
          <p:cNvSpPr/>
          <p:nvPr/>
        </p:nvSpPr>
        <p:spPr>
          <a:xfrm>
            <a:off x="6768660" y="62517"/>
            <a:ext cx="1229711" cy="388883"/>
          </a:xfrm>
          <a:prstGeom prst="flowChartTermina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1" name="Flowchart: Terminator 10"/>
          <p:cNvSpPr/>
          <p:nvPr/>
        </p:nvSpPr>
        <p:spPr>
          <a:xfrm>
            <a:off x="6787053" y="4688297"/>
            <a:ext cx="1229711" cy="388883"/>
          </a:xfrm>
          <a:prstGeom prst="flowChartTermina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17" name="Flowchart: Process 16"/>
          <p:cNvSpPr/>
          <p:nvPr/>
        </p:nvSpPr>
        <p:spPr>
          <a:xfrm>
            <a:off x="6232633" y="3673455"/>
            <a:ext cx="2238706" cy="348922"/>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 filtering criteria</a:t>
            </a:r>
            <a:endParaRPr lang="en-US" dirty="0"/>
          </a:p>
        </p:txBody>
      </p:sp>
      <p:sp>
        <p:nvSpPr>
          <p:cNvPr id="19" name="Flowchart: Process 18"/>
          <p:cNvSpPr/>
          <p:nvPr/>
        </p:nvSpPr>
        <p:spPr>
          <a:xfrm>
            <a:off x="6689831" y="1498014"/>
            <a:ext cx="1387368" cy="289366"/>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Skin detection </a:t>
            </a:r>
            <a:endParaRPr lang="en-US" dirty="0"/>
          </a:p>
        </p:txBody>
      </p:sp>
      <p:sp>
        <p:nvSpPr>
          <p:cNvPr id="20" name="Flowchart: Process 19"/>
          <p:cNvSpPr/>
          <p:nvPr/>
        </p:nvSpPr>
        <p:spPr>
          <a:xfrm>
            <a:off x="6237888" y="990061"/>
            <a:ext cx="2222940" cy="365878"/>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image color space </a:t>
            </a:r>
            <a:endParaRPr lang="en-US" dirty="0"/>
          </a:p>
        </p:txBody>
      </p:sp>
      <p:sp>
        <p:nvSpPr>
          <p:cNvPr id="21" name="Flowchart: Process 20"/>
          <p:cNvSpPr/>
          <p:nvPr/>
        </p:nvSpPr>
        <p:spPr>
          <a:xfrm>
            <a:off x="6474371" y="4215886"/>
            <a:ext cx="1855077" cy="283438"/>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results</a:t>
            </a:r>
            <a:endParaRPr lang="en-US" dirty="0"/>
          </a:p>
        </p:txBody>
      </p:sp>
      <p:sp>
        <p:nvSpPr>
          <p:cNvPr id="22" name="Flowchart: Process 21"/>
          <p:cNvSpPr/>
          <p:nvPr/>
        </p:nvSpPr>
        <p:spPr>
          <a:xfrm>
            <a:off x="6689831" y="1969928"/>
            <a:ext cx="1387368" cy="404661"/>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Region analysis</a:t>
            </a:r>
            <a:endParaRPr lang="en-US" dirty="0"/>
          </a:p>
        </p:txBody>
      </p:sp>
      <p:sp>
        <p:nvSpPr>
          <p:cNvPr id="23" name="Flowchart: Process 22"/>
          <p:cNvSpPr/>
          <p:nvPr/>
        </p:nvSpPr>
        <p:spPr>
          <a:xfrm>
            <a:off x="6232633" y="508167"/>
            <a:ext cx="2228195" cy="361295"/>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&amp; preprocess image </a:t>
            </a:r>
            <a:endParaRPr lang="en-US" dirty="0"/>
          </a:p>
        </p:txBody>
      </p:sp>
      <p:sp>
        <p:nvSpPr>
          <p:cNvPr id="24" name="Flowchart: Decision 23"/>
          <p:cNvSpPr/>
          <p:nvPr/>
        </p:nvSpPr>
        <p:spPr>
          <a:xfrm>
            <a:off x="6474371" y="2516664"/>
            <a:ext cx="1744717" cy="981407"/>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regions?</a:t>
            </a:r>
            <a:endParaRPr lang="en-US" dirty="0"/>
          </a:p>
        </p:txBody>
      </p:sp>
      <p:cxnSp>
        <p:nvCxnSpPr>
          <p:cNvPr id="45" name="Straight Arrow Connector 44"/>
          <p:cNvCxnSpPr/>
          <p:nvPr/>
        </p:nvCxnSpPr>
        <p:spPr>
          <a:xfrm flipH="1">
            <a:off x="7998371" y="4882738"/>
            <a:ext cx="5990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Connector 47"/>
          <p:cNvCxnSpPr>
            <a:stCxn id="24" idx="3"/>
          </p:cNvCxnSpPr>
          <p:nvPr/>
        </p:nvCxnSpPr>
        <p:spPr>
          <a:xfrm flipV="1">
            <a:off x="8219088" y="3007366"/>
            <a:ext cx="422387" cy="2"/>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flipH="1">
            <a:off x="8597463" y="3007367"/>
            <a:ext cx="44012" cy="1875371"/>
          </a:xfrm>
          <a:prstGeom prst="line">
            <a:avLst/>
          </a:prstGeom>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7535917" y="3345119"/>
            <a:ext cx="541282" cy="307777"/>
          </a:xfrm>
          <a:prstGeom prst="rect">
            <a:avLst/>
          </a:prstGeom>
          <a:noFill/>
        </p:spPr>
        <p:txBody>
          <a:bodyPr wrap="square" rtlCol="0">
            <a:spAutoFit/>
          </a:bodyPr>
          <a:lstStyle/>
          <a:p>
            <a:r>
              <a:rPr lang="en-US" dirty="0" smtClean="0">
                <a:latin typeface="Alexandria" panose="020B0604020202020204" charset="-78"/>
                <a:cs typeface="Alexandria" panose="020B0604020202020204" charset="-78"/>
              </a:rPr>
              <a:t>No</a:t>
            </a:r>
            <a:endParaRPr lang="en-US" dirty="0">
              <a:latin typeface="Alexandria" panose="020B0604020202020204" charset="-78"/>
              <a:cs typeface="Alexandria" panose="020B0604020202020204" charset="-78"/>
            </a:endParaRPr>
          </a:p>
        </p:txBody>
      </p:sp>
      <p:sp>
        <p:nvSpPr>
          <p:cNvPr id="60" name="TextBox 59"/>
          <p:cNvSpPr txBox="1"/>
          <p:nvPr/>
        </p:nvSpPr>
        <p:spPr>
          <a:xfrm>
            <a:off x="8200698" y="2713478"/>
            <a:ext cx="541282" cy="307777"/>
          </a:xfrm>
          <a:prstGeom prst="rect">
            <a:avLst/>
          </a:prstGeom>
          <a:noFill/>
        </p:spPr>
        <p:txBody>
          <a:bodyPr wrap="square" rtlCol="0">
            <a:spAutoFit/>
          </a:bodyPr>
          <a:lstStyle/>
          <a:p>
            <a:r>
              <a:rPr lang="en-US" dirty="0" smtClean="0">
                <a:latin typeface="Alexandria" panose="020B0604020202020204" charset="-78"/>
                <a:cs typeface="Alexandria" panose="020B0604020202020204" charset="-78"/>
              </a:rPr>
              <a:t>yes</a:t>
            </a:r>
            <a:endParaRPr lang="en-US" dirty="0">
              <a:latin typeface="Alexandria" panose="020B0604020202020204" charset="-78"/>
              <a:cs typeface="Alexandria" panose="020B0604020202020204" charset="-78"/>
            </a:endParaRPr>
          </a:p>
        </p:txBody>
      </p:sp>
    </p:spTree>
    <p:extLst>
      <p:ext uri="{BB962C8B-B14F-4D97-AF65-F5344CB8AC3E}">
        <p14:creationId xmlns:p14="http://schemas.microsoft.com/office/powerpoint/2010/main" val="2051861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355054"/>
            <a:ext cx="3794235" cy="338554"/>
          </a:xfrm>
          <a:prstGeom prst="rect">
            <a:avLst/>
          </a:prstGeom>
          <a:noFill/>
        </p:spPr>
        <p:txBody>
          <a:bodyPr wrap="square" rtlCol="0">
            <a:spAutoFit/>
          </a:bodyPr>
          <a:lstStyle/>
          <a:p>
            <a:r>
              <a:rPr lang="en-US" sz="1600" dirty="0" smtClean="0">
                <a:latin typeface="Alexandria" panose="020B0604020202020204" charset="-78"/>
                <a:cs typeface="Alexandria" panose="020B0604020202020204" charset="-78"/>
              </a:rPr>
              <a:t>Image </a:t>
            </a:r>
            <a:r>
              <a:rPr lang="en-US" sz="1600" dirty="0">
                <a:latin typeface="Alexandria" panose="020B0604020202020204" charset="-78"/>
                <a:cs typeface="Alexandria" panose="020B0604020202020204" charset="-78"/>
              </a:rPr>
              <a:t>Input and Preprocessing</a:t>
            </a:r>
            <a:r>
              <a:rPr lang="ar-EG" sz="1600" dirty="0" smtClean="0">
                <a:latin typeface="Alexandria" panose="020B0604020202020204" charset="-78"/>
                <a:cs typeface="Alexandria" panose="020B0604020202020204" charset="-78"/>
              </a:rPr>
              <a:t> </a:t>
            </a:r>
            <a:endParaRPr lang="en-US" sz="1600" dirty="0">
              <a:latin typeface="Alexandria" panose="020B0604020202020204" charset="-78"/>
              <a:cs typeface="Alexandria" panose="020B0604020202020204" charset="-78"/>
            </a:endParaRPr>
          </a:p>
        </p:txBody>
      </p:sp>
      <p:sp>
        <p:nvSpPr>
          <p:cNvPr id="3" name="TextBox 2"/>
          <p:cNvSpPr txBox="1"/>
          <p:nvPr/>
        </p:nvSpPr>
        <p:spPr>
          <a:xfrm>
            <a:off x="210207" y="283779"/>
            <a:ext cx="620110" cy="523220"/>
          </a:xfrm>
          <a:prstGeom prst="rect">
            <a:avLst/>
          </a:prstGeom>
          <a:noFill/>
        </p:spPr>
        <p:txBody>
          <a:bodyPr wrap="square" rtlCol="0">
            <a:spAutoFit/>
          </a:bodyPr>
          <a:lstStyle/>
          <a:p>
            <a:r>
              <a:rPr lang="ar-EG" sz="2800" dirty="0" smtClean="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rPr>
              <a:t>01</a:t>
            </a:r>
            <a:endParaRPr lang="en-US" sz="2800" dirty="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endParaRPr>
          </a:p>
        </p:txBody>
      </p:sp>
      <p:pic>
        <p:nvPicPr>
          <p:cNvPr id="4" name="Picture 3"/>
          <p:cNvPicPr>
            <a:picLocks noChangeAspect="1"/>
          </p:cNvPicPr>
          <p:nvPr/>
        </p:nvPicPr>
        <p:blipFill>
          <a:blip r:embed="rId2"/>
          <a:stretch>
            <a:fillRect/>
          </a:stretch>
        </p:blipFill>
        <p:spPr>
          <a:xfrm>
            <a:off x="5596211" y="1489551"/>
            <a:ext cx="3143689" cy="1444742"/>
          </a:xfrm>
          <a:prstGeom prst="rect">
            <a:avLst/>
          </a:prstGeom>
        </p:spPr>
      </p:pic>
      <p:sp>
        <p:nvSpPr>
          <p:cNvPr id="7" name="TextBox 6"/>
          <p:cNvSpPr txBox="1"/>
          <p:nvPr/>
        </p:nvSpPr>
        <p:spPr>
          <a:xfrm>
            <a:off x="210207" y="1230409"/>
            <a:ext cx="51710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lexandria" panose="020B0604020202020204" charset="-78"/>
                <a:cs typeface="Alexandria" panose="020B0604020202020204" charset="-78"/>
              </a:rPr>
              <a:t>The input image is read using </a:t>
            </a:r>
            <a:r>
              <a:rPr lang="en-US" sz="1600" dirty="0" err="1">
                <a:solidFill>
                  <a:srgbClr val="C00000"/>
                </a:solidFill>
                <a:latin typeface="Alexandria" panose="020B0604020202020204" charset="-78"/>
                <a:cs typeface="Alexandria" panose="020B0604020202020204" charset="-78"/>
              </a:rPr>
              <a:t>imread</a:t>
            </a:r>
            <a:r>
              <a:rPr lang="en-US" sz="1600" dirty="0">
                <a:solidFill>
                  <a:srgbClr val="C00000"/>
                </a:solidFill>
                <a:latin typeface="Alexandria" panose="020B0604020202020204" charset="-78"/>
                <a:cs typeface="Alexandria" panose="020B0604020202020204" charset="-78"/>
              </a:rPr>
              <a:t>() </a:t>
            </a:r>
            <a:r>
              <a:rPr lang="en-US" sz="1600" dirty="0">
                <a:latin typeface="Alexandria" panose="020B0604020202020204" charset="-78"/>
                <a:cs typeface="Alexandria" panose="020B0604020202020204" charset="-78"/>
              </a:rPr>
              <a:t>and resized to a standard size of </a:t>
            </a:r>
            <a:r>
              <a:rPr lang="en-US" sz="1600" dirty="0">
                <a:solidFill>
                  <a:schemeClr val="bg1">
                    <a:lumMod val="10000"/>
                  </a:schemeClr>
                </a:solidFill>
                <a:latin typeface="Alexandria" panose="020B0604020202020204" charset="-78"/>
                <a:cs typeface="Alexandria" panose="020B0604020202020204" charset="-78"/>
              </a:rPr>
              <a:t>300×300</a:t>
            </a:r>
            <a:r>
              <a:rPr lang="en-US" sz="1600" dirty="0">
                <a:latin typeface="Alexandria" panose="020B0604020202020204" charset="-78"/>
                <a:cs typeface="Alexandria" panose="020B0604020202020204" charset="-78"/>
              </a:rPr>
              <a:t> pixels to normalize input dimensions and reduce computational </a:t>
            </a:r>
            <a:r>
              <a:rPr lang="en-US" sz="1600" dirty="0" smtClean="0">
                <a:latin typeface="Alexandria" panose="020B0604020202020204" charset="-78"/>
                <a:cs typeface="Alexandria" panose="020B0604020202020204" charset="-78"/>
              </a:rPr>
              <a:t>complexity.</a:t>
            </a:r>
            <a:endParaRPr lang="ar-EG" sz="1600" dirty="0" smtClean="0">
              <a:latin typeface="Alexandria" panose="020B0604020202020204" charset="-78"/>
              <a:cs typeface="Alexandria" panose="020B0604020202020204" charset="-78"/>
            </a:endParaRPr>
          </a:p>
          <a:p>
            <a:pPr marL="285750" indent="-285750">
              <a:buFont typeface="Arial" panose="020B0604020202020204" pitchFamily="34" charset="0"/>
              <a:buChar char="•"/>
            </a:pPr>
            <a:r>
              <a:rPr lang="en-US" sz="1600" dirty="0" smtClean="0">
                <a:latin typeface="Alexandria" panose="020B0604020202020204" charset="-78"/>
                <a:cs typeface="Alexandria" panose="020B0604020202020204" charset="-78"/>
              </a:rPr>
              <a:t>Contrast </a:t>
            </a:r>
            <a:r>
              <a:rPr lang="en-US" sz="1600" dirty="0">
                <a:latin typeface="Alexandria" panose="020B0604020202020204" charset="-78"/>
                <a:cs typeface="Alexandria" panose="020B0604020202020204" charset="-78"/>
              </a:rPr>
              <a:t>enhancement is applied using </a:t>
            </a:r>
            <a:r>
              <a:rPr lang="en-US" sz="1600" dirty="0" err="1">
                <a:solidFill>
                  <a:srgbClr val="C00000"/>
                </a:solidFill>
                <a:latin typeface="Alexandria" panose="020B0604020202020204" charset="-78"/>
                <a:cs typeface="Alexandria" panose="020B0604020202020204" charset="-78"/>
              </a:rPr>
              <a:t>imadjust</a:t>
            </a:r>
            <a:r>
              <a:rPr lang="en-US" sz="1600" dirty="0">
                <a:solidFill>
                  <a:srgbClr val="C00000"/>
                </a:solidFill>
                <a:latin typeface="Alexandria" panose="020B0604020202020204" charset="-78"/>
                <a:cs typeface="Alexandria" panose="020B0604020202020204" charset="-78"/>
              </a:rPr>
              <a:t>() </a:t>
            </a:r>
            <a:r>
              <a:rPr lang="en-US" sz="1600" dirty="0">
                <a:latin typeface="Alexandria" panose="020B0604020202020204" charset="-78"/>
                <a:cs typeface="Alexandria" panose="020B0604020202020204" charset="-78"/>
              </a:rPr>
              <a:t>along with </a:t>
            </a:r>
            <a:r>
              <a:rPr lang="en-US" sz="1600" dirty="0" err="1">
                <a:solidFill>
                  <a:srgbClr val="C00000"/>
                </a:solidFill>
                <a:latin typeface="Alexandria" panose="020B0604020202020204" charset="-78"/>
                <a:cs typeface="Alexandria" panose="020B0604020202020204" charset="-78"/>
              </a:rPr>
              <a:t>stretchlim</a:t>
            </a:r>
            <a:r>
              <a:rPr lang="en-US" sz="1600" dirty="0">
                <a:solidFill>
                  <a:srgbClr val="C00000"/>
                </a:solidFill>
                <a:latin typeface="Alexandria" panose="020B0604020202020204" charset="-78"/>
                <a:cs typeface="Alexandria" panose="020B0604020202020204" charset="-78"/>
              </a:rPr>
              <a:t>()</a:t>
            </a:r>
            <a:r>
              <a:rPr lang="en-US" sz="1600" dirty="0">
                <a:latin typeface="Alexandria" panose="020B0604020202020204" charset="-78"/>
                <a:cs typeface="Alexandria" panose="020B0604020202020204" charset="-78"/>
              </a:rPr>
              <a:t> to improve visibility of skin regions.</a:t>
            </a:r>
          </a:p>
        </p:txBody>
      </p:sp>
    </p:spTree>
    <p:extLst>
      <p:ext uri="{BB962C8B-B14F-4D97-AF65-F5344CB8AC3E}">
        <p14:creationId xmlns:p14="http://schemas.microsoft.com/office/powerpoint/2010/main" val="3887822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355054"/>
            <a:ext cx="3794235" cy="338554"/>
          </a:xfrm>
          <a:prstGeom prst="rect">
            <a:avLst/>
          </a:prstGeom>
          <a:noFill/>
        </p:spPr>
        <p:txBody>
          <a:bodyPr wrap="square" rtlCol="0">
            <a:spAutoFit/>
          </a:bodyPr>
          <a:lstStyle/>
          <a:p>
            <a:r>
              <a:rPr lang="en-US" sz="1600" dirty="0">
                <a:latin typeface="Alexandria" panose="020B0604020202020204" charset="-78"/>
                <a:cs typeface="Alexandria" panose="020B0604020202020204" charset="-78"/>
              </a:rPr>
              <a:t>Color Space Conversion (</a:t>
            </a:r>
            <a:r>
              <a:rPr lang="en-US" sz="1600" dirty="0" err="1">
                <a:latin typeface="Alexandria" panose="020B0604020202020204" charset="-78"/>
                <a:cs typeface="Alexandria" panose="020B0604020202020204" charset="-78"/>
              </a:rPr>
              <a:t>YCbCr</a:t>
            </a:r>
            <a:r>
              <a:rPr lang="en-US" sz="1600" dirty="0">
                <a:latin typeface="Alexandria" panose="020B0604020202020204" charset="-78"/>
                <a:cs typeface="Alexandria" panose="020B0604020202020204" charset="-78"/>
              </a:rPr>
              <a:t>)</a:t>
            </a:r>
          </a:p>
        </p:txBody>
      </p:sp>
      <p:sp>
        <p:nvSpPr>
          <p:cNvPr id="3" name="TextBox 2"/>
          <p:cNvSpPr txBox="1"/>
          <p:nvPr/>
        </p:nvSpPr>
        <p:spPr>
          <a:xfrm>
            <a:off x="52551" y="262721"/>
            <a:ext cx="693683" cy="523220"/>
          </a:xfrm>
          <a:prstGeom prst="rect">
            <a:avLst/>
          </a:prstGeom>
          <a:noFill/>
        </p:spPr>
        <p:txBody>
          <a:bodyPr wrap="square" rtlCol="0">
            <a:spAutoFit/>
          </a:bodyPr>
          <a:lstStyle/>
          <a:p>
            <a:r>
              <a:rPr lang="ar-EG" sz="2800" smtClean="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rPr>
              <a:t>02</a:t>
            </a:r>
            <a:endParaRPr lang="en-US" sz="2800" dirty="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endParaRPr>
          </a:p>
        </p:txBody>
      </p:sp>
      <p:sp>
        <p:nvSpPr>
          <p:cNvPr id="7" name="TextBox 6"/>
          <p:cNvSpPr txBox="1"/>
          <p:nvPr/>
        </p:nvSpPr>
        <p:spPr>
          <a:xfrm>
            <a:off x="210207" y="1230409"/>
            <a:ext cx="773561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lexandria" panose="020B0604020202020204" charset="-78"/>
                <a:cs typeface="Alexandria" panose="020B0604020202020204" charset="-78"/>
              </a:rPr>
              <a:t>The image is converted from RGB to </a:t>
            </a:r>
            <a:r>
              <a:rPr lang="en-US" sz="1600" dirty="0" err="1">
                <a:latin typeface="Alexandria" panose="020B0604020202020204" charset="-78"/>
                <a:cs typeface="Alexandria" panose="020B0604020202020204" charset="-78"/>
              </a:rPr>
              <a:t>YCbCr</a:t>
            </a:r>
            <a:r>
              <a:rPr lang="en-US" sz="1600" dirty="0">
                <a:latin typeface="Alexandria" panose="020B0604020202020204" charset="-78"/>
                <a:cs typeface="Alexandria" panose="020B0604020202020204" charset="-78"/>
              </a:rPr>
              <a:t> color space</a:t>
            </a:r>
            <a:r>
              <a:rPr lang="en-US" sz="1600"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sz="1600" dirty="0" smtClean="0">
                <a:latin typeface="Alexandria" panose="020B0604020202020204" charset="-78"/>
                <a:cs typeface="Alexandria" panose="020B0604020202020204" charset="-78"/>
              </a:rPr>
              <a:t>The </a:t>
            </a:r>
            <a:r>
              <a:rPr lang="en-US" sz="1600" dirty="0">
                <a:latin typeface="Alexandria" panose="020B0604020202020204" charset="-78"/>
                <a:cs typeface="Alexandria" panose="020B0604020202020204" charset="-78"/>
              </a:rPr>
              <a:t>chrominance channels </a:t>
            </a:r>
            <a:r>
              <a:rPr lang="en-US" sz="1600" dirty="0" err="1">
                <a:latin typeface="Alexandria" panose="020B0604020202020204" charset="-78"/>
                <a:cs typeface="Alexandria" panose="020B0604020202020204" charset="-78"/>
              </a:rPr>
              <a:t>Cb</a:t>
            </a:r>
            <a:r>
              <a:rPr lang="en-US" sz="1600" dirty="0">
                <a:latin typeface="Alexandria" panose="020B0604020202020204" charset="-78"/>
                <a:cs typeface="Alexandria" panose="020B0604020202020204" charset="-78"/>
              </a:rPr>
              <a:t> (blue difference) and Cr (red difference) are extracted to isolate skin tone regions. This is based on the fact that human skin tones fall within a specific range in the </a:t>
            </a:r>
            <a:r>
              <a:rPr lang="en-US" sz="1600" dirty="0" err="1">
                <a:latin typeface="Alexandria" panose="020B0604020202020204" charset="-78"/>
                <a:cs typeface="Alexandria" panose="020B0604020202020204" charset="-78"/>
              </a:rPr>
              <a:t>YCbCr</a:t>
            </a:r>
            <a:r>
              <a:rPr lang="en-US" sz="1600" dirty="0">
                <a:latin typeface="Alexandria" panose="020B0604020202020204" charset="-78"/>
                <a:cs typeface="Alexandria" panose="020B0604020202020204" charset="-78"/>
              </a:rPr>
              <a:t> space</a:t>
            </a:r>
          </a:p>
        </p:txBody>
      </p:sp>
      <p:pic>
        <p:nvPicPr>
          <p:cNvPr id="5" name="Picture 4"/>
          <p:cNvPicPr>
            <a:picLocks noChangeAspect="1"/>
          </p:cNvPicPr>
          <p:nvPr/>
        </p:nvPicPr>
        <p:blipFill>
          <a:blip r:embed="rId2"/>
          <a:stretch>
            <a:fillRect/>
          </a:stretch>
        </p:blipFill>
        <p:spPr>
          <a:xfrm>
            <a:off x="2785242" y="2752095"/>
            <a:ext cx="3865430" cy="1316806"/>
          </a:xfrm>
          <a:prstGeom prst="rect">
            <a:avLst/>
          </a:prstGeom>
        </p:spPr>
      </p:pic>
    </p:spTree>
    <p:extLst>
      <p:ext uri="{BB962C8B-B14F-4D97-AF65-F5344CB8AC3E}">
        <p14:creationId xmlns:p14="http://schemas.microsoft.com/office/powerpoint/2010/main" val="1076160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355054"/>
            <a:ext cx="3794235" cy="338554"/>
          </a:xfrm>
          <a:prstGeom prst="rect">
            <a:avLst/>
          </a:prstGeom>
          <a:noFill/>
        </p:spPr>
        <p:txBody>
          <a:bodyPr wrap="square" rtlCol="0">
            <a:spAutoFit/>
          </a:bodyPr>
          <a:lstStyle/>
          <a:p>
            <a:r>
              <a:rPr lang="en-US" sz="1600" dirty="0">
                <a:latin typeface="Alexandria" panose="020B0604020202020204" charset="-78"/>
                <a:cs typeface="Alexandria" panose="020B0604020202020204" charset="-78"/>
              </a:rPr>
              <a:t>Skin Region Detection</a:t>
            </a:r>
          </a:p>
        </p:txBody>
      </p:sp>
      <p:sp>
        <p:nvSpPr>
          <p:cNvPr id="3" name="TextBox 2"/>
          <p:cNvSpPr txBox="1"/>
          <p:nvPr/>
        </p:nvSpPr>
        <p:spPr>
          <a:xfrm>
            <a:off x="115614" y="283779"/>
            <a:ext cx="714703" cy="523220"/>
          </a:xfrm>
          <a:prstGeom prst="rect">
            <a:avLst/>
          </a:prstGeom>
          <a:noFill/>
        </p:spPr>
        <p:txBody>
          <a:bodyPr wrap="square" rtlCol="0">
            <a:spAutoFit/>
          </a:bodyPr>
          <a:lstStyle/>
          <a:p>
            <a:r>
              <a:rPr lang="ar-EG" sz="2800" dirty="0" smtClean="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rPr>
              <a:t>03</a:t>
            </a:r>
            <a:endParaRPr lang="en-US" sz="2800" dirty="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endParaRPr>
          </a:p>
        </p:txBody>
      </p:sp>
      <p:sp>
        <p:nvSpPr>
          <p:cNvPr id="7" name="TextBox 6"/>
          <p:cNvSpPr txBox="1"/>
          <p:nvPr/>
        </p:nvSpPr>
        <p:spPr>
          <a:xfrm>
            <a:off x="210207" y="1230409"/>
            <a:ext cx="598038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lexandria" panose="020B0604020202020204" charset="-78"/>
                <a:cs typeface="Alexandria" panose="020B0604020202020204" charset="-78"/>
              </a:rPr>
              <a:t>A binary mask is created by </a:t>
            </a:r>
            <a:r>
              <a:rPr lang="en-US" sz="1600" dirty="0" err="1">
                <a:latin typeface="Alexandria" panose="020B0604020202020204" charset="-78"/>
                <a:cs typeface="Alexandria" panose="020B0604020202020204" charset="-78"/>
              </a:rPr>
              <a:t>thresholding</a:t>
            </a:r>
            <a:r>
              <a:rPr lang="en-US" sz="1600" dirty="0">
                <a:latin typeface="Alexandria" panose="020B0604020202020204" charset="-78"/>
                <a:cs typeface="Alexandria" panose="020B0604020202020204" charset="-78"/>
              </a:rPr>
              <a:t> </a:t>
            </a:r>
            <a:r>
              <a:rPr lang="en-US" sz="1600" dirty="0" err="1">
                <a:latin typeface="Alexandria" panose="020B0604020202020204" charset="-78"/>
                <a:cs typeface="Alexandria" panose="020B0604020202020204" charset="-78"/>
              </a:rPr>
              <a:t>Cb</a:t>
            </a:r>
            <a:r>
              <a:rPr lang="en-US" sz="1600" dirty="0">
                <a:latin typeface="Alexandria" panose="020B0604020202020204" charset="-78"/>
                <a:cs typeface="Alexandria" panose="020B0604020202020204" charset="-78"/>
              </a:rPr>
              <a:t> and Cr to isolate probable skin pixels</a:t>
            </a:r>
            <a:r>
              <a:rPr lang="en-US" sz="1600"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sz="1600" dirty="0" smtClean="0">
                <a:latin typeface="Alexandria" panose="020B0604020202020204" charset="-78"/>
                <a:cs typeface="Alexandria" panose="020B0604020202020204" charset="-78"/>
              </a:rPr>
              <a:t>Morphological </a:t>
            </a:r>
            <a:r>
              <a:rPr lang="en-US" sz="1600" dirty="0">
                <a:latin typeface="Alexandria" panose="020B0604020202020204" charset="-78"/>
                <a:cs typeface="Alexandria" panose="020B0604020202020204" charset="-78"/>
              </a:rPr>
              <a:t>operations are applied</a:t>
            </a:r>
            <a:r>
              <a:rPr lang="en-US" sz="1600" dirty="0" smtClean="0">
                <a:latin typeface="Alexandria" panose="020B0604020202020204" charset="-78"/>
                <a:cs typeface="Alexandria" panose="020B0604020202020204" charset="-78"/>
              </a:rPr>
              <a:t>:</a:t>
            </a:r>
          </a:p>
          <a:p>
            <a:pPr marL="285750" indent="-285750">
              <a:buFont typeface="Wingdings" panose="05000000000000000000" pitchFamily="2" charset="2"/>
              <a:buChar char="ü"/>
            </a:pPr>
            <a:r>
              <a:rPr lang="en-US" sz="1600" dirty="0" smtClean="0">
                <a:solidFill>
                  <a:schemeClr val="bg2">
                    <a:lumMod val="75000"/>
                  </a:schemeClr>
                </a:solidFill>
                <a:latin typeface="Alexandria" panose="020B0604020202020204" charset="-78"/>
                <a:cs typeface="Alexandria" panose="020B0604020202020204" charset="-78"/>
              </a:rPr>
              <a:t>Median </a:t>
            </a:r>
            <a:r>
              <a:rPr lang="en-US" sz="1600" dirty="0">
                <a:solidFill>
                  <a:schemeClr val="bg2">
                    <a:lumMod val="75000"/>
                  </a:schemeClr>
                </a:solidFill>
                <a:latin typeface="Alexandria" panose="020B0604020202020204" charset="-78"/>
                <a:cs typeface="Alexandria" panose="020B0604020202020204" charset="-78"/>
              </a:rPr>
              <a:t>filtering </a:t>
            </a:r>
            <a:r>
              <a:rPr lang="en-US" sz="1600" dirty="0">
                <a:latin typeface="Alexandria" panose="020B0604020202020204" charset="-78"/>
                <a:cs typeface="Alexandria" panose="020B0604020202020204" charset="-78"/>
              </a:rPr>
              <a:t>smooths the mask and reduces noise</a:t>
            </a:r>
            <a:r>
              <a:rPr lang="en-US" sz="1600" dirty="0" smtClean="0">
                <a:latin typeface="Alexandria" panose="020B0604020202020204" charset="-78"/>
                <a:cs typeface="Alexandria" panose="020B0604020202020204" charset="-78"/>
              </a:rPr>
              <a:t>.</a:t>
            </a:r>
          </a:p>
          <a:p>
            <a:pPr marL="285750" indent="-285750">
              <a:buFont typeface="Wingdings" panose="05000000000000000000" pitchFamily="2" charset="2"/>
              <a:buChar char="ü"/>
            </a:pPr>
            <a:r>
              <a:rPr lang="en-US" sz="1600" dirty="0" smtClean="0">
                <a:solidFill>
                  <a:schemeClr val="bg2">
                    <a:lumMod val="75000"/>
                  </a:schemeClr>
                </a:solidFill>
                <a:latin typeface="Alexandria" panose="020B0604020202020204" charset="-78"/>
                <a:cs typeface="Alexandria" panose="020B0604020202020204" charset="-78"/>
              </a:rPr>
              <a:t>Hole </a:t>
            </a:r>
            <a:r>
              <a:rPr lang="en-US" sz="1600" dirty="0">
                <a:solidFill>
                  <a:schemeClr val="bg2">
                    <a:lumMod val="75000"/>
                  </a:schemeClr>
                </a:solidFill>
                <a:latin typeface="Alexandria" panose="020B0604020202020204" charset="-78"/>
                <a:cs typeface="Alexandria" panose="020B0604020202020204" charset="-78"/>
              </a:rPr>
              <a:t>filling </a:t>
            </a:r>
            <a:r>
              <a:rPr lang="en-US" sz="1600" dirty="0">
                <a:latin typeface="Alexandria" panose="020B0604020202020204" charset="-78"/>
                <a:cs typeface="Alexandria" panose="020B0604020202020204" charset="-78"/>
              </a:rPr>
              <a:t>ensures skin regions are solid</a:t>
            </a:r>
            <a:r>
              <a:rPr lang="en-US" sz="1600" dirty="0" smtClean="0">
                <a:latin typeface="Alexandria" panose="020B0604020202020204" charset="-78"/>
                <a:cs typeface="Alexandria" panose="020B0604020202020204" charset="-78"/>
              </a:rPr>
              <a:t>.</a:t>
            </a:r>
          </a:p>
          <a:p>
            <a:pPr marL="285750" indent="-285750">
              <a:buFont typeface="Wingdings" panose="05000000000000000000" pitchFamily="2" charset="2"/>
              <a:buChar char="ü"/>
            </a:pPr>
            <a:r>
              <a:rPr lang="en-US" sz="1600" dirty="0" smtClean="0">
                <a:solidFill>
                  <a:schemeClr val="bg2">
                    <a:lumMod val="75000"/>
                  </a:schemeClr>
                </a:solidFill>
                <a:latin typeface="Alexandria" panose="020B0604020202020204" charset="-78"/>
                <a:cs typeface="Alexandria" panose="020B0604020202020204" charset="-78"/>
              </a:rPr>
              <a:t>Area </a:t>
            </a:r>
            <a:r>
              <a:rPr lang="en-US" sz="1600" dirty="0">
                <a:solidFill>
                  <a:schemeClr val="bg2">
                    <a:lumMod val="75000"/>
                  </a:schemeClr>
                </a:solidFill>
                <a:latin typeface="Alexandria" panose="020B0604020202020204" charset="-78"/>
                <a:cs typeface="Alexandria" panose="020B0604020202020204" charset="-78"/>
              </a:rPr>
              <a:t>filtering </a:t>
            </a:r>
            <a:r>
              <a:rPr lang="en-US" sz="1600" dirty="0">
                <a:latin typeface="Alexandria" panose="020B0604020202020204" charset="-78"/>
                <a:cs typeface="Alexandria" panose="020B0604020202020204" charset="-78"/>
              </a:rPr>
              <a:t>removes small objects that are unlikely to be faces.</a:t>
            </a:r>
          </a:p>
        </p:txBody>
      </p:sp>
      <p:pic>
        <p:nvPicPr>
          <p:cNvPr id="5" name="Picture 4"/>
          <p:cNvPicPr>
            <a:picLocks noChangeAspect="1"/>
          </p:cNvPicPr>
          <p:nvPr/>
        </p:nvPicPr>
        <p:blipFill>
          <a:blip r:embed="rId2"/>
          <a:stretch>
            <a:fillRect/>
          </a:stretch>
        </p:blipFill>
        <p:spPr>
          <a:xfrm>
            <a:off x="3869850" y="2942897"/>
            <a:ext cx="4822207" cy="1983560"/>
          </a:xfrm>
          <a:prstGeom prst="rect">
            <a:avLst/>
          </a:prstGeom>
        </p:spPr>
      </p:pic>
    </p:spTree>
    <p:extLst>
      <p:ext uri="{BB962C8B-B14F-4D97-AF65-F5344CB8AC3E}">
        <p14:creationId xmlns:p14="http://schemas.microsoft.com/office/powerpoint/2010/main" val="256545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355054"/>
            <a:ext cx="4235669" cy="338554"/>
          </a:xfrm>
          <a:prstGeom prst="rect">
            <a:avLst/>
          </a:prstGeom>
          <a:noFill/>
        </p:spPr>
        <p:txBody>
          <a:bodyPr wrap="square" rtlCol="0">
            <a:spAutoFit/>
          </a:bodyPr>
          <a:lstStyle/>
          <a:p>
            <a:r>
              <a:rPr lang="en-US" sz="1600" dirty="0">
                <a:latin typeface="Alexandria" panose="020B0604020202020204" charset="-78"/>
                <a:cs typeface="Alexandria" panose="020B0604020202020204" charset="-78"/>
              </a:rPr>
              <a:t>Region Analysis and Candidate Filtering</a:t>
            </a:r>
          </a:p>
        </p:txBody>
      </p:sp>
      <p:sp>
        <p:nvSpPr>
          <p:cNvPr id="3" name="TextBox 2"/>
          <p:cNvSpPr txBox="1"/>
          <p:nvPr/>
        </p:nvSpPr>
        <p:spPr>
          <a:xfrm>
            <a:off x="115614" y="283779"/>
            <a:ext cx="714703" cy="523220"/>
          </a:xfrm>
          <a:prstGeom prst="rect">
            <a:avLst/>
          </a:prstGeom>
          <a:noFill/>
        </p:spPr>
        <p:txBody>
          <a:bodyPr wrap="square" rtlCol="0">
            <a:spAutoFit/>
          </a:bodyPr>
          <a:lstStyle/>
          <a:p>
            <a:r>
              <a:rPr lang="ar-EG" sz="2800" dirty="0" smtClean="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rPr>
              <a:t>04</a:t>
            </a:r>
            <a:endParaRPr lang="en-US" sz="2800" dirty="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endParaRPr>
          </a:p>
        </p:txBody>
      </p:sp>
      <p:sp>
        <p:nvSpPr>
          <p:cNvPr id="7" name="TextBox 6"/>
          <p:cNvSpPr txBox="1"/>
          <p:nvPr/>
        </p:nvSpPr>
        <p:spPr>
          <a:xfrm>
            <a:off x="210207" y="1230409"/>
            <a:ext cx="517109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solidFill>
                  <a:srgbClr val="C00000"/>
                </a:solidFill>
                <a:latin typeface="Alexandria" panose="020B0604020202020204" charset="-78"/>
                <a:cs typeface="Alexandria" panose="020B0604020202020204" charset="-78"/>
              </a:rPr>
              <a:t>regionprops</a:t>
            </a:r>
            <a:r>
              <a:rPr lang="en-US" sz="1600" dirty="0">
                <a:solidFill>
                  <a:srgbClr val="C00000"/>
                </a:solidFill>
                <a:latin typeface="Alexandria" panose="020B0604020202020204" charset="-78"/>
                <a:cs typeface="Alexandria" panose="020B0604020202020204" charset="-78"/>
              </a:rPr>
              <a:t>() </a:t>
            </a:r>
            <a:r>
              <a:rPr lang="en-US" sz="1600" dirty="0">
                <a:latin typeface="Alexandria" panose="020B0604020202020204" charset="-78"/>
                <a:cs typeface="Alexandria" panose="020B0604020202020204" charset="-78"/>
              </a:rPr>
              <a:t>is used to find bounding boxes and areas of skin regions</a:t>
            </a:r>
            <a:r>
              <a:rPr lang="en-US" sz="1600"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sz="1600" dirty="0" smtClean="0">
                <a:latin typeface="Alexandria" panose="020B0604020202020204" charset="-78"/>
                <a:cs typeface="Alexandria" panose="020B0604020202020204" charset="-78"/>
              </a:rPr>
              <a:t>Each </a:t>
            </a:r>
            <a:r>
              <a:rPr lang="en-US" sz="1600" dirty="0">
                <a:latin typeface="Alexandria" panose="020B0604020202020204" charset="-78"/>
                <a:cs typeface="Alexandria" panose="020B0604020202020204" charset="-78"/>
              </a:rPr>
              <a:t>candidate region is extracted and evaluated based on</a:t>
            </a:r>
            <a:r>
              <a:rPr lang="en-US" sz="1600" dirty="0" smtClean="0">
                <a:latin typeface="Alexandria" panose="020B0604020202020204" charset="-78"/>
                <a:cs typeface="Alexandria" panose="020B0604020202020204" charset="-78"/>
              </a:rPr>
              <a:t>:</a:t>
            </a:r>
          </a:p>
          <a:p>
            <a:pPr marL="285750" lvl="4" indent="-285750">
              <a:buFont typeface="Wingdings" panose="05000000000000000000" pitchFamily="2" charset="2"/>
              <a:buChar char="ü"/>
            </a:pPr>
            <a:r>
              <a:rPr lang="en-US" sz="1600" dirty="0" smtClean="0">
                <a:solidFill>
                  <a:schemeClr val="bg2">
                    <a:lumMod val="75000"/>
                  </a:schemeClr>
                </a:solidFill>
                <a:latin typeface="Alexandria" panose="020B0604020202020204" charset="-78"/>
                <a:cs typeface="Alexandria" panose="020B0604020202020204" charset="-78"/>
              </a:rPr>
              <a:t>Aspect </a:t>
            </a:r>
            <a:r>
              <a:rPr lang="en-US" sz="1600" dirty="0">
                <a:solidFill>
                  <a:schemeClr val="bg2">
                    <a:lumMod val="75000"/>
                  </a:schemeClr>
                </a:solidFill>
                <a:latin typeface="Alexandria" panose="020B0604020202020204" charset="-78"/>
                <a:cs typeface="Alexandria" panose="020B0604020202020204" charset="-78"/>
              </a:rPr>
              <a:t>ratio: </a:t>
            </a:r>
            <a:r>
              <a:rPr lang="en-US" sz="1600" dirty="0">
                <a:latin typeface="Alexandria" panose="020B0604020202020204" charset="-78"/>
                <a:cs typeface="Alexandria" panose="020B0604020202020204" charset="-78"/>
              </a:rPr>
              <a:t>Must fall between 0.4 and 2.5</a:t>
            </a:r>
            <a:r>
              <a:rPr lang="en-US" sz="1600" dirty="0" smtClean="0">
                <a:latin typeface="Alexandria" panose="020B0604020202020204" charset="-78"/>
                <a:cs typeface="Alexandria" panose="020B0604020202020204" charset="-78"/>
              </a:rPr>
              <a:t>.</a:t>
            </a:r>
          </a:p>
          <a:p>
            <a:pPr marL="285750" lvl="4" indent="-285750">
              <a:buFont typeface="Wingdings" panose="05000000000000000000" pitchFamily="2" charset="2"/>
              <a:buChar char="ü"/>
            </a:pPr>
            <a:r>
              <a:rPr lang="en-US" sz="1600" dirty="0" smtClean="0">
                <a:solidFill>
                  <a:schemeClr val="bg2">
                    <a:lumMod val="75000"/>
                  </a:schemeClr>
                </a:solidFill>
                <a:latin typeface="Alexandria" panose="020B0604020202020204" charset="-78"/>
                <a:cs typeface="Alexandria" panose="020B0604020202020204" charset="-78"/>
              </a:rPr>
              <a:t>Image </a:t>
            </a:r>
            <a:r>
              <a:rPr lang="en-US" sz="1600" dirty="0">
                <a:solidFill>
                  <a:schemeClr val="bg2">
                    <a:lumMod val="75000"/>
                  </a:schemeClr>
                </a:solidFill>
                <a:latin typeface="Alexandria" panose="020B0604020202020204" charset="-78"/>
                <a:cs typeface="Alexandria" panose="020B0604020202020204" charset="-78"/>
              </a:rPr>
              <a:t>contrast: </a:t>
            </a:r>
            <a:r>
              <a:rPr lang="en-US" sz="1600" dirty="0">
                <a:latin typeface="Alexandria" panose="020B0604020202020204" charset="-78"/>
                <a:cs typeface="Alexandria" panose="020B0604020202020204" charset="-78"/>
              </a:rPr>
              <a:t>Standard deviation of grayscale intensity must be greater than 25 (to filter out flat or irrelevant areas).</a:t>
            </a:r>
          </a:p>
        </p:txBody>
      </p:sp>
      <p:pic>
        <p:nvPicPr>
          <p:cNvPr id="5" name="Picture 4"/>
          <p:cNvPicPr>
            <a:picLocks noChangeAspect="1"/>
          </p:cNvPicPr>
          <p:nvPr/>
        </p:nvPicPr>
        <p:blipFill rotWithShape="1">
          <a:blip r:embed="rId2"/>
          <a:srcRect b="11484"/>
          <a:stretch/>
        </p:blipFill>
        <p:spPr>
          <a:xfrm>
            <a:off x="5381297" y="1501569"/>
            <a:ext cx="3529805" cy="1304694"/>
          </a:xfrm>
          <a:prstGeom prst="rect">
            <a:avLst/>
          </a:prstGeom>
        </p:spPr>
      </p:pic>
    </p:spTree>
    <p:extLst>
      <p:ext uri="{BB962C8B-B14F-4D97-AF65-F5344CB8AC3E}">
        <p14:creationId xmlns:p14="http://schemas.microsoft.com/office/powerpoint/2010/main" val="3699607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376112"/>
            <a:ext cx="3794235" cy="338554"/>
          </a:xfrm>
          <a:prstGeom prst="rect">
            <a:avLst/>
          </a:prstGeom>
          <a:noFill/>
        </p:spPr>
        <p:txBody>
          <a:bodyPr wrap="square" rtlCol="0">
            <a:spAutoFit/>
          </a:bodyPr>
          <a:lstStyle/>
          <a:p>
            <a:r>
              <a:rPr lang="en-US" sz="1600" dirty="0">
                <a:latin typeface="Alexandria" panose="020B0604020202020204" charset="-78"/>
                <a:cs typeface="Alexandria" panose="020B0604020202020204" charset="-78"/>
              </a:rPr>
              <a:t>Face Confirmation and Display</a:t>
            </a:r>
          </a:p>
        </p:txBody>
      </p:sp>
      <p:sp>
        <p:nvSpPr>
          <p:cNvPr id="3" name="TextBox 2"/>
          <p:cNvSpPr txBox="1"/>
          <p:nvPr/>
        </p:nvSpPr>
        <p:spPr>
          <a:xfrm>
            <a:off x="115614" y="283779"/>
            <a:ext cx="714703" cy="523220"/>
          </a:xfrm>
          <a:prstGeom prst="rect">
            <a:avLst/>
          </a:prstGeom>
          <a:noFill/>
        </p:spPr>
        <p:txBody>
          <a:bodyPr wrap="square" rtlCol="0">
            <a:spAutoFit/>
          </a:bodyPr>
          <a:lstStyle/>
          <a:p>
            <a:r>
              <a:rPr lang="ar-EG" sz="2800" dirty="0" smtClean="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rPr>
              <a:t>05</a:t>
            </a:r>
            <a:endParaRPr lang="en-US" sz="2800" dirty="0">
              <a:solidFill>
                <a:schemeClr val="bg2">
                  <a:lumMod val="50000"/>
                </a:schemeClr>
              </a:solidFill>
              <a:effectLst>
                <a:outerShdw blurRad="38100" dist="38100" dir="2700000" algn="tl">
                  <a:srgbClr val="000000">
                    <a:alpha val="43137"/>
                  </a:srgbClr>
                </a:outerShdw>
              </a:effectLst>
              <a:latin typeface="Alexandria" panose="020B0604020202020204" charset="-78"/>
              <a:cs typeface="Alexandria" panose="020B0604020202020204" charset="-78"/>
            </a:endParaRPr>
          </a:p>
        </p:txBody>
      </p:sp>
      <p:sp>
        <p:nvSpPr>
          <p:cNvPr id="7" name="TextBox 6"/>
          <p:cNvSpPr txBox="1"/>
          <p:nvPr/>
        </p:nvSpPr>
        <p:spPr>
          <a:xfrm>
            <a:off x="210207" y="1230409"/>
            <a:ext cx="517109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lexandria" panose="020B0604020202020204" charset="-78"/>
                <a:cs typeface="Alexandria" panose="020B0604020202020204" charset="-78"/>
              </a:rPr>
              <a:t>Bounding boxes are drawn around the valid face candidates</a:t>
            </a:r>
            <a:r>
              <a:rPr lang="en-US" sz="1600"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sz="1600" dirty="0" smtClean="0">
                <a:latin typeface="Alexandria" panose="020B0604020202020204" charset="-78"/>
                <a:cs typeface="Alexandria" panose="020B0604020202020204" charset="-78"/>
              </a:rPr>
              <a:t>A </a:t>
            </a:r>
            <a:r>
              <a:rPr lang="en-US" sz="1600" dirty="0">
                <a:latin typeface="Alexandria" panose="020B0604020202020204" charset="-78"/>
                <a:cs typeface="Alexandria" panose="020B0604020202020204" charset="-78"/>
              </a:rPr>
              <a:t>face counter tracks the total number of detected faces</a:t>
            </a:r>
            <a:r>
              <a:rPr lang="en-US" sz="1600"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sz="1600" dirty="0" smtClean="0">
                <a:latin typeface="Alexandria" panose="020B0604020202020204" charset="-78"/>
                <a:cs typeface="Alexandria" panose="020B0604020202020204" charset="-78"/>
              </a:rPr>
              <a:t>The </a:t>
            </a:r>
            <a:r>
              <a:rPr lang="en-US" sz="1600" dirty="0">
                <a:latin typeface="Alexandria" panose="020B0604020202020204" charset="-78"/>
                <a:cs typeface="Alexandria" panose="020B0604020202020204" charset="-78"/>
              </a:rPr>
              <a:t>image is displayed with annotations for user visualization.</a:t>
            </a:r>
          </a:p>
        </p:txBody>
      </p:sp>
      <p:pic>
        <p:nvPicPr>
          <p:cNvPr id="5" name="Picture 4"/>
          <p:cNvPicPr>
            <a:picLocks noChangeAspect="1"/>
          </p:cNvPicPr>
          <p:nvPr/>
        </p:nvPicPr>
        <p:blipFill>
          <a:blip r:embed="rId2"/>
          <a:stretch>
            <a:fillRect/>
          </a:stretch>
        </p:blipFill>
        <p:spPr>
          <a:xfrm>
            <a:off x="2992940" y="2800069"/>
            <a:ext cx="5344271" cy="1226610"/>
          </a:xfrm>
          <a:prstGeom prst="rect">
            <a:avLst/>
          </a:prstGeom>
        </p:spPr>
      </p:pic>
    </p:spTree>
    <p:extLst>
      <p:ext uri="{BB962C8B-B14F-4D97-AF65-F5344CB8AC3E}">
        <p14:creationId xmlns:p14="http://schemas.microsoft.com/office/powerpoint/2010/main" val="4074246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90099" y="3492100"/>
            <a:ext cx="420705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Results </a:t>
            </a:r>
            <a:endParaRPr dirty="0"/>
          </a:p>
        </p:txBody>
      </p:sp>
      <p:sp>
        <p:nvSpPr>
          <p:cNvPr id="236" name="Google Shape;236;p34"/>
          <p:cNvSpPr txBox="1">
            <a:spLocks noGrp="1"/>
          </p:cNvSpPr>
          <p:nvPr>
            <p:ph type="title" idx="2"/>
          </p:nvPr>
        </p:nvSpPr>
        <p:spPr>
          <a:xfrm>
            <a:off x="4590100" y="2333525"/>
            <a:ext cx="128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pic>
        <p:nvPicPr>
          <p:cNvPr id="238" name="Google Shape;238;p34"/>
          <p:cNvPicPr preferRelativeResize="0">
            <a:picLocks noGrp="1"/>
          </p:cNvPicPr>
          <p:nvPr>
            <p:ph type="pic" idx="4"/>
          </p:nvPr>
        </p:nvPicPr>
        <p:blipFill>
          <a:blip r:embed="rId3">
            <a:extLst>
              <a:ext uri="{28A0092B-C50C-407E-A947-70E740481C1C}">
                <a14:useLocalDpi xmlns:a14="http://schemas.microsoft.com/office/drawing/2010/main" val="0"/>
              </a:ext>
            </a:extLst>
          </a:blip>
          <a:stretch>
            <a:fillRect/>
          </a:stretch>
        </p:blipFill>
        <p:spPr>
          <a:xfrm>
            <a:off x="472123" y="557048"/>
            <a:ext cx="3753035" cy="3940877"/>
          </a:xfrm>
          <a:prstGeom prst="roundRect">
            <a:avLst>
              <a:gd name="adj" fmla="val 16667"/>
            </a:avLst>
          </a:prstGeom>
        </p:spPr>
      </p:pic>
      <p:cxnSp>
        <p:nvCxnSpPr>
          <p:cNvPr id="242" name="Google Shape;242;p34"/>
          <p:cNvCxnSpPr/>
          <p:nvPr/>
        </p:nvCxnSpPr>
        <p:spPr>
          <a:xfrm>
            <a:off x="4682475" y="3350935"/>
            <a:ext cx="449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36925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9252"/>
          <a:stretch/>
        </p:blipFill>
        <p:spPr>
          <a:xfrm>
            <a:off x="0" y="0"/>
            <a:ext cx="4696831" cy="2396359"/>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7003"/>
          <a:stretch/>
        </p:blipFill>
        <p:spPr>
          <a:xfrm>
            <a:off x="4080702" y="2396359"/>
            <a:ext cx="5063298" cy="2647352"/>
          </a:xfrm>
          <a:prstGeom prst="rect">
            <a:avLst/>
          </a:prstGeom>
        </p:spPr>
      </p:pic>
    </p:spTree>
    <p:extLst>
      <p:ext uri="{BB962C8B-B14F-4D97-AF65-F5344CB8AC3E}">
        <p14:creationId xmlns:p14="http://schemas.microsoft.com/office/powerpoint/2010/main" val="29905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6186"/>
          <a:stretch/>
        </p:blipFill>
        <p:spPr>
          <a:xfrm>
            <a:off x="0" y="1255"/>
            <a:ext cx="5328745" cy="2810641"/>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003" r="27769" b="25006"/>
          <a:stretch/>
        </p:blipFill>
        <p:spPr>
          <a:xfrm>
            <a:off x="3944229" y="2322787"/>
            <a:ext cx="5199771" cy="2820713"/>
          </a:xfrm>
          <a:prstGeom prst="rect">
            <a:avLst/>
          </a:prstGeom>
        </p:spPr>
      </p:pic>
    </p:spTree>
    <p:extLst>
      <p:ext uri="{BB962C8B-B14F-4D97-AF65-F5344CB8AC3E}">
        <p14:creationId xmlns:p14="http://schemas.microsoft.com/office/powerpoint/2010/main" val="405773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73" t="4434" r="47815" b="29473"/>
          <a:stretch/>
        </p:blipFill>
        <p:spPr>
          <a:xfrm>
            <a:off x="0" y="0"/>
            <a:ext cx="4298731" cy="3394841"/>
          </a:xfrm>
          <a:prstGeom prst="rect">
            <a:avLst/>
          </a:prstGeom>
          <a:ln>
            <a:noFill/>
          </a:ln>
          <a:effectLst>
            <a:softEdge rad="112500"/>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896" t="19370" r="44828" b="12696"/>
          <a:stretch/>
        </p:blipFill>
        <p:spPr>
          <a:xfrm>
            <a:off x="4540470" y="0"/>
            <a:ext cx="4414345" cy="3489434"/>
          </a:xfrm>
          <a:prstGeom prst="rect">
            <a:avLst/>
          </a:prstGeom>
          <a:ln>
            <a:noFill/>
          </a:ln>
          <a:effectLst>
            <a:softEdge rad="112500"/>
          </a:effectLst>
        </p:spPr>
      </p:pic>
    </p:spTree>
    <p:extLst>
      <p:ext uri="{BB962C8B-B14F-4D97-AF65-F5344CB8AC3E}">
        <p14:creationId xmlns:p14="http://schemas.microsoft.com/office/powerpoint/2010/main" val="300579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6938" y="76398"/>
            <a:ext cx="7704000" cy="572700"/>
          </a:xfrm>
        </p:spPr>
        <p:txBody>
          <a:bodyPr/>
          <a:lstStyle/>
          <a:p>
            <a:pPr algn="ctr"/>
            <a:r>
              <a:rPr lang="en-US" dirty="0" smtClean="0"/>
              <a:t>Group Members </a:t>
            </a:r>
            <a:endParaRPr lang="en-US" dirty="0"/>
          </a:p>
        </p:txBody>
      </p:sp>
      <p:sp>
        <p:nvSpPr>
          <p:cNvPr id="10" name="Google Shape;184;p31"/>
          <p:cNvSpPr txBox="1">
            <a:spLocks/>
          </p:cNvSpPr>
          <p:nvPr/>
        </p:nvSpPr>
        <p:spPr>
          <a:xfrm>
            <a:off x="408531" y="1200713"/>
            <a:ext cx="567798"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01</a:t>
            </a:r>
            <a:endParaRPr lang="en" dirty="0">
              <a:solidFill>
                <a:schemeClr val="bg2">
                  <a:lumMod val="50000"/>
                </a:schemeClr>
              </a:solidFill>
              <a:latin typeface="Alexandria" panose="020B0604020202020204" charset="-78"/>
              <a:cs typeface="Alexandria" panose="020B0604020202020204" charset="-78"/>
            </a:endParaRPr>
          </a:p>
        </p:txBody>
      </p:sp>
      <p:sp>
        <p:nvSpPr>
          <p:cNvPr id="11" name="Google Shape;184;p31"/>
          <p:cNvSpPr txBox="1">
            <a:spLocks/>
          </p:cNvSpPr>
          <p:nvPr/>
        </p:nvSpPr>
        <p:spPr>
          <a:xfrm>
            <a:off x="4959986" y="2651428"/>
            <a:ext cx="623753"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04</a:t>
            </a:r>
            <a:endParaRPr lang="en" dirty="0">
              <a:solidFill>
                <a:schemeClr val="bg2">
                  <a:lumMod val="50000"/>
                </a:schemeClr>
              </a:solidFill>
              <a:latin typeface="Alexandria" panose="020B0604020202020204" charset="-78"/>
              <a:cs typeface="Alexandria" panose="020B0604020202020204" charset="-78"/>
            </a:endParaRPr>
          </a:p>
        </p:txBody>
      </p:sp>
      <p:sp>
        <p:nvSpPr>
          <p:cNvPr id="16" name="Google Shape;184;p31"/>
          <p:cNvSpPr txBox="1">
            <a:spLocks/>
          </p:cNvSpPr>
          <p:nvPr/>
        </p:nvSpPr>
        <p:spPr>
          <a:xfrm>
            <a:off x="2090992" y="4040909"/>
            <a:ext cx="8253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05</a:t>
            </a:r>
            <a:endParaRPr lang="en" dirty="0">
              <a:solidFill>
                <a:schemeClr val="bg2">
                  <a:lumMod val="50000"/>
                </a:schemeClr>
              </a:solidFill>
              <a:latin typeface="Alexandria" panose="020B0604020202020204" charset="-78"/>
              <a:cs typeface="Alexandria" panose="020B0604020202020204" charset="-78"/>
            </a:endParaRPr>
          </a:p>
        </p:txBody>
      </p:sp>
      <p:sp>
        <p:nvSpPr>
          <p:cNvPr id="17" name="Google Shape;184;p31"/>
          <p:cNvSpPr txBox="1">
            <a:spLocks/>
          </p:cNvSpPr>
          <p:nvPr/>
        </p:nvSpPr>
        <p:spPr>
          <a:xfrm>
            <a:off x="408531" y="2655767"/>
            <a:ext cx="642503"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03</a:t>
            </a:r>
            <a:endParaRPr lang="en" dirty="0">
              <a:solidFill>
                <a:schemeClr val="bg2">
                  <a:lumMod val="50000"/>
                </a:schemeClr>
              </a:solidFill>
              <a:latin typeface="Alexandria" panose="020B0604020202020204" charset="-78"/>
              <a:cs typeface="Alexandria" panose="020B0604020202020204" charset="-78"/>
            </a:endParaRPr>
          </a:p>
        </p:txBody>
      </p:sp>
      <p:sp>
        <p:nvSpPr>
          <p:cNvPr id="18" name="Google Shape;184;p31"/>
          <p:cNvSpPr txBox="1">
            <a:spLocks/>
          </p:cNvSpPr>
          <p:nvPr/>
        </p:nvSpPr>
        <p:spPr>
          <a:xfrm>
            <a:off x="4959987" y="1200712"/>
            <a:ext cx="623753"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02</a:t>
            </a:r>
            <a:endParaRPr lang="en" dirty="0">
              <a:solidFill>
                <a:schemeClr val="bg2">
                  <a:lumMod val="50000"/>
                </a:schemeClr>
              </a:solidFill>
              <a:latin typeface="Alexandria" panose="020B0604020202020204" charset="-78"/>
              <a:cs typeface="Alexandria" panose="020B0604020202020204" charset="-78"/>
            </a:endParaRPr>
          </a:p>
        </p:txBody>
      </p:sp>
      <p:sp>
        <p:nvSpPr>
          <p:cNvPr id="19" name="TextBox 18"/>
          <p:cNvSpPr txBox="1"/>
          <p:nvPr/>
        </p:nvSpPr>
        <p:spPr>
          <a:xfrm>
            <a:off x="976329" y="1270624"/>
            <a:ext cx="3206788" cy="307777"/>
          </a:xfrm>
          <a:prstGeom prst="rect">
            <a:avLst/>
          </a:prstGeom>
          <a:noFill/>
        </p:spPr>
        <p:txBody>
          <a:bodyPr wrap="square" rtlCol="0">
            <a:spAutoFit/>
          </a:bodyPr>
          <a:lstStyle/>
          <a:p>
            <a:r>
              <a:rPr lang="en-US" dirty="0" smtClean="0">
                <a:latin typeface="Alexandria" panose="020B0604020202020204" charset="-78"/>
                <a:cs typeface="Alexandria" panose="020B0604020202020204" charset="-78"/>
              </a:rPr>
              <a:t>Aya Mahmoud Ali </a:t>
            </a:r>
            <a:r>
              <a:rPr lang="en-US" dirty="0" err="1" smtClean="0">
                <a:latin typeface="Alexandria" panose="020B0604020202020204" charset="-78"/>
                <a:cs typeface="Alexandria" panose="020B0604020202020204" charset="-78"/>
              </a:rPr>
              <a:t>Ali</a:t>
            </a:r>
            <a:r>
              <a:rPr lang="en-US" dirty="0" smtClean="0">
                <a:latin typeface="Alexandria" panose="020B0604020202020204" charset="-78"/>
                <a:cs typeface="Alexandria" panose="020B0604020202020204" charset="-78"/>
              </a:rPr>
              <a:t>   </a:t>
            </a:r>
            <a:r>
              <a:rPr lang="en-US" dirty="0" smtClean="0">
                <a:solidFill>
                  <a:schemeClr val="bg2">
                    <a:lumMod val="50000"/>
                  </a:schemeClr>
                </a:solidFill>
                <a:latin typeface="Alexandria" panose="020B0604020202020204" charset="-78"/>
                <a:cs typeface="Alexandria" panose="020B0604020202020204" charset="-78"/>
              </a:rPr>
              <a:t>“section 2”</a:t>
            </a:r>
            <a:endParaRPr lang="en-US" dirty="0">
              <a:solidFill>
                <a:schemeClr val="bg2">
                  <a:lumMod val="50000"/>
                </a:schemeClr>
              </a:solidFill>
              <a:latin typeface="Alexandria" panose="020B0604020202020204" charset="-78"/>
              <a:cs typeface="Alexandria" panose="020B0604020202020204" charset="-78"/>
            </a:endParaRPr>
          </a:p>
        </p:txBody>
      </p:sp>
      <p:sp>
        <p:nvSpPr>
          <p:cNvPr id="20" name="TextBox 19"/>
          <p:cNvSpPr txBox="1"/>
          <p:nvPr/>
        </p:nvSpPr>
        <p:spPr>
          <a:xfrm>
            <a:off x="5747368" y="1270624"/>
            <a:ext cx="3206788" cy="307777"/>
          </a:xfrm>
          <a:prstGeom prst="rect">
            <a:avLst/>
          </a:prstGeom>
          <a:noFill/>
        </p:spPr>
        <p:txBody>
          <a:bodyPr wrap="square" rtlCol="0">
            <a:spAutoFit/>
          </a:bodyPr>
          <a:lstStyle/>
          <a:p>
            <a:r>
              <a:rPr lang="en-US" dirty="0" err="1" smtClean="0">
                <a:latin typeface="Alexandria" panose="020B0604020202020204" charset="-78"/>
                <a:cs typeface="Alexandria" panose="020B0604020202020204" charset="-78"/>
              </a:rPr>
              <a:t>Basma</a:t>
            </a:r>
            <a:r>
              <a:rPr lang="en-US" dirty="0" smtClean="0">
                <a:latin typeface="Alexandria" panose="020B0604020202020204" charset="-78"/>
                <a:cs typeface="Alexandria" panose="020B0604020202020204" charset="-78"/>
              </a:rPr>
              <a:t> Ali Ibrahim Ali   </a:t>
            </a:r>
            <a:r>
              <a:rPr lang="en-US" dirty="0" smtClean="0">
                <a:solidFill>
                  <a:schemeClr val="bg2">
                    <a:lumMod val="50000"/>
                  </a:schemeClr>
                </a:solidFill>
                <a:latin typeface="Alexandria" panose="020B0604020202020204" charset="-78"/>
                <a:cs typeface="Alexandria" panose="020B0604020202020204" charset="-78"/>
              </a:rPr>
              <a:t>“section 2”</a:t>
            </a:r>
            <a:endParaRPr lang="en-US" dirty="0">
              <a:solidFill>
                <a:schemeClr val="bg2">
                  <a:lumMod val="50000"/>
                </a:schemeClr>
              </a:solidFill>
              <a:latin typeface="Alexandria" panose="020B0604020202020204" charset="-78"/>
              <a:cs typeface="Alexandria" panose="020B0604020202020204" charset="-78"/>
            </a:endParaRPr>
          </a:p>
        </p:txBody>
      </p:sp>
      <p:sp>
        <p:nvSpPr>
          <p:cNvPr id="21" name="TextBox 20"/>
          <p:cNvSpPr txBox="1"/>
          <p:nvPr/>
        </p:nvSpPr>
        <p:spPr>
          <a:xfrm>
            <a:off x="5747368" y="2721340"/>
            <a:ext cx="3206788" cy="523220"/>
          </a:xfrm>
          <a:prstGeom prst="rect">
            <a:avLst/>
          </a:prstGeom>
          <a:noFill/>
        </p:spPr>
        <p:txBody>
          <a:bodyPr wrap="square" rtlCol="0">
            <a:spAutoFit/>
          </a:bodyPr>
          <a:lstStyle/>
          <a:p>
            <a:r>
              <a:rPr lang="en-US" dirty="0" smtClean="0">
                <a:latin typeface="Alexandria" panose="020B0604020202020204" charset="-78"/>
                <a:cs typeface="Alexandria" panose="020B0604020202020204" charset="-78"/>
              </a:rPr>
              <a:t>Nada </a:t>
            </a:r>
            <a:r>
              <a:rPr lang="en-US" dirty="0" err="1" smtClean="0">
                <a:latin typeface="Alexandria" panose="020B0604020202020204" charset="-78"/>
                <a:cs typeface="Alexandria" panose="020B0604020202020204" charset="-78"/>
              </a:rPr>
              <a:t>salah</a:t>
            </a:r>
            <a:r>
              <a:rPr lang="en-US" dirty="0" smtClean="0">
                <a:latin typeface="Alexandria" panose="020B0604020202020204" charset="-78"/>
                <a:cs typeface="Alexandria" panose="020B0604020202020204" charset="-78"/>
              </a:rPr>
              <a:t> Mahmoud Ahmed   </a:t>
            </a:r>
            <a:r>
              <a:rPr lang="en-US" dirty="0" smtClean="0">
                <a:solidFill>
                  <a:schemeClr val="bg2">
                    <a:lumMod val="50000"/>
                  </a:schemeClr>
                </a:solidFill>
                <a:latin typeface="Alexandria" panose="020B0604020202020204" charset="-78"/>
                <a:cs typeface="Alexandria" panose="020B0604020202020204" charset="-78"/>
              </a:rPr>
              <a:t>“section 5”</a:t>
            </a:r>
            <a:endParaRPr lang="en-US" dirty="0">
              <a:solidFill>
                <a:schemeClr val="bg2">
                  <a:lumMod val="50000"/>
                </a:schemeClr>
              </a:solidFill>
              <a:latin typeface="Alexandria" panose="020B0604020202020204" charset="-78"/>
              <a:cs typeface="Alexandria" panose="020B0604020202020204" charset="-78"/>
            </a:endParaRPr>
          </a:p>
        </p:txBody>
      </p:sp>
      <p:sp>
        <p:nvSpPr>
          <p:cNvPr id="22" name="TextBox 21"/>
          <p:cNvSpPr txBox="1"/>
          <p:nvPr/>
        </p:nvSpPr>
        <p:spPr>
          <a:xfrm>
            <a:off x="976328" y="2721340"/>
            <a:ext cx="3343423" cy="523220"/>
          </a:xfrm>
          <a:prstGeom prst="rect">
            <a:avLst/>
          </a:prstGeom>
          <a:noFill/>
        </p:spPr>
        <p:txBody>
          <a:bodyPr wrap="square" rtlCol="0">
            <a:spAutoFit/>
          </a:bodyPr>
          <a:lstStyle/>
          <a:p>
            <a:r>
              <a:rPr lang="en-US" dirty="0" err="1" smtClean="0">
                <a:latin typeface="Alexandria" panose="020B0604020202020204" charset="-78"/>
                <a:cs typeface="Alexandria" panose="020B0604020202020204" charset="-78"/>
              </a:rPr>
              <a:t>Fatma</a:t>
            </a:r>
            <a:r>
              <a:rPr lang="en-US" dirty="0" smtClean="0">
                <a:latin typeface="Alexandria" panose="020B0604020202020204" charset="-78"/>
                <a:cs typeface="Alexandria" panose="020B0604020202020204" charset="-78"/>
              </a:rPr>
              <a:t> </a:t>
            </a:r>
            <a:r>
              <a:rPr lang="en-US" dirty="0" err="1" smtClean="0">
                <a:latin typeface="Alexandria" panose="020B0604020202020204" charset="-78"/>
                <a:cs typeface="Alexandria" panose="020B0604020202020204" charset="-78"/>
              </a:rPr>
              <a:t>Elsherief</a:t>
            </a:r>
            <a:r>
              <a:rPr lang="en-US" dirty="0" smtClean="0">
                <a:latin typeface="Alexandria" panose="020B0604020202020204" charset="-78"/>
                <a:cs typeface="Alexandria" panose="020B0604020202020204" charset="-78"/>
              </a:rPr>
              <a:t> </a:t>
            </a:r>
            <a:r>
              <a:rPr lang="en-US" dirty="0" err="1" smtClean="0">
                <a:latin typeface="Alexandria" panose="020B0604020202020204" charset="-78"/>
                <a:cs typeface="Alexandria" panose="020B0604020202020204" charset="-78"/>
              </a:rPr>
              <a:t>Aref</a:t>
            </a:r>
            <a:r>
              <a:rPr lang="en-US" dirty="0" smtClean="0">
                <a:latin typeface="Alexandria" panose="020B0604020202020204" charset="-78"/>
                <a:cs typeface="Alexandria" panose="020B0604020202020204" charset="-78"/>
              </a:rPr>
              <a:t> Mohamed    </a:t>
            </a:r>
            <a:r>
              <a:rPr lang="en-US" dirty="0" smtClean="0">
                <a:solidFill>
                  <a:schemeClr val="bg2">
                    <a:lumMod val="50000"/>
                  </a:schemeClr>
                </a:solidFill>
                <a:latin typeface="Alexandria" panose="020B0604020202020204" charset="-78"/>
                <a:cs typeface="Alexandria" panose="020B0604020202020204" charset="-78"/>
              </a:rPr>
              <a:t>“section 4”</a:t>
            </a:r>
            <a:endParaRPr lang="en-US" dirty="0">
              <a:solidFill>
                <a:schemeClr val="bg2">
                  <a:lumMod val="50000"/>
                </a:schemeClr>
              </a:solidFill>
              <a:latin typeface="Alexandria" panose="020B0604020202020204" charset="-78"/>
              <a:cs typeface="Alexandria" panose="020B0604020202020204" charset="-78"/>
            </a:endParaRPr>
          </a:p>
        </p:txBody>
      </p:sp>
      <p:sp>
        <p:nvSpPr>
          <p:cNvPr id="23" name="TextBox 22"/>
          <p:cNvSpPr txBox="1"/>
          <p:nvPr/>
        </p:nvSpPr>
        <p:spPr>
          <a:xfrm>
            <a:off x="2731555" y="4110820"/>
            <a:ext cx="4425989" cy="307777"/>
          </a:xfrm>
          <a:prstGeom prst="rect">
            <a:avLst/>
          </a:prstGeom>
          <a:noFill/>
        </p:spPr>
        <p:txBody>
          <a:bodyPr wrap="square" rtlCol="0">
            <a:spAutoFit/>
          </a:bodyPr>
          <a:lstStyle/>
          <a:p>
            <a:r>
              <a:rPr lang="en-US" dirty="0" smtClean="0">
                <a:latin typeface="Alexandria" panose="020B0604020202020204" charset="-78"/>
                <a:cs typeface="Alexandria" panose="020B0604020202020204" charset="-78"/>
              </a:rPr>
              <a:t>Reem Elsayed Mohamed Elsayed   </a:t>
            </a:r>
            <a:r>
              <a:rPr lang="en-US" dirty="0" smtClean="0">
                <a:solidFill>
                  <a:schemeClr val="bg2">
                    <a:lumMod val="50000"/>
                  </a:schemeClr>
                </a:solidFill>
                <a:latin typeface="Alexandria" panose="020B0604020202020204" charset="-78"/>
                <a:cs typeface="Alexandria" panose="020B0604020202020204" charset="-78"/>
              </a:rPr>
              <a:t>“section 2”</a:t>
            </a:r>
            <a:endParaRPr lang="en-US" dirty="0">
              <a:solidFill>
                <a:schemeClr val="bg2">
                  <a:lumMod val="50000"/>
                </a:schemeClr>
              </a:solidFill>
              <a:latin typeface="Alexandria" panose="020B0604020202020204" charset="-78"/>
              <a:cs typeface="Alexandria" panose="020B0604020202020204" charset="-78"/>
            </a:endParaRPr>
          </a:p>
        </p:txBody>
      </p:sp>
    </p:spTree>
    <p:extLst>
      <p:ext uri="{BB962C8B-B14F-4D97-AF65-F5344CB8AC3E}">
        <p14:creationId xmlns:p14="http://schemas.microsoft.com/office/powerpoint/2010/main" val="2491508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72" t="3818" r="47931" b="28859"/>
          <a:stretch/>
        </p:blipFill>
        <p:spPr>
          <a:xfrm>
            <a:off x="0" y="0"/>
            <a:ext cx="4582510" cy="3695210"/>
          </a:xfrm>
          <a:prstGeom prst="rect">
            <a:avLst/>
          </a:prstGeom>
          <a:ln>
            <a:noFill/>
          </a:ln>
          <a:effectLst>
            <a:softEdge rad="112500"/>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356" t="13999" r="44829" b="7015"/>
          <a:stretch/>
        </p:blipFill>
        <p:spPr>
          <a:xfrm>
            <a:off x="4546774" y="1534511"/>
            <a:ext cx="4597226" cy="3608990"/>
          </a:xfrm>
          <a:prstGeom prst="rect">
            <a:avLst/>
          </a:prstGeom>
          <a:ln>
            <a:noFill/>
          </a:ln>
          <a:effectLst>
            <a:softEdge rad="112500"/>
          </a:effectLst>
        </p:spPr>
      </p:pic>
    </p:spTree>
    <p:extLst>
      <p:ext uri="{BB962C8B-B14F-4D97-AF65-F5344CB8AC3E}">
        <p14:creationId xmlns:p14="http://schemas.microsoft.com/office/powerpoint/2010/main" val="3632871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5747" b="23056"/>
          <a:stretch/>
        </p:blipFill>
        <p:spPr>
          <a:xfrm>
            <a:off x="1103585" y="420414"/>
            <a:ext cx="6789683" cy="3468414"/>
          </a:xfrm>
          <a:prstGeom prst="rect">
            <a:avLst/>
          </a:prstGeom>
        </p:spPr>
      </p:pic>
    </p:spTree>
    <p:extLst>
      <p:ext uri="{BB962C8B-B14F-4D97-AF65-F5344CB8AC3E}">
        <p14:creationId xmlns:p14="http://schemas.microsoft.com/office/powerpoint/2010/main" val="1385348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598" b="21903"/>
          <a:stretch/>
        </p:blipFill>
        <p:spPr>
          <a:xfrm>
            <a:off x="1135118" y="458104"/>
            <a:ext cx="6894786" cy="3514808"/>
          </a:xfrm>
          <a:prstGeom prst="rect">
            <a:avLst/>
          </a:prstGeom>
        </p:spPr>
      </p:pic>
    </p:spTree>
    <p:extLst>
      <p:ext uri="{BB962C8B-B14F-4D97-AF65-F5344CB8AC3E}">
        <p14:creationId xmlns:p14="http://schemas.microsoft.com/office/powerpoint/2010/main" val="171213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5402" b="22750"/>
          <a:stretch/>
        </p:blipFill>
        <p:spPr>
          <a:xfrm>
            <a:off x="1229710" y="706985"/>
            <a:ext cx="6821214" cy="3465622"/>
          </a:xfrm>
          <a:prstGeom prst="rect">
            <a:avLst/>
          </a:prstGeom>
        </p:spPr>
      </p:pic>
    </p:spTree>
    <p:extLst>
      <p:ext uri="{BB962C8B-B14F-4D97-AF65-F5344CB8AC3E}">
        <p14:creationId xmlns:p14="http://schemas.microsoft.com/office/powerpoint/2010/main" val="27618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90099" y="3492099"/>
            <a:ext cx="4837680" cy="12375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Future prespectives </a:t>
            </a:r>
            <a:endParaRPr sz="4400" dirty="0"/>
          </a:p>
        </p:txBody>
      </p:sp>
      <p:sp>
        <p:nvSpPr>
          <p:cNvPr id="236" name="Google Shape;236;p34"/>
          <p:cNvSpPr txBox="1">
            <a:spLocks noGrp="1"/>
          </p:cNvSpPr>
          <p:nvPr>
            <p:ph type="title" idx="2"/>
          </p:nvPr>
        </p:nvSpPr>
        <p:spPr>
          <a:xfrm>
            <a:off x="4590100" y="2333525"/>
            <a:ext cx="128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pic>
        <p:nvPicPr>
          <p:cNvPr id="238" name="Google Shape;238;p34"/>
          <p:cNvPicPr preferRelativeResize="0">
            <a:picLocks noGrp="1"/>
          </p:cNvPicPr>
          <p:nvPr>
            <p:ph type="pic" idx="4"/>
          </p:nvPr>
        </p:nvPicPr>
        <p:blipFill>
          <a:blip r:embed="rId3">
            <a:extLst>
              <a:ext uri="{28A0092B-C50C-407E-A947-70E740481C1C}">
                <a14:useLocalDpi xmlns:a14="http://schemas.microsoft.com/office/drawing/2010/main" val="0"/>
              </a:ext>
            </a:extLst>
          </a:blip>
          <a:stretch>
            <a:fillRect/>
          </a:stretch>
        </p:blipFill>
        <p:spPr>
          <a:xfrm>
            <a:off x="472123" y="557048"/>
            <a:ext cx="3753035" cy="3940877"/>
          </a:xfrm>
          <a:prstGeom prst="roundRect">
            <a:avLst>
              <a:gd name="adj" fmla="val 16667"/>
            </a:avLst>
          </a:prstGeom>
        </p:spPr>
      </p:pic>
      <p:cxnSp>
        <p:nvCxnSpPr>
          <p:cNvPr id="242" name="Google Shape;242;p34"/>
          <p:cNvCxnSpPr/>
          <p:nvPr/>
        </p:nvCxnSpPr>
        <p:spPr>
          <a:xfrm>
            <a:off x="4682475" y="3350935"/>
            <a:ext cx="449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31429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74731" y="84083"/>
            <a:ext cx="4256690" cy="369332"/>
          </a:xfrm>
          <a:prstGeom prst="rect">
            <a:avLst/>
          </a:prstGeom>
          <a:noFill/>
        </p:spPr>
        <p:txBody>
          <a:bodyPr wrap="square" rtlCol="0">
            <a:spAutoFit/>
          </a:bodyPr>
          <a:lstStyle/>
          <a:p>
            <a:r>
              <a:rPr lang="en-US" sz="1800" dirty="0" smtClean="0">
                <a:solidFill>
                  <a:schemeClr val="bg2">
                    <a:lumMod val="75000"/>
                  </a:schemeClr>
                </a:solidFill>
                <a:latin typeface="Alexandria" panose="020B0604020202020204" charset="-78"/>
                <a:cs typeface="Alexandria" panose="020B0604020202020204" charset="-78"/>
              </a:rPr>
              <a:t>Implementing Face recognition </a:t>
            </a:r>
            <a:endParaRPr lang="en-US" sz="1800" dirty="0">
              <a:solidFill>
                <a:schemeClr val="bg2">
                  <a:lumMod val="75000"/>
                </a:schemeClr>
              </a:solidFill>
              <a:latin typeface="Alexandria" panose="020B0604020202020204" charset="-78"/>
              <a:cs typeface="Alexandria" panose="020B0604020202020204" charset="-78"/>
            </a:endParaRPr>
          </a:p>
        </p:txBody>
      </p:sp>
      <p:cxnSp>
        <p:nvCxnSpPr>
          <p:cNvPr id="11" name="Straight Connector 10"/>
          <p:cNvCxnSpPr/>
          <p:nvPr/>
        </p:nvCxnSpPr>
        <p:spPr>
          <a:xfrm>
            <a:off x="0" y="268749"/>
            <a:ext cx="2795752"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6584731" y="268749"/>
            <a:ext cx="2559269" cy="11246"/>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46841" y="819807"/>
            <a:ext cx="8418787" cy="738664"/>
          </a:xfrm>
          <a:prstGeom prst="rect">
            <a:avLst/>
          </a:prstGeom>
          <a:noFill/>
        </p:spPr>
        <p:txBody>
          <a:bodyPr wrap="square" rtlCol="0">
            <a:spAutoFit/>
          </a:bodyPr>
          <a:lstStyle/>
          <a:p>
            <a:r>
              <a:rPr lang="en-US" dirty="0">
                <a:latin typeface="Alexandria" panose="020B0604020202020204" charset="-78"/>
                <a:cs typeface="Alexandria" panose="020B0604020202020204" charset="-78"/>
              </a:rPr>
              <a:t>While this project currently focuses on detecting faces in an image using custom, non-built-in functions, a natural and powerful extension is face </a:t>
            </a:r>
            <a:r>
              <a:rPr lang="en-US" dirty="0" smtClean="0">
                <a:latin typeface="Alexandria" panose="020B0604020202020204" charset="-78"/>
                <a:cs typeface="Alexandria" panose="020B0604020202020204" charset="-78"/>
              </a:rPr>
              <a:t>recognition —</a:t>
            </a:r>
            <a:r>
              <a:rPr lang="en-US" dirty="0">
                <a:latin typeface="Alexandria" panose="020B0604020202020204" charset="-78"/>
                <a:cs typeface="Alexandria" panose="020B0604020202020204" charset="-78"/>
              </a:rPr>
              <a:t>the ability not just to detect a face, but to identify or verify the individual.</a:t>
            </a:r>
          </a:p>
        </p:txBody>
      </p:sp>
      <p:sp>
        <p:nvSpPr>
          <p:cNvPr id="15" name="TextBox 14"/>
          <p:cNvSpPr txBox="1"/>
          <p:nvPr/>
        </p:nvSpPr>
        <p:spPr>
          <a:xfrm>
            <a:off x="451945" y="2070538"/>
            <a:ext cx="8219089" cy="2677656"/>
          </a:xfrm>
          <a:prstGeom prst="rect">
            <a:avLst/>
          </a:prstGeom>
          <a:noFill/>
        </p:spPr>
        <p:txBody>
          <a:bodyPr wrap="square" rtlCol="0" anchor="ctr">
            <a:spAutoFit/>
          </a:bodyPr>
          <a:lstStyle/>
          <a:p>
            <a:r>
              <a:rPr lang="en-US" b="1" dirty="0">
                <a:solidFill>
                  <a:schemeClr val="bg2">
                    <a:lumMod val="75000"/>
                  </a:schemeClr>
                </a:solidFill>
                <a:latin typeface="Alexandria" panose="020B0604020202020204" charset="-78"/>
                <a:cs typeface="Alexandria" panose="020B0604020202020204" charset="-78"/>
              </a:rPr>
              <a:t>Step 1: Dataset </a:t>
            </a:r>
            <a:r>
              <a:rPr lang="en-US" b="1" dirty="0" smtClean="0">
                <a:solidFill>
                  <a:schemeClr val="bg2">
                    <a:lumMod val="75000"/>
                  </a:schemeClr>
                </a:solidFill>
                <a:latin typeface="Alexandria" panose="020B0604020202020204" charset="-78"/>
                <a:cs typeface="Alexandria" panose="020B0604020202020204" charset="-78"/>
              </a:rPr>
              <a:t>Creation</a:t>
            </a:r>
          </a:p>
          <a:p>
            <a:pPr marL="285750" indent="-285750">
              <a:buFont typeface="Arial" panose="020B0604020202020204" pitchFamily="34" charset="0"/>
              <a:buChar char="•"/>
            </a:pPr>
            <a:r>
              <a:rPr lang="en-US" dirty="0" smtClean="0">
                <a:latin typeface="Alexandria" panose="020B0604020202020204" charset="-78"/>
                <a:cs typeface="Alexandria" panose="020B0604020202020204" charset="-78"/>
              </a:rPr>
              <a:t>Collect </a:t>
            </a:r>
            <a:r>
              <a:rPr lang="en-US" dirty="0">
                <a:latin typeface="Alexandria" panose="020B0604020202020204" charset="-78"/>
                <a:cs typeface="Alexandria" panose="020B0604020202020204" charset="-78"/>
              </a:rPr>
              <a:t>and store face images of known individuals</a:t>
            </a:r>
            <a:r>
              <a:rPr lang="en-US"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dirty="0" smtClean="0">
                <a:latin typeface="Alexandria" panose="020B0604020202020204" charset="-78"/>
                <a:cs typeface="Alexandria" panose="020B0604020202020204" charset="-78"/>
              </a:rPr>
              <a:t>Use </a:t>
            </a:r>
            <a:r>
              <a:rPr lang="en-US" dirty="0">
                <a:latin typeface="Alexandria" panose="020B0604020202020204" charset="-78"/>
                <a:cs typeface="Alexandria" panose="020B0604020202020204" charset="-78"/>
              </a:rPr>
              <a:t>multiple images per person, taken under varying conditions (lighting, pose, expression) to improve accuracy</a:t>
            </a:r>
            <a:r>
              <a:rPr lang="en-US" dirty="0" smtClean="0">
                <a:latin typeface="Alexandria" panose="020B0604020202020204" charset="-78"/>
                <a:cs typeface="Alexandria" panose="020B0604020202020204" charset="-78"/>
              </a:rPr>
              <a:t>.</a:t>
            </a:r>
          </a:p>
          <a:p>
            <a:r>
              <a:rPr lang="en-US" b="1" dirty="0">
                <a:solidFill>
                  <a:schemeClr val="bg2">
                    <a:lumMod val="75000"/>
                  </a:schemeClr>
                </a:solidFill>
                <a:latin typeface="Alexandria" panose="020B0604020202020204" charset="-78"/>
                <a:cs typeface="Alexandria" panose="020B0604020202020204" charset="-78"/>
              </a:rPr>
              <a:t>Step 2: Feature Extraction</a:t>
            </a:r>
          </a:p>
          <a:p>
            <a:pPr marL="285750" indent="-285750">
              <a:buFont typeface="Arial" panose="020B0604020202020204" pitchFamily="34" charset="0"/>
              <a:buChar char="•"/>
            </a:pPr>
            <a:r>
              <a:rPr lang="en-US" dirty="0">
                <a:latin typeface="Alexandria" panose="020B0604020202020204" charset="-78"/>
                <a:cs typeface="Alexandria" panose="020B0604020202020204" charset="-78"/>
              </a:rPr>
              <a:t>After a face is detected, extract a feature vector from the face using one of the following:</a:t>
            </a:r>
          </a:p>
          <a:p>
            <a:pPr marL="285750" lvl="8" indent="-285750">
              <a:buFont typeface="Wingdings" panose="05000000000000000000" pitchFamily="2" charset="2"/>
              <a:buChar char="ü"/>
            </a:pPr>
            <a:r>
              <a:rPr lang="en-US" dirty="0">
                <a:latin typeface="Alexandria" panose="020B0604020202020204" charset="-78"/>
                <a:cs typeface="Alexandria" panose="020B0604020202020204" charset="-78"/>
              </a:rPr>
              <a:t>Histogram of Oriented Gradients (HOG)</a:t>
            </a:r>
          </a:p>
          <a:p>
            <a:pPr marL="285750" lvl="8" indent="-285750">
              <a:buFont typeface="Wingdings" panose="05000000000000000000" pitchFamily="2" charset="2"/>
              <a:buChar char="ü"/>
            </a:pPr>
            <a:r>
              <a:rPr lang="en-US" dirty="0">
                <a:latin typeface="Alexandria" panose="020B0604020202020204" charset="-78"/>
                <a:cs typeface="Alexandria" panose="020B0604020202020204" charset="-78"/>
              </a:rPr>
              <a:t>Local Binary Patterns (LBP)</a:t>
            </a:r>
          </a:p>
          <a:p>
            <a:pPr marL="285750" lvl="8" indent="-285750">
              <a:buFont typeface="Wingdings" panose="05000000000000000000" pitchFamily="2" charset="2"/>
              <a:buChar char="ü"/>
            </a:pPr>
            <a:r>
              <a:rPr lang="en-US" dirty="0">
                <a:latin typeface="Alexandria" panose="020B0604020202020204" charset="-78"/>
                <a:cs typeface="Alexandria" panose="020B0604020202020204" charset="-78"/>
              </a:rPr>
              <a:t>Principal Component Analysis (PCA)</a:t>
            </a:r>
          </a:p>
          <a:p>
            <a:pPr marL="285750" lvl="8" indent="-285750">
              <a:buFont typeface="Wingdings" panose="05000000000000000000" pitchFamily="2" charset="2"/>
              <a:buChar char="ü"/>
            </a:pPr>
            <a:r>
              <a:rPr lang="en-US" dirty="0">
                <a:latin typeface="Alexandria" panose="020B0604020202020204" charset="-78"/>
                <a:cs typeface="Alexandria" panose="020B0604020202020204" charset="-78"/>
              </a:rPr>
              <a:t>Deep learning </a:t>
            </a:r>
            <a:r>
              <a:rPr lang="en-US" dirty="0" smtClean="0">
                <a:latin typeface="Alexandria" panose="020B0604020202020204" charset="-78"/>
                <a:cs typeface="Alexandria" panose="020B0604020202020204" charset="-78"/>
              </a:rPr>
              <a:t>embedding</a:t>
            </a:r>
            <a:endParaRPr lang="en-US" dirty="0">
              <a:latin typeface="Alexandria" panose="020B0604020202020204" charset="-78"/>
              <a:cs typeface="Alexandria" panose="020B0604020202020204" charset="-78"/>
            </a:endParaRPr>
          </a:p>
          <a:p>
            <a:endParaRPr lang="en-US" dirty="0">
              <a:latin typeface="Alexandria" panose="020B0604020202020204" charset="-78"/>
              <a:cs typeface="Alexandria" panose="020B0604020202020204" charset="-78"/>
            </a:endParaRPr>
          </a:p>
        </p:txBody>
      </p:sp>
    </p:spTree>
    <p:extLst>
      <p:ext uri="{BB962C8B-B14F-4D97-AF65-F5344CB8AC3E}">
        <p14:creationId xmlns:p14="http://schemas.microsoft.com/office/powerpoint/2010/main" val="2748956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1418897"/>
            <a:ext cx="7861738" cy="1815882"/>
          </a:xfrm>
          <a:prstGeom prst="rect">
            <a:avLst/>
          </a:prstGeom>
          <a:noFill/>
        </p:spPr>
        <p:txBody>
          <a:bodyPr wrap="square" rtlCol="0">
            <a:spAutoFit/>
          </a:bodyPr>
          <a:lstStyle/>
          <a:p>
            <a:r>
              <a:rPr lang="en-US" b="1" dirty="0">
                <a:solidFill>
                  <a:schemeClr val="bg2">
                    <a:lumMod val="75000"/>
                  </a:schemeClr>
                </a:solidFill>
                <a:latin typeface="Alexandria" panose="020B0604020202020204" charset="-78"/>
                <a:cs typeface="Alexandria" panose="020B0604020202020204" charset="-78"/>
              </a:rPr>
              <a:t>Step 3: Face </a:t>
            </a:r>
            <a:r>
              <a:rPr lang="en-US" b="1" dirty="0" smtClean="0">
                <a:solidFill>
                  <a:schemeClr val="bg2">
                    <a:lumMod val="75000"/>
                  </a:schemeClr>
                </a:solidFill>
                <a:latin typeface="Alexandria" panose="020B0604020202020204" charset="-78"/>
                <a:cs typeface="Alexandria" panose="020B0604020202020204" charset="-78"/>
              </a:rPr>
              <a:t>Matching</a:t>
            </a:r>
          </a:p>
          <a:p>
            <a:pPr marL="285750" indent="-285750">
              <a:buFont typeface="Arial" panose="020B0604020202020204" pitchFamily="34" charset="0"/>
              <a:buChar char="•"/>
            </a:pPr>
            <a:r>
              <a:rPr lang="en-US" dirty="0" smtClean="0">
                <a:latin typeface="Alexandria" panose="020B0604020202020204" charset="-78"/>
                <a:cs typeface="Alexandria" panose="020B0604020202020204" charset="-78"/>
              </a:rPr>
              <a:t>Compare </a:t>
            </a:r>
            <a:r>
              <a:rPr lang="en-US" dirty="0">
                <a:latin typeface="Alexandria" panose="020B0604020202020204" charset="-78"/>
                <a:cs typeface="Alexandria" panose="020B0604020202020204" charset="-78"/>
              </a:rPr>
              <a:t>the extracted feature vector of the detected face with vectors stored in the database</a:t>
            </a:r>
            <a:r>
              <a:rPr lang="en-US"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dirty="0" smtClean="0">
                <a:latin typeface="Alexandria" panose="020B0604020202020204" charset="-78"/>
                <a:cs typeface="Alexandria" panose="020B0604020202020204" charset="-78"/>
              </a:rPr>
              <a:t>Use </a:t>
            </a:r>
            <a:r>
              <a:rPr lang="en-US" dirty="0">
                <a:latin typeface="Alexandria" panose="020B0604020202020204" charset="-78"/>
                <a:cs typeface="Alexandria" panose="020B0604020202020204" charset="-78"/>
              </a:rPr>
              <a:t>similarity metrics like </a:t>
            </a:r>
            <a:r>
              <a:rPr lang="en-US" dirty="0">
                <a:solidFill>
                  <a:srgbClr val="C00000"/>
                </a:solidFill>
                <a:latin typeface="Alexandria" panose="020B0604020202020204" charset="-78"/>
                <a:cs typeface="Alexandria" panose="020B0604020202020204" charset="-78"/>
              </a:rPr>
              <a:t>Euclidean distance </a:t>
            </a:r>
            <a:r>
              <a:rPr lang="en-US" dirty="0">
                <a:latin typeface="Alexandria" panose="020B0604020202020204" charset="-78"/>
                <a:cs typeface="Alexandria" panose="020B0604020202020204" charset="-78"/>
              </a:rPr>
              <a:t>or </a:t>
            </a:r>
            <a:r>
              <a:rPr lang="en-US" dirty="0">
                <a:solidFill>
                  <a:srgbClr val="C00000"/>
                </a:solidFill>
                <a:latin typeface="Alexandria" panose="020B0604020202020204" charset="-78"/>
                <a:cs typeface="Alexandria" panose="020B0604020202020204" charset="-78"/>
              </a:rPr>
              <a:t>cosine similarity </a:t>
            </a:r>
            <a:r>
              <a:rPr lang="en-US" dirty="0">
                <a:latin typeface="Alexandria" panose="020B0604020202020204" charset="-78"/>
                <a:cs typeface="Alexandria" panose="020B0604020202020204" charset="-78"/>
              </a:rPr>
              <a:t>to find the closest match</a:t>
            </a:r>
            <a:r>
              <a:rPr lang="en-US" dirty="0" smtClean="0">
                <a:latin typeface="Alexandria" panose="020B0604020202020204" charset="-78"/>
                <a:cs typeface="Alexandria" panose="020B0604020202020204" charset="-78"/>
              </a:rPr>
              <a:t>.</a:t>
            </a:r>
          </a:p>
          <a:p>
            <a:r>
              <a:rPr lang="en-US" b="1" dirty="0">
                <a:solidFill>
                  <a:schemeClr val="bg2">
                    <a:lumMod val="75000"/>
                  </a:schemeClr>
                </a:solidFill>
                <a:latin typeface="Alexandria" panose="020B0604020202020204" charset="-78"/>
                <a:cs typeface="Alexandria" panose="020B0604020202020204" charset="-78"/>
              </a:rPr>
              <a:t>Step </a:t>
            </a:r>
            <a:r>
              <a:rPr lang="en-US" b="1" dirty="0">
                <a:solidFill>
                  <a:schemeClr val="bg2">
                    <a:lumMod val="75000"/>
                  </a:schemeClr>
                </a:solidFill>
                <a:latin typeface="Alexandria" panose="020B0604020202020204" charset="-78"/>
                <a:cs typeface="Alexandria" panose="020B0604020202020204" charset="-78"/>
              </a:rPr>
              <a:t>4: Decision </a:t>
            </a:r>
            <a:r>
              <a:rPr lang="en-US" b="1" dirty="0">
                <a:solidFill>
                  <a:schemeClr val="bg2">
                    <a:lumMod val="75000"/>
                  </a:schemeClr>
                </a:solidFill>
                <a:latin typeface="Alexandria" panose="020B0604020202020204" charset="-78"/>
                <a:cs typeface="Alexandria" panose="020B0604020202020204" charset="-78"/>
              </a:rPr>
              <a:t>Making</a:t>
            </a:r>
          </a:p>
          <a:p>
            <a:pPr marL="285750" indent="-285750">
              <a:buFont typeface="Arial" panose="020B0604020202020204" pitchFamily="34" charset="0"/>
              <a:buChar char="•"/>
            </a:pPr>
            <a:r>
              <a:rPr lang="en-US" dirty="0" smtClean="0">
                <a:latin typeface="Alexandria" panose="020B0604020202020204" charset="-78"/>
                <a:cs typeface="Alexandria" panose="020B0604020202020204" charset="-78"/>
              </a:rPr>
              <a:t>If </a:t>
            </a:r>
            <a:r>
              <a:rPr lang="en-US" dirty="0">
                <a:latin typeface="Alexandria" panose="020B0604020202020204" charset="-78"/>
                <a:cs typeface="Alexandria" panose="020B0604020202020204" charset="-78"/>
              </a:rPr>
              <a:t>the closest match is below a defined threshold, the face is recognized</a:t>
            </a:r>
            <a:r>
              <a:rPr lang="en-US" dirty="0" smtClean="0">
                <a:latin typeface="Alexandria" panose="020B0604020202020204" charset="-78"/>
                <a:cs typeface="Alexandria" panose="020B0604020202020204" charset="-78"/>
              </a:rPr>
              <a:t>.</a:t>
            </a:r>
          </a:p>
          <a:p>
            <a:pPr marL="285750" indent="-285750">
              <a:buFont typeface="Arial" panose="020B0604020202020204" pitchFamily="34" charset="0"/>
              <a:buChar char="•"/>
            </a:pPr>
            <a:r>
              <a:rPr lang="en-US" dirty="0" smtClean="0">
                <a:latin typeface="Alexandria" panose="020B0604020202020204" charset="-78"/>
                <a:cs typeface="Alexandria" panose="020B0604020202020204" charset="-78"/>
              </a:rPr>
              <a:t>Otherwise</a:t>
            </a:r>
            <a:r>
              <a:rPr lang="en-US" dirty="0">
                <a:latin typeface="Alexandria" panose="020B0604020202020204" charset="-78"/>
                <a:cs typeface="Alexandria" panose="020B0604020202020204" charset="-78"/>
              </a:rPr>
              <a:t>, it may be marked as "unknown" or rejected.</a:t>
            </a:r>
          </a:p>
        </p:txBody>
      </p:sp>
    </p:spTree>
    <p:extLst>
      <p:ext uri="{BB962C8B-B14F-4D97-AF65-F5344CB8AC3E}">
        <p14:creationId xmlns:p14="http://schemas.microsoft.com/office/powerpoint/2010/main" val="347397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90099" y="3492099"/>
            <a:ext cx="4837680" cy="12375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Refrences</a:t>
            </a:r>
            <a:endParaRPr sz="4400" dirty="0"/>
          </a:p>
        </p:txBody>
      </p:sp>
      <p:sp>
        <p:nvSpPr>
          <p:cNvPr id="236" name="Google Shape;236;p34"/>
          <p:cNvSpPr txBox="1">
            <a:spLocks noGrp="1"/>
          </p:cNvSpPr>
          <p:nvPr>
            <p:ph type="title" idx="2"/>
          </p:nvPr>
        </p:nvSpPr>
        <p:spPr>
          <a:xfrm>
            <a:off x="4590100" y="2333525"/>
            <a:ext cx="128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pic>
        <p:nvPicPr>
          <p:cNvPr id="238" name="Google Shape;238;p34"/>
          <p:cNvPicPr preferRelativeResize="0">
            <a:picLocks noGrp="1"/>
          </p:cNvPicPr>
          <p:nvPr>
            <p:ph type="pic" idx="4"/>
          </p:nvPr>
        </p:nvPicPr>
        <p:blipFill>
          <a:blip r:embed="rId3">
            <a:extLst>
              <a:ext uri="{28A0092B-C50C-407E-A947-70E740481C1C}">
                <a14:useLocalDpi xmlns:a14="http://schemas.microsoft.com/office/drawing/2010/main" val="0"/>
              </a:ext>
            </a:extLst>
          </a:blip>
          <a:stretch>
            <a:fillRect/>
          </a:stretch>
        </p:blipFill>
        <p:spPr>
          <a:xfrm>
            <a:off x="472123" y="557048"/>
            <a:ext cx="3753035" cy="3940877"/>
          </a:xfrm>
          <a:prstGeom prst="roundRect">
            <a:avLst>
              <a:gd name="adj" fmla="val 16667"/>
            </a:avLst>
          </a:prstGeom>
        </p:spPr>
      </p:pic>
      <p:cxnSp>
        <p:nvCxnSpPr>
          <p:cNvPr id="242" name="Google Shape;242;p34"/>
          <p:cNvCxnSpPr/>
          <p:nvPr/>
        </p:nvCxnSpPr>
        <p:spPr>
          <a:xfrm>
            <a:off x="4682475" y="3350935"/>
            <a:ext cx="449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85759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4" y="935421"/>
            <a:ext cx="7020911" cy="2677656"/>
          </a:xfrm>
          <a:prstGeom prst="rect">
            <a:avLst/>
          </a:prstGeom>
          <a:noFill/>
        </p:spPr>
        <p:txBody>
          <a:bodyPr wrap="square" rtlCol="0">
            <a:spAutoFit/>
          </a:bodyPr>
          <a:lstStyle/>
          <a:p>
            <a:pPr marL="285750" indent="-285750">
              <a:buFont typeface="Arial" panose="020B0604020202020204" pitchFamily="34" charset="0"/>
              <a:buChar char="•"/>
            </a:pPr>
            <a:r>
              <a:rPr lang="en-US" b="1" dirty="0" err="1"/>
              <a:t>MathWorks</a:t>
            </a:r>
            <a:r>
              <a:rPr lang="en-US" b="1" dirty="0"/>
              <a:t> </a:t>
            </a:r>
            <a:r>
              <a:rPr lang="en-US" b="1" dirty="0"/>
              <a:t>Documentation “MATLAB </a:t>
            </a:r>
            <a:r>
              <a:rPr lang="en-US" b="1" dirty="0"/>
              <a:t>Image Processing </a:t>
            </a:r>
            <a:r>
              <a:rPr lang="en-US" b="1" dirty="0"/>
              <a:t>Toolbox” </a:t>
            </a:r>
            <a:r>
              <a:rPr lang="en-US" dirty="0">
                <a:latin typeface="+mn-lt"/>
                <a:hlinkClick r:id="rId2"/>
              </a:rPr>
              <a:t>https://</a:t>
            </a:r>
            <a:r>
              <a:rPr lang="en-US" dirty="0">
                <a:latin typeface="+mn-lt"/>
                <a:hlinkClick r:id="rId2"/>
              </a:rPr>
              <a:t>www.mathworks.com/help/images</a:t>
            </a:r>
            <a:r>
              <a:rPr lang="en-US" dirty="0">
                <a:latin typeface="+mn-lt"/>
                <a:hlinkClick r:id="rId2"/>
              </a:rPr>
              <a:t>/</a:t>
            </a:r>
            <a:r>
              <a:rPr lang="en-US" dirty="0">
                <a:latin typeface="+mn-lt"/>
              </a:rPr>
              <a:t>   </a:t>
            </a:r>
          </a:p>
          <a:p>
            <a:pPr marL="285750" indent="-285750">
              <a:buFont typeface="Arial" panose="020B0604020202020204" pitchFamily="34" charset="0"/>
              <a:buChar char="•"/>
            </a:pPr>
            <a:r>
              <a:rPr lang="en-US" b="1" dirty="0"/>
              <a:t>Pitas, I. (2000).</a:t>
            </a:r>
            <a:r>
              <a:rPr lang="en-US" dirty="0"/>
              <a:t/>
            </a:r>
            <a:br>
              <a:rPr lang="en-US" dirty="0"/>
            </a:br>
            <a:r>
              <a:rPr lang="en-US" dirty="0">
                <a:latin typeface="+mn-lt"/>
              </a:rPr>
              <a:t>Digital Image Processing Algorithms and Applications. Wiley</a:t>
            </a:r>
            <a:r>
              <a:rPr lang="en-US" dirty="0" smtClean="0">
                <a:latin typeface="+mn-lt"/>
              </a:rPr>
              <a:t>.</a:t>
            </a:r>
          </a:p>
          <a:p>
            <a:pPr marL="285750" indent="-285750">
              <a:buFont typeface="Arial" panose="020B0604020202020204" pitchFamily="34" charset="0"/>
              <a:buChar char="•"/>
            </a:pPr>
            <a:r>
              <a:rPr lang="en-US" b="1" dirty="0"/>
              <a:t>Gonzalez, R. C., &amp; Woods, R. E. (2018</a:t>
            </a:r>
            <a:r>
              <a:rPr lang="en-US" b="1" dirty="0"/>
              <a:t>).</a:t>
            </a:r>
          </a:p>
          <a:p>
            <a:r>
              <a:rPr lang="en-US" dirty="0">
                <a:latin typeface="+mn-lt"/>
                <a:cs typeface="Alexandria" panose="020B0604020202020204" charset="-78"/>
              </a:rPr>
              <a:t> </a:t>
            </a:r>
            <a:r>
              <a:rPr lang="en-US" dirty="0" smtClean="0">
                <a:latin typeface="+mn-lt"/>
                <a:cs typeface="Alexandria" panose="020B0604020202020204" charset="-78"/>
              </a:rPr>
              <a:t>     Digital </a:t>
            </a:r>
            <a:r>
              <a:rPr lang="en-US" dirty="0">
                <a:latin typeface="+mn-lt"/>
                <a:cs typeface="Alexandria" panose="020B0604020202020204" charset="-78"/>
              </a:rPr>
              <a:t>Image Processing (4th ed.). Pearson</a:t>
            </a:r>
            <a:r>
              <a:rPr lang="en-US" dirty="0" smtClean="0">
                <a:latin typeface="+mn-lt"/>
                <a:cs typeface="Alexandria" panose="020B0604020202020204" charset="-78"/>
              </a:rPr>
              <a:t>.</a:t>
            </a:r>
          </a:p>
          <a:p>
            <a:pPr marL="285750" indent="-285750">
              <a:buFont typeface="Arial" panose="020B0604020202020204" pitchFamily="34" charset="0"/>
              <a:buChar char="•"/>
            </a:pPr>
            <a:r>
              <a:rPr lang="en-US" b="1" dirty="0">
                <a:latin typeface="+mn-lt"/>
                <a:cs typeface="Alexandria" panose="020B0604020202020204" charset="-78"/>
              </a:rPr>
              <a:t>Face Detection using Skin Color Model </a:t>
            </a:r>
            <a:r>
              <a:rPr lang="en-US" b="1" dirty="0" smtClean="0">
                <a:latin typeface="+mn-lt"/>
                <a:cs typeface="Alexandria" panose="020B0604020202020204" charset="-78"/>
              </a:rPr>
              <a:t>–</a:t>
            </a:r>
          </a:p>
          <a:p>
            <a:r>
              <a:rPr lang="en-US" b="1" dirty="0">
                <a:latin typeface="+mn-lt"/>
                <a:cs typeface="Alexandria" panose="020B0604020202020204" charset="-78"/>
              </a:rPr>
              <a:t> </a:t>
            </a:r>
            <a:r>
              <a:rPr lang="en-US" b="1" dirty="0" smtClean="0">
                <a:latin typeface="+mn-lt"/>
                <a:cs typeface="Alexandria" panose="020B0604020202020204" charset="-78"/>
              </a:rPr>
              <a:t>     </a:t>
            </a:r>
            <a:r>
              <a:rPr lang="en-US" dirty="0" smtClean="0">
                <a:latin typeface="+mn-lt"/>
                <a:cs typeface="Alexandria" panose="020B0604020202020204" charset="-78"/>
              </a:rPr>
              <a:t>Hsu</a:t>
            </a:r>
            <a:r>
              <a:rPr lang="en-US" dirty="0">
                <a:latin typeface="+mn-lt"/>
                <a:cs typeface="Alexandria" panose="020B0604020202020204" charset="-78"/>
              </a:rPr>
              <a:t>, R.L., Abdel-</a:t>
            </a:r>
            <a:r>
              <a:rPr lang="en-US" dirty="0" err="1">
                <a:latin typeface="+mn-lt"/>
                <a:cs typeface="Alexandria" panose="020B0604020202020204" charset="-78"/>
              </a:rPr>
              <a:t>Mottaleb</a:t>
            </a:r>
            <a:r>
              <a:rPr lang="en-US" dirty="0">
                <a:latin typeface="+mn-lt"/>
                <a:cs typeface="Alexandria" panose="020B0604020202020204" charset="-78"/>
              </a:rPr>
              <a:t>, M., &amp; Jain, A.K. (2002).Face detection in color images. </a:t>
            </a:r>
            <a:r>
              <a:rPr lang="en-US" dirty="0" smtClean="0">
                <a:latin typeface="+mn-lt"/>
                <a:cs typeface="Alexandria" panose="020B0604020202020204" charset="-78"/>
              </a:rPr>
              <a:t> IEEE Transactions </a:t>
            </a:r>
            <a:r>
              <a:rPr lang="en-US" dirty="0">
                <a:latin typeface="+mn-lt"/>
                <a:cs typeface="Alexandria" panose="020B0604020202020204" charset="-78"/>
              </a:rPr>
              <a:t>on Pattern Analysis and Machine Intelligence, 24(5), 696–706.</a:t>
            </a:r>
            <a:endParaRPr lang="en-US" dirty="0" smtClean="0">
              <a:latin typeface="+mn-lt"/>
              <a:cs typeface="Alexandria" panose="020B0604020202020204" charset="-78"/>
            </a:endParaRPr>
          </a:p>
          <a:p>
            <a:pPr marL="285750" indent="-285750">
              <a:buFont typeface="Arial" panose="020B0604020202020204" pitchFamily="34" charset="0"/>
              <a:buChar char="•"/>
            </a:pPr>
            <a:r>
              <a:rPr lang="en-US" b="1" dirty="0">
                <a:latin typeface="+mj-lt"/>
                <a:cs typeface="Alexandria" panose="020B0604020202020204" charset="-78"/>
              </a:rPr>
              <a:t>Turk, M., &amp; </a:t>
            </a:r>
            <a:r>
              <a:rPr lang="en-US" b="1" dirty="0" err="1">
                <a:latin typeface="+mj-lt"/>
                <a:cs typeface="Alexandria" panose="020B0604020202020204" charset="-78"/>
              </a:rPr>
              <a:t>Pentland</a:t>
            </a:r>
            <a:r>
              <a:rPr lang="en-US" b="1" dirty="0">
                <a:latin typeface="+mj-lt"/>
                <a:cs typeface="Alexandria" panose="020B0604020202020204" charset="-78"/>
              </a:rPr>
              <a:t>, A. (1991</a:t>
            </a:r>
            <a:r>
              <a:rPr lang="en-US" b="1" dirty="0" smtClean="0">
                <a:latin typeface="+mj-lt"/>
                <a:cs typeface="Alexandria" panose="020B0604020202020204" charset="-78"/>
              </a:rPr>
              <a:t>).</a:t>
            </a:r>
          </a:p>
          <a:p>
            <a:r>
              <a:rPr lang="en-US" dirty="0">
                <a:latin typeface="+mj-lt"/>
                <a:cs typeface="Alexandria" panose="020B0604020202020204" charset="-78"/>
              </a:rPr>
              <a:t> </a:t>
            </a:r>
            <a:r>
              <a:rPr lang="en-US" dirty="0" smtClean="0">
                <a:latin typeface="+mj-lt"/>
                <a:cs typeface="Alexandria" panose="020B0604020202020204" charset="-78"/>
              </a:rPr>
              <a:t>     </a:t>
            </a:r>
            <a:r>
              <a:rPr lang="en-US" dirty="0" err="1" smtClean="0">
                <a:latin typeface="+mj-lt"/>
                <a:cs typeface="Alexandria" panose="020B0604020202020204" charset="-78"/>
              </a:rPr>
              <a:t>Eigenfaces</a:t>
            </a:r>
            <a:r>
              <a:rPr lang="en-US" dirty="0" smtClean="0">
                <a:latin typeface="+mj-lt"/>
                <a:cs typeface="Alexandria" panose="020B0604020202020204" charset="-78"/>
              </a:rPr>
              <a:t> </a:t>
            </a:r>
            <a:r>
              <a:rPr lang="en-US" dirty="0">
                <a:latin typeface="+mj-lt"/>
                <a:cs typeface="Alexandria" panose="020B0604020202020204" charset="-78"/>
              </a:rPr>
              <a:t>for recognition. Journal of Cognitive Neuroscience, 3(1), 71–86</a:t>
            </a:r>
            <a:r>
              <a:rPr lang="en-US" dirty="0" smtClean="0">
                <a:latin typeface="+mj-lt"/>
                <a:cs typeface="Alexandria" panose="020B0604020202020204" charset="-78"/>
              </a:rPr>
              <a:t>.</a:t>
            </a:r>
          </a:p>
          <a:p>
            <a:endParaRPr lang="en-US" dirty="0">
              <a:latin typeface="+mj-lt"/>
              <a:cs typeface="Alexandria" panose="020B0604020202020204" charset="-78"/>
            </a:endParaRPr>
          </a:p>
        </p:txBody>
      </p:sp>
    </p:spTree>
    <p:extLst>
      <p:ext uri="{BB962C8B-B14F-4D97-AF65-F5344CB8AC3E}">
        <p14:creationId xmlns:p14="http://schemas.microsoft.com/office/powerpoint/2010/main" val="143698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6455" y="2007475"/>
            <a:ext cx="5454869" cy="1323439"/>
          </a:xfrm>
          <a:prstGeom prst="rect">
            <a:avLst/>
          </a:prstGeom>
          <a:noFill/>
        </p:spPr>
        <p:txBody>
          <a:bodyPr wrap="square" rtlCol="0">
            <a:spAutoFit/>
          </a:bodyPr>
          <a:lstStyle/>
          <a:p>
            <a:pPr algn="ctr"/>
            <a:r>
              <a:rPr lang="en-US" sz="8000" dirty="0" smtClean="0">
                <a:solidFill>
                  <a:schemeClr val="bg2">
                    <a:lumMod val="75000"/>
                  </a:schemeClr>
                </a:solidFill>
                <a:effectLst>
                  <a:outerShdw blurRad="38100" dist="38100" dir="2700000" algn="tl">
                    <a:srgbClr val="000000">
                      <a:alpha val="43137"/>
                    </a:srgbClr>
                  </a:outerShdw>
                </a:effectLst>
                <a:latin typeface="Alexandria" panose="020B0604020202020204" charset="-78"/>
                <a:cs typeface="Alexandria" panose="020B0604020202020204" charset="-78"/>
              </a:rPr>
              <a:t>Thanks!</a:t>
            </a:r>
            <a:endParaRPr lang="en-US" sz="8000" dirty="0">
              <a:solidFill>
                <a:schemeClr val="bg2">
                  <a:lumMod val="75000"/>
                </a:schemeClr>
              </a:solidFill>
              <a:effectLst>
                <a:outerShdw blurRad="38100" dist="38100" dir="2700000" algn="tl">
                  <a:srgbClr val="000000">
                    <a:alpha val="43137"/>
                  </a:srgbClr>
                </a:outerShdw>
              </a:effectLst>
              <a:latin typeface="Alexandria" panose="020B0604020202020204" charset="-78"/>
              <a:cs typeface="Alexandria" panose="020B0604020202020204" charset="-78"/>
            </a:endParaRPr>
          </a:p>
        </p:txBody>
      </p:sp>
    </p:spTree>
    <p:extLst>
      <p:ext uri="{BB962C8B-B14F-4D97-AF65-F5344CB8AC3E}">
        <p14:creationId xmlns:p14="http://schemas.microsoft.com/office/powerpoint/2010/main" val="6052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6938" y="76398"/>
            <a:ext cx="7704000" cy="572700"/>
          </a:xfrm>
        </p:spPr>
        <p:txBody>
          <a:bodyPr/>
          <a:lstStyle/>
          <a:p>
            <a:pPr algn="ctr"/>
            <a:r>
              <a:rPr lang="en-US" dirty="0" smtClean="0"/>
              <a:t>Group Members </a:t>
            </a:r>
            <a:endParaRPr lang="en-US" dirty="0"/>
          </a:p>
        </p:txBody>
      </p:sp>
      <p:sp>
        <p:nvSpPr>
          <p:cNvPr id="12" name="Google Shape;184;p31"/>
          <p:cNvSpPr txBox="1">
            <a:spLocks/>
          </p:cNvSpPr>
          <p:nvPr/>
        </p:nvSpPr>
        <p:spPr>
          <a:xfrm>
            <a:off x="4896449" y="1126240"/>
            <a:ext cx="8253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07</a:t>
            </a:r>
            <a:endParaRPr lang="en" dirty="0">
              <a:solidFill>
                <a:schemeClr val="bg2">
                  <a:lumMod val="50000"/>
                </a:schemeClr>
              </a:solidFill>
              <a:latin typeface="Alexandria" panose="020B0604020202020204" charset="-78"/>
              <a:cs typeface="Alexandria" panose="020B0604020202020204" charset="-78"/>
            </a:endParaRPr>
          </a:p>
        </p:txBody>
      </p:sp>
      <p:sp>
        <p:nvSpPr>
          <p:cNvPr id="13" name="Google Shape;184;p31"/>
          <p:cNvSpPr txBox="1">
            <a:spLocks/>
          </p:cNvSpPr>
          <p:nvPr/>
        </p:nvSpPr>
        <p:spPr>
          <a:xfrm>
            <a:off x="4896449" y="3470267"/>
            <a:ext cx="8253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09</a:t>
            </a:r>
            <a:endParaRPr lang="en" dirty="0">
              <a:solidFill>
                <a:schemeClr val="bg2">
                  <a:lumMod val="50000"/>
                </a:schemeClr>
              </a:solidFill>
              <a:latin typeface="Alexandria" panose="020B0604020202020204" charset="-78"/>
              <a:cs typeface="Alexandria" panose="020B0604020202020204" charset="-78"/>
            </a:endParaRPr>
          </a:p>
        </p:txBody>
      </p:sp>
      <p:sp>
        <p:nvSpPr>
          <p:cNvPr id="14" name="Google Shape;184;p31"/>
          <p:cNvSpPr txBox="1">
            <a:spLocks/>
          </p:cNvSpPr>
          <p:nvPr/>
        </p:nvSpPr>
        <p:spPr>
          <a:xfrm>
            <a:off x="408531" y="1126240"/>
            <a:ext cx="8253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06</a:t>
            </a:r>
            <a:endParaRPr lang="en" dirty="0">
              <a:solidFill>
                <a:schemeClr val="bg2">
                  <a:lumMod val="50000"/>
                </a:schemeClr>
              </a:solidFill>
              <a:latin typeface="Alexandria" panose="020B0604020202020204" charset="-78"/>
              <a:cs typeface="Alexandria" panose="020B0604020202020204" charset="-78"/>
            </a:endParaRPr>
          </a:p>
        </p:txBody>
      </p:sp>
      <p:sp>
        <p:nvSpPr>
          <p:cNvPr id="15" name="Google Shape;184;p31"/>
          <p:cNvSpPr txBox="1">
            <a:spLocks/>
          </p:cNvSpPr>
          <p:nvPr/>
        </p:nvSpPr>
        <p:spPr>
          <a:xfrm>
            <a:off x="408531" y="3470267"/>
            <a:ext cx="8253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dirty="0" smtClean="0">
                <a:solidFill>
                  <a:schemeClr val="bg2">
                    <a:lumMod val="50000"/>
                  </a:schemeClr>
                </a:solidFill>
                <a:latin typeface="Alexandria" panose="020B0604020202020204" charset="-78"/>
                <a:cs typeface="Alexandria" panose="020B0604020202020204" charset="-78"/>
              </a:rPr>
              <a:t>08</a:t>
            </a:r>
            <a:endParaRPr lang="en" dirty="0">
              <a:solidFill>
                <a:schemeClr val="bg2">
                  <a:lumMod val="50000"/>
                </a:schemeClr>
              </a:solidFill>
              <a:latin typeface="Alexandria" panose="020B0604020202020204" charset="-78"/>
              <a:cs typeface="Alexandria" panose="020B0604020202020204" charset="-78"/>
            </a:endParaRPr>
          </a:p>
        </p:txBody>
      </p:sp>
      <p:sp>
        <p:nvSpPr>
          <p:cNvPr id="20" name="TextBox 19"/>
          <p:cNvSpPr txBox="1"/>
          <p:nvPr/>
        </p:nvSpPr>
        <p:spPr>
          <a:xfrm>
            <a:off x="955308" y="1196151"/>
            <a:ext cx="3438015" cy="523220"/>
          </a:xfrm>
          <a:prstGeom prst="rect">
            <a:avLst/>
          </a:prstGeom>
          <a:noFill/>
        </p:spPr>
        <p:txBody>
          <a:bodyPr wrap="square" rtlCol="0">
            <a:spAutoFit/>
          </a:bodyPr>
          <a:lstStyle/>
          <a:p>
            <a:r>
              <a:rPr lang="en-US" dirty="0" err="1" smtClean="0">
                <a:latin typeface="Alexandria" panose="020B0604020202020204" charset="-78"/>
                <a:cs typeface="Alexandria" panose="020B0604020202020204" charset="-78"/>
              </a:rPr>
              <a:t>Rokaya</a:t>
            </a:r>
            <a:r>
              <a:rPr lang="en-US" dirty="0" smtClean="0">
                <a:latin typeface="Alexandria" panose="020B0604020202020204" charset="-78"/>
                <a:cs typeface="Alexandria" panose="020B0604020202020204" charset="-78"/>
              </a:rPr>
              <a:t> </a:t>
            </a:r>
            <a:r>
              <a:rPr lang="en-US" dirty="0" err="1" smtClean="0">
                <a:latin typeface="Alexandria" panose="020B0604020202020204" charset="-78"/>
                <a:cs typeface="Alexandria" panose="020B0604020202020204" charset="-78"/>
              </a:rPr>
              <a:t>Waheed</a:t>
            </a:r>
            <a:r>
              <a:rPr lang="en-US" dirty="0" smtClean="0">
                <a:latin typeface="Alexandria" panose="020B0604020202020204" charset="-78"/>
                <a:cs typeface="Alexandria" panose="020B0604020202020204" charset="-78"/>
              </a:rPr>
              <a:t> Mohamed Ibrahim </a:t>
            </a:r>
            <a:r>
              <a:rPr lang="en-US" dirty="0" smtClean="0">
                <a:solidFill>
                  <a:schemeClr val="bg2">
                    <a:lumMod val="50000"/>
                  </a:schemeClr>
                </a:solidFill>
                <a:latin typeface="Alexandria" panose="020B0604020202020204" charset="-78"/>
                <a:cs typeface="Alexandria" panose="020B0604020202020204" charset="-78"/>
              </a:rPr>
              <a:t>“section 2”</a:t>
            </a:r>
            <a:endParaRPr lang="en-US" dirty="0">
              <a:solidFill>
                <a:schemeClr val="bg2">
                  <a:lumMod val="50000"/>
                </a:schemeClr>
              </a:solidFill>
              <a:latin typeface="Alexandria" panose="020B0604020202020204" charset="-78"/>
              <a:cs typeface="Alexandria" panose="020B0604020202020204" charset="-78"/>
            </a:endParaRPr>
          </a:p>
        </p:txBody>
      </p:sp>
      <p:sp>
        <p:nvSpPr>
          <p:cNvPr id="21" name="TextBox 20"/>
          <p:cNvSpPr txBox="1"/>
          <p:nvPr/>
        </p:nvSpPr>
        <p:spPr>
          <a:xfrm>
            <a:off x="5309099" y="1196151"/>
            <a:ext cx="3206788" cy="523220"/>
          </a:xfrm>
          <a:prstGeom prst="rect">
            <a:avLst/>
          </a:prstGeom>
          <a:noFill/>
        </p:spPr>
        <p:txBody>
          <a:bodyPr wrap="square" rtlCol="0">
            <a:spAutoFit/>
          </a:bodyPr>
          <a:lstStyle/>
          <a:p>
            <a:r>
              <a:rPr lang="en-US" dirty="0" err="1" smtClean="0">
                <a:latin typeface="Alexandria" panose="020B0604020202020204" charset="-78"/>
                <a:cs typeface="Alexandria" panose="020B0604020202020204" charset="-78"/>
              </a:rPr>
              <a:t>Shahd</a:t>
            </a:r>
            <a:r>
              <a:rPr lang="en-US" dirty="0" smtClean="0">
                <a:latin typeface="Alexandria" panose="020B0604020202020204" charset="-78"/>
                <a:cs typeface="Alexandria" panose="020B0604020202020204" charset="-78"/>
              </a:rPr>
              <a:t> Ahmed Ali Mohamed </a:t>
            </a:r>
            <a:r>
              <a:rPr lang="en-US" dirty="0" smtClean="0">
                <a:solidFill>
                  <a:schemeClr val="bg2">
                    <a:lumMod val="50000"/>
                  </a:schemeClr>
                </a:solidFill>
                <a:latin typeface="Alexandria" panose="020B0604020202020204" charset="-78"/>
                <a:cs typeface="Alexandria" panose="020B0604020202020204" charset="-78"/>
              </a:rPr>
              <a:t>“section 3”</a:t>
            </a:r>
            <a:endParaRPr lang="en-US" dirty="0">
              <a:solidFill>
                <a:schemeClr val="bg2">
                  <a:lumMod val="50000"/>
                </a:schemeClr>
              </a:solidFill>
              <a:latin typeface="Alexandria" panose="020B0604020202020204" charset="-78"/>
              <a:cs typeface="Alexandria" panose="020B0604020202020204" charset="-78"/>
            </a:endParaRPr>
          </a:p>
        </p:txBody>
      </p:sp>
      <p:sp>
        <p:nvSpPr>
          <p:cNvPr id="22" name="TextBox 21"/>
          <p:cNvSpPr txBox="1"/>
          <p:nvPr/>
        </p:nvSpPr>
        <p:spPr>
          <a:xfrm>
            <a:off x="5309099" y="3540177"/>
            <a:ext cx="3206788" cy="523220"/>
          </a:xfrm>
          <a:prstGeom prst="rect">
            <a:avLst/>
          </a:prstGeom>
          <a:noFill/>
        </p:spPr>
        <p:txBody>
          <a:bodyPr wrap="square" rtlCol="0">
            <a:spAutoFit/>
          </a:bodyPr>
          <a:lstStyle/>
          <a:p>
            <a:r>
              <a:rPr lang="en-US" dirty="0" err="1" smtClean="0">
                <a:latin typeface="Alexandria" panose="020B0604020202020204" charset="-78"/>
                <a:cs typeface="Alexandria" panose="020B0604020202020204" charset="-78"/>
              </a:rPr>
              <a:t>Shrouk</a:t>
            </a:r>
            <a:r>
              <a:rPr lang="en-US" dirty="0" smtClean="0">
                <a:latin typeface="Alexandria" panose="020B0604020202020204" charset="-78"/>
                <a:cs typeface="Alexandria" panose="020B0604020202020204" charset="-78"/>
              </a:rPr>
              <a:t> Ibrahim Ahmed </a:t>
            </a:r>
            <a:r>
              <a:rPr lang="en-US" dirty="0" err="1" smtClean="0">
                <a:latin typeface="Alexandria" panose="020B0604020202020204" charset="-78"/>
                <a:cs typeface="Alexandria" panose="020B0604020202020204" charset="-78"/>
              </a:rPr>
              <a:t>Zaki</a:t>
            </a:r>
            <a:r>
              <a:rPr lang="en-US" dirty="0" smtClean="0">
                <a:latin typeface="Alexandria" panose="020B0604020202020204" charset="-78"/>
                <a:cs typeface="Alexandria" panose="020B0604020202020204" charset="-78"/>
              </a:rPr>
              <a:t> </a:t>
            </a:r>
            <a:r>
              <a:rPr lang="en-US" dirty="0" smtClean="0">
                <a:solidFill>
                  <a:schemeClr val="bg2">
                    <a:lumMod val="50000"/>
                  </a:schemeClr>
                </a:solidFill>
                <a:latin typeface="Alexandria" panose="020B0604020202020204" charset="-78"/>
                <a:cs typeface="Alexandria" panose="020B0604020202020204" charset="-78"/>
              </a:rPr>
              <a:t>“section 2”</a:t>
            </a:r>
            <a:endParaRPr lang="en-US" dirty="0">
              <a:solidFill>
                <a:schemeClr val="bg2">
                  <a:lumMod val="50000"/>
                </a:schemeClr>
              </a:solidFill>
              <a:latin typeface="Alexandria" panose="020B0604020202020204" charset="-78"/>
              <a:cs typeface="Alexandria" panose="020B0604020202020204" charset="-78"/>
            </a:endParaRPr>
          </a:p>
        </p:txBody>
      </p:sp>
      <p:sp>
        <p:nvSpPr>
          <p:cNvPr id="23" name="TextBox 22"/>
          <p:cNvSpPr txBox="1"/>
          <p:nvPr/>
        </p:nvSpPr>
        <p:spPr>
          <a:xfrm>
            <a:off x="955309" y="3540178"/>
            <a:ext cx="3206788" cy="523220"/>
          </a:xfrm>
          <a:prstGeom prst="rect">
            <a:avLst/>
          </a:prstGeom>
          <a:noFill/>
        </p:spPr>
        <p:txBody>
          <a:bodyPr wrap="square" rtlCol="0">
            <a:spAutoFit/>
          </a:bodyPr>
          <a:lstStyle/>
          <a:p>
            <a:r>
              <a:rPr lang="en-US" dirty="0" smtClean="0">
                <a:latin typeface="Alexandria" panose="020B0604020202020204" charset="-78"/>
                <a:cs typeface="Alexandria" panose="020B0604020202020204" charset="-78"/>
              </a:rPr>
              <a:t>Shams Mohamed Gamal Mahmoud </a:t>
            </a:r>
            <a:r>
              <a:rPr lang="en-US" dirty="0" smtClean="0">
                <a:solidFill>
                  <a:schemeClr val="bg2">
                    <a:lumMod val="50000"/>
                  </a:schemeClr>
                </a:solidFill>
                <a:latin typeface="Alexandria" panose="020B0604020202020204" charset="-78"/>
                <a:cs typeface="Alexandria" panose="020B0604020202020204" charset="-78"/>
              </a:rPr>
              <a:t>“section 2”</a:t>
            </a:r>
            <a:endParaRPr lang="en-US" dirty="0">
              <a:solidFill>
                <a:schemeClr val="bg2">
                  <a:lumMod val="50000"/>
                </a:schemeClr>
              </a:solidFill>
              <a:latin typeface="Alexandria" panose="020B0604020202020204" charset="-78"/>
              <a:cs typeface="Alexandria" panose="020B0604020202020204" charset="-78"/>
            </a:endParaRPr>
          </a:p>
        </p:txBody>
      </p:sp>
    </p:spTree>
    <p:extLst>
      <p:ext uri="{BB962C8B-B14F-4D97-AF65-F5344CB8AC3E}">
        <p14:creationId xmlns:p14="http://schemas.microsoft.com/office/powerpoint/2010/main" val="408253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84" name="Google Shape;184;p31"/>
          <p:cNvSpPr txBox="1">
            <a:spLocks noGrp="1"/>
          </p:cNvSpPr>
          <p:nvPr>
            <p:ph type="title" idx="2"/>
          </p:nvPr>
        </p:nvSpPr>
        <p:spPr>
          <a:xfrm>
            <a:off x="681800" y="1347858"/>
            <a:ext cx="825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85" name="Google Shape;185;p31"/>
          <p:cNvSpPr txBox="1">
            <a:spLocks noGrp="1"/>
          </p:cNvSpPr>
          <p:nvPr>
            <p:ph type="title" idx="3"/>
          </p:nvPr>
        </p:nvSpPr>
        <p:spPr>
          <a:xfrm>
            <a:off x="681800" y="3573463"/>
            <a:ext cx="825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86" name="Google Shape;186;p31"/>
          <p:cNvSpPr txBox="1">
            <a:spLocks noGrp="1"/>
          </p:cNvSpPr>
          <p:nvPr>
            <p:ph type="title" idx="4"/>
          </p:nvPr>
        </p:nvSpPr>
        <p:spPr>
          <a:xfrm>
            <a:off x="681800" y="2462740"/>
            <a:ext cx="825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7" name="Google Shape;187;p31"/>
          <p:cNvSpPr txBox="1">
            <a:spLocks noGrp="1"/>
          </p:cNvSpPr>
          <p:nvPr>
            <p:ph type="title" idx="5"/>
          </p:nvPr>
        </p:nvSpPr>
        <p:spPr>
          <a:xfrm>
            <a:off x="3126762" y="2462748"/>
            <a:ext cx="825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88" name="Google Shape;188;p31"/>
          <p:cNvSpPr txBox="1">
            <a:spLocks noGrp="1"/>
          </p:cNvSpPr>
          <p:nvPr>
            <p:ph type="title" idx="6"/>
          </p:nvPr>
        </p:nvSpPr>
        <p:spPr>
          <a:xfrm>
            <a:off x="3126762" y="1347858"/>
            <a:ext cx="825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89" name="Google Shape;189;p31"/>
          <p:cNvSpPr txBox="1">
            <a:spLocks noGrp="1"/>
          </p:cNvSpPr>
          <p:nvPr>
            <p:ph type="title" idx="7"/>
          </p:nvPr>
        </p:nvSpPr>
        <p:spPr>
          <a:xfrm>
            <a:off x="3126762" y="3573463"/>
            <a:ext cx="825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90" name="Google Shape;190;p31"/>
          <p:cNvSpPr txBox="1">
            <a:spLocks noGrp="1"/>
          </p:cNvSpPr>
          <p:nvPr>
            <p:ph type="subTitle" idx="1"/>
          </p:nvPr>
        </p:nvSpPr>
        <p:spPr>
          <a:xfrm>
            <a:off x="681800" y="1746250"/>
            <a:ext cx="23901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91" name="Google Shape;191;p31"/>
          <p:cNvSpPr txBox="1">
            <a:spLocks noGrp="1"/>
          </p:cNvSpPr>
          <p:nvPr>
            <p:ph type="subTitle" idx="8"/>
          </p:nvPr>
        </p:nvSpPr>
        <p:spPr>
          <a:xfrm>
            <a:off x="681800" y="2856989"/>
            <a:ext cx="23901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Objective</a:t>
            </a:r>
            <a:endParaRPr dirty="0"/>
          </a:p>
        </p:txBody>
      </p:sp>
      <p:sp>
        <p:nvSpPr>
          <p:cNvPr id="192" name="Google Shape;192;p31"/>
          <p:cNvSpPr txBox="1">
            <a:spLocks noGrp="1"/>
          </p:cNvSpPr>
          <p:nvPr>
            <p:ph type="subTitle" idx="9"/>
          </p:nvPr>
        </p:nvSpPr>
        <p:spPr>
          <a:xfrm>
            <a:off x="3126770" y="1746250"/>
            <a:ext cx="23901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Methodology </a:t>
            </a:r>
            <a:endParaRPr dirty="0"/>
          </a:p>
        </p:txBody>
      </p:sp>
      <p:sp>
        <p:nvSpPr>
          <p:cNvPr id="193" name="Google Shape;193;p31"/>
          <p:cNvSpPr txBox="1">
            <a:spLocks noGrp="1"/>
          </p:cNvSpPr>
          <p:nvPr>
            <p:ph type="subTitle" idx="13"/>
          </p:nvPr>
        </p:nvSpPr>
        <p:spPr>
          <a:xfrm>
            <a:off x="681800" y="3979826"/>
            <a:ext cx="23901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a:t>
            </a:r>
            <a:endParaRPr dirty="0"/>
          </a:p>
        </p:txBody>
      </p:sp>
      <p:sp>
        <p:nvSpPr>
          <p:cNvPr id="194" name="Google Shape;194;p31"/>
          <p:cNvSpPr txBox="1">
            <a:spLocks noGrp="1"/>
          </p:cNvSpPr>
          <p:nvPr>
            <p:ph type="subTitle" idx="14"/>
          </p:nvPr>
        </p:nvSpPr>
        <p:spPr>
          <a:xfrm>
            <a:off x="3176851" y="2822788"/>
            <a:ext cx="2727484"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prespectives</a:t>
            </a:r>
            <a:endParaRPr dirty="0"/>
          </a:p>
        </p:txBody>
      </p:sp>
      <p:sp>
        <p:nvSpPr>
          <p:cNvPr id="195" name="Google Shape;195;p31"/>
          <p:cNvSpPr txBox="1">
            <a:spLocks noGrp="1"/>
          </p:cNvSpPr>
          <p:nvPr>
            <p:ph type="subTitle" idx="15"/>
          </p:nvPr>
        </p:nvSpPr>
        <p:spPr>
          <a:xfrm>
            <a:off x="3126778" y="3979826"/>
            <a:ext cx="23901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Refrences</a:t>
            </a:r>
            <a:endParaRPr dirty="0"/>
          </a:p>
        </p:txBody>
      </p:sp>
      <p:pic>
        <p:nvPicPr>
          <p:cNvPr id="196" name="Google Shape;196;p31"/>
          <p:cNvPicPr preferRelativeResize="0">
            <a:picLocks noGrp="1"/>
          </p:cNvPicPr>
          <p:nvPr>
            <p:ph type="pic" idx="16"/>
          </p:nvPr>
        </p:nvPicPr>
        <p:blipFill>
          <a:blip r:embed="rId3">
            <a:extLst>
              <a:ext uri="{28A0092B-C50C-407E-A947-70E740481C1C}">
                <a14:useLocalDpi xmlns:a14="http://schemas.microsoft.com/office/drawing/2010/main" val="0"/>
              </a:ext>
            </a:extLst>
          </a:blip>
          <a:stretch>
            <a:fillRect/>
          </a:stretch>
        </p:blipFill>
        <p:spPr>
          <a:xfrm>
            <a:off x="5807095" y="714703"/>
            <a:ext cx="1988100" cy="3670871"/>
          </a:xfrm>
          <a:prstGeom prst="roundRect">
            <a:avLst>
              <a:gd name="adj" fmla="val 16667"/>
            </a:avLst>
          </a:prstGeom>
        </p:spPr>
      </p:pic>
      <p:pic>
        <p:nvPicPr>
          <p:cNvPr id="197" name="Google Shape;197;p31"/>
          <p:cNvPicPr preferRelativeResize="0">
            <a:picLocks noGrp="1"/>
          </p:cNvPicPr>
          <p:nvPr>
            <p:ph type="pic" idx="17"/>
          </p:nvPr>
        </p:nvPicPr>
        <p:blipFill>
          <a:blip r:embed="rId4">
            <a:extLst>
              <a:ext uri="{28A0092B-C50C-407E-A947-70E740481C1C}">
                <a14:useLocalDpi xmlns:a14="http://schemas.microsoft.com/office/drawing/2010/main" val="0"/>
              </a:ext>
            </a:extLst>
          </a:blip>
          <a:stretch>
            <a:fillRect/>
          </a:stretch>
        </p:blipFill>
        <p:spPr>
          <a:xfrm>
            <a:off x="7866998" y="1165711"/>
            <a:ext cx="1676550" cy="1470300"/>
          </a:xfrm>
          <a:prstGeom prst="roundRect">
            <a:avLst>
              <a:gd name="adj" fmla="val 24754"/>
            </a:avLst>
          </a:prstGeom>
        </p:spPr>
      </p:pic>
      <p:pic>
        <p:nvPicPr>
          <p:cNvPr id="198" name="Google Shape;198;p31"/>
          <p:cNvPicPr preferRelativeResize="0">
            <a:picLocks noGrp="1"/>
          </p:cNvPicPr>
          <p:nvPr>
            <p:ph type="pic" idx="18"/>
          </p:nvPr>
        </p:nvPicPr>
        <p:blipFill>
          <a:blip r:embed="rId5">
            <a:extLst>
              <a:ext uri="{28A0092B-C50C-407E-A947-70E740481C1C}">
                <a14:useLocalDpi xmlns:a14="http://schemas.microsoft.com/office/drawing/2010/main" val="0"/>
              </a:ext>
            </a:extLst>
          </a:blip>
          <a:stretch>
            <a:fillRect/>
          </a:stretch>
        </p:blipFill>
        <p:spPr>
          <a:xfrm>
            <a:off x="7866998" y="2811770"/>
            <a:ext cx="1882800" cy="1666478"/>
          </a:xfrm>
          <a:prstGeom prst="roundRect">
            <a:avLst>
              <a:gd name="adj" fmla="val 16667"/>
            </a:avLst>
          </a:prstGeom>
        </p:spPr>
      </p:pic>
      <p:cxnSp>
        <p:nvCxnSpPr>
          <p:cNvPr id="199" name="Google Shape;199;p31"/>
          <p:cNvCxnSpPr/>
          <p:nvPr/>
        </p:nvCxnSpPr>
        <p:spPr>
          <a:xfrm>
            <a:off x="-123825" y="2352675"/>
            <a:ext cx="5568900" cy="0"/>
          </a:xfrm>
          <a:prstGeom prst="straightConnector1">
            <a:avLst/>
          </a:prstGeom>
          <a:noFill/>
          <a:ln w="9525" cap="flat" cmpd="sng">
            <a:solidFill>
              <a:schemeClr val="dk1"/>
            </a:solidFill>
            <a:prstDash val="solid"/>
            <a:round/>
            <a:headEnd type="none" w="med" len="med"/>
            <a:tailEnd type="none" w="med" len="med"/>
          </a:ln>
        </p:spPr>
      </p:cxnSp>
      <p:cxnSp>
        <p:nvCxnSpPr>
          <p:cNvPr id="200" name="Google Shape;200;p31"/>
          <p:cNvCxnSpPr/>
          <p:nvPr/>
        </p:nvCxnSpPr>
        <p:spPr>
          <a:xfrm>
            <a:off x="-123825" y="3455675"/>
            <a:ext cx="5568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90099" y="3492100"/>
            <a:ext cx="420705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 </a:t>
            </a:r>
            <a:endParaRPr dirty="0"/>
          </a:p>
        </p:txBody>
      </p:sp>
      <p:sp>
        <p:nvSpPr>
          <p:cNvPr id="236" name="Google Shape;236;p34"/>
          <p:cNvSpPr txBox="1">
            <a:spLocks noGrp="1"/>
          </p:cNvSpPr>
          <p:nvPr>
            <p:ph type="title" idx="2"/>
          </p:nvPr>
        </p:nvSpPr>
        <p:spPr>
          <a:xfrm>
            <a:off x="4590100" y="2333525"/>
            <a:ext cx="128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pic>
        <p:nvPicPr>
          <p:cNvPr id="238" name="Google Shape;238;p34"/>
          <p:cNvPicPr preferRelativeResize="0">
            <a:picLocks noGrp="1"/>
          </p:cNvPicPr>
          <p:nvPr>
            <p:ph type="pic" idx="4"/>
          </p:nvPr>
        </p:nvPicPr>
        <p:blipFill>
          <a:blip r:embed="rId3">
            <a:extLst>
              <a:ext uri="{28A0092B-C50C-407E-A947-70E740481C1C}">
                <a14:useLocalDpi xmlns:a14="http://schemas.microsoft.com/office/drawing/2010/main" val="0"/>
              </a:ext>
            </a:extLst>
          </a:blip>
          <a:stretch>
            <a:fillRect/>
          </a:stretch>
        </p:blipFill>
        <p:spPr>
          <a:xfrm>
            <a:off x="472123" y="557048"/>
            <a:ext cx="3753035" cy="3940877"/>
          </a:xfrm>
          <a:prstGeom prst="roundRect">
            <a:avLst>
              <a:gd name="adj" fmla="val 16667"/>
            </a:avLst>
          </a:prstGeom>
        </p:spPr>
      </p:pic>
      <p:cxnSp>
        <p:nvCxnSpPr>
          <p:cNvPr id="242" name="Google Shape;242;p34"/>
          <p:cNvCxnSpPr/>
          <p:nvPr/>
        </p:nvCxnSpPr>
        <p:spPr>
          <a:xfrm>
            <a:off x="4682475" y="3350935"/>
            <a:ext cx="449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5707117" y="1954924"/>
            <a:ext cx="3657600" cy="297815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845" y="1303283"/>
            <a:ext cx="5916727" cy="1754326"/>
          </a:xfrm>
          <a:prstGeom prst="rect">
            <a:avLst/>
          </a:prstGeom>
          <a:noFill/>
        </p:spPr>
        <p:txBody>
          <a:bodyPr wrap="square" rtlCol="0">
            <a:spAutoFit/>
          </a:bodyPr>
          <a:lstStyle/>
          <a:p>
            <a:r>
              <a:rPr lang="en-US" sz="1800" dirty="0">
                <a:latin typeface="Alexandria" panose="020B0604020202020204" charset="-78"/>
                <a:cs typeface="Alexandria" panose="020B0604020202020204" charset="-78"/>
              </a:rPr>
              <a:t>In recent years, face detection technology has become a crucial component in various applications such as security systems, biometric authentication, and human-computer interaction. This project focuses on the development of a face detection application using MATLAB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109" y="2028496"/>
            <a:ext cx="3281615" cy="2904578"/>
          </a:xfrm>
          <a:prstGeom prst="ellipse">
            <a:avLst/>
          </a:prstGeom>
          <a:ln>
            <a:noFill/>
          </a:ln>
          <a:effectLst>
            <a:softEdge rad="112500"/>
          </a:effectLst>
        </p:spPr>
      </p:pic>
    </p:spTree>
    <p:extLst>
      <p:ext uri="{BB962C8B-B14F-4D97-AF65-F5344CB8AC3E}">
        <p14:creationId xmlns:p14="http://schemas.microsoft.com/office/powerpoint/2010/main" val="10000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90099" y="3492100"/>
            <a:ext cx="420705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Objective </a:t>
            </a:r>
            <a:endParaRPr dirty="0"/>
          </a:p>
        </p:txBody>
      </p:sp>
      <p:sp>
        <p:nvSpPr>
          <p:cNvPr id="236" name="Google Shape;236;p34"/>
          <p:cNvSpPr txBox="1">
            <a:spLocks noGrp="1"/>
          </p:cNvSpPr>
          <p:nvPr>
            <p:ph type="title" idx="2"/>
          </p:nvPr>
        </p:nvSpPr>
        <p:spPr>
          <a:xfrm>
            <a:off x="4590100" y="2333525"/>
            <a:ext cx="128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pic>
        <p:nvPicPr>
          <p:cNvPr id="238" name="Google Shape;238;p34"/>
          <p:cNvPicPr preferRelativeResize="0">
            <a:picLocks noGrp="1"/>
          </p:cNvPicPr>
          <p:nvPr>
            <p:ph type="pic" idx="4"/>
          </p:nvPr>
        </p:nvPicPr>
        <p:blipFill>
          <a:blip r:embed="rId3">
            <a:extLst>
              <a:ext uri="{28A0092B-C50C-407E-A947-70E740481C1C}">
                <a14:useLocalDpi xmlns:a14="http://schemas.microsoft.com/office/drawing/2010/main" val="0"/>
              </a:ext>
            </a:extLst>
          </a:blip>
          <a:stretch>
            <a:fillRect/>
          </a:stretch>
        </p:blipFill>
        <p:spPr>
          <a:xfrm>
            <a:off x="472123" y="557048"/>
            <a:ext cx="3753035" cy="3940877"/>
          </a:xfrm>
          <a:prstGeom prst="roundRect">
            <a:avLst>
              <a:gd name="adj" fmla="val 16667"/>
            </a:avLst>
          </a:prstGeom>
        </p:spPr>
      </p:pic>
      <p:cxnSp>
        <p:nvCxnSpPr>
          <p:cNvPr id="242" name="Google Shape;242;p34"/>
          <p:cNvCxnSpPr/>
          <p:nvPr/>
        </p:nvCxnSpPr>
        <p:spPr>
          <a:xfrm>
            <a:off x="4682475" y="3350935"/>
            <a:ext cx="449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7092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306207" y="504497"/>
            <a:ext cx="2606565" cy="381525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2854" y="719729"/>
            <a:ext cx="5916727" cy="3416320"/>
          </a:xfrm>
          <a:prstGeom prst="rect">
            <a:avLst/>
          </a:prstGeom>
          <a:noFill/>
        </p:spPr>
        <p:txBody>
          <a:bodyPr wrap="square" rtlCol="0">
            <a:spAutoFit/>
          </a:bodyPr>
          <a:lstStyle/>
          <a:p>
            <a:r>
              <a:rPr lang="en-US" sz="1800" dirty="0">
                <a:latin typeface="Alexandria" panose="020B0604020202020204" charset="-78"/>
                <a:cs typeface="Alexandria" panose="020B0604020202020204" charset="-78"/>
              </a:rPr>
              <a:t>The main objective of this project is to design and implement an efficient system capable of detecting human faces in digital images without relying on built-in face detection functions. Instead, the approach is grounded in fundamental image processing techniques developed and coded from scratch. The objective of the project is to explore the core principles behind face detection by designing algorithms that analyze pixel intensity patterns, geometrical features, and edge information to identify facial regions within an image.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831" y="641131"/>
            <a:ext cx="2313315" cy="3573517"/>
          </a:xfrm>
          <a:prstGeom prst="rect">
            <a:avLst/>
          </a:prstGeom>
          <a:ln>
            <a:noFill/>
          </a:ln>
          <a:effectLst>
            <a:softEdge rad="112500"/>
          </a:effectLst>
        </p:spPr>
      </p:pic>
    </p:spTree>
    <p:extLst>
      <p:ext uri="{BB962C8B-B14F-4D97-AF65-F5344CB8AC3E}">
        <p14:creationId xmlns:p14="http://schemas.microsoft.com/office/powerpoint/2010/main" val="62125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90099" y="3492100"/>
            <a:ext cx="445930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Methodology </a:t>
            </a:r>
            <a:endParaRPr dirty="0"/>
          </a:p>
        </p:txBody>
      </p:sp>
      <p:sp>
        <p:nvSpPr>
          <p:cNvPr id="236" name="Google Shape;236;p34"/>
          <p:cNvSpPr txBox="1">
            <a:spLocks noGrp="1"/>
          </p:cNvSpPr>
          <p:nvPr>
            <p:ph type="title" idx="2"/>
          </p:nvPr>
        </p:nvSpPr>
        <p:spPr>
          <a:xfrm>
            <a:off x="4590100" y="2333525"/>
            <a:ext cx="128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pic>
        <p:nvPicPr>
          <p:cNvPr id="238" name="Google Shape;238;p34"/>
          <p:cNvPicPr preferRelativeResize="0">
            <a:picLocks noGrp="1"/>
          </p:cNvPicPr>
          <p:nvPr>
            <p:ph type="pic" idx="4"/>
          </p:nvPr>
        </p:nvPicPr>
        <p:blipFill>
          <a:blip r:embed="rId3">
            <a:extLst>
              <a:ext uri="{28A0092B-C50C-407E-A947-70E740481C1C}">
                <a14:useLocalDpi xmlns:a14="http://schemas.microsoft.com/office/drawing/2010/main" val="0"/>
              </a:ext>
            </a:extLst>
          </a:blip>
          <a:stretch>
            <a:fillRect/>
          </a:stretch>
        </p:blipFill>
        <p:spPr>
          <a:xfrm>
            <a:off x="472123" y="557048"/>
            <a:ext cx="3753035" cy="3940877"/>
          </a:xfrm>
          <a:prstGeom prst="roundRect">
            <a:avLst>
              <a:gd name="adj" fmla="val 16667"/>
            </a:avLst>
          </a:prstGeom>
        </p:spPr>
      </p:pic>
      <p:cxnSp>
        <p:nvCxnSpPr>
          <p:cNvPr id="242" name="Google Shape;242;p34"/>
          <p:cNvCxnSpPr/>
          <p:nvPr/>
        </p:nvCxnSpPr>
        <p:spPr>
          <a:xfrm>
            <a:off x="4682475" y="3350935"/>
            <a:ext cx="449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43427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Actor Portfolio by Slidesgo">
  <a:themeElements>
    <a:clrScheme name="Simple Light">
      <a:dk1>
        <a:srgbClr val="252525"/>
      </a:dk1>
      <a:lt1>
        <a:srgbClr val="F8F8F8"/>
      </a:lt1>
      <a:dk2>
        <a:srgbClr val="0094AD"/>
      </a:dk2>
      <a:lt2>
        <a:srgbClr val="05B2CF"/>
      </a:lt2>
      <a:accent1>
        <a:srgbClr val="ABE1EB"/>
      </a:accent1>
      <a:accent2>
        <a:srgbClr val="FFFFFF"/>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2494</TotalTime>
  <Words>893</Words>
  <Application>Microsoft Office PowerPoint</Application>
  <PresentationFormat>On-screen Show (16:9)</PresentationFormat>
  <Paragraphs>115</Paragraphs>
  <Slides>29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Alexandria</vt:lpstr>
      <vt:lpstr>Wingdings</vt:lpstr>
      <vt:lpstr>Arial</vt:lpstr>
      <vt:lpstr>Albert Sans</vt:lpstr>
      <vt:lpstr>Anaheim</vt:lpstr>
      <vt:lpstr>Bebas Neue</vt:lpstr>
      <vt:lpstr>Nunito Light</vt:lpstr>
      <vt:lpstr>Actor Portfolio by Slidesgo</vt:lpstr>
      <vt:lpstr>Face Detection </vt:lpstr>
      <vt:lpstr>Group Members </vt:lpstr>
      <vt:lpstr>Group Members </vt:lpstr>
      <vt:lpstr>Table of contents</vt:lpstr>
      <vt:lpstr>Introduction </vt:lpstr>
      <vt:lpstr>PowerPoint Presentation</vt:lpstr>
      <vt:lpstr>Objective </vt:lpstr>
      <vt:lpstr>PowerPoint Presentation</vt:lpstr>
      <vt:lpstr>Methodology </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prespectives </vt:lpstr>
      <vt:lpstr>PowerPoint Presentation</vt:lpstr>
      <vt:lpstr>PowerPoint Presentation</vt:lpstr>
      <vt:lpstr>Refrences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dc:title>
  <dc:creator>Reem Sadek</dc:creator>
  <cp:lastModifiedBy>ALasad</cp:lastModifiedBy>
  <cp:revision>37</cp:revision>
  <dcterms:modified xsi:type="dcterms:W3CDTF">2025-04-25T01:07:52Z</dcterms:modified>
</cp:coreProperties>
</file>