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63" r:id="rId5"/>
    <p:sldId id="264" r:id="rId6"/>
    <p:sldId id="265" r:id="rId7"/>
  </p:sldIdLst>
  <p:sldSz cx="12192000" cy="6858000"/>
  <p:notesSz cx="6858000" cy="9144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2"/>
  </p:normalViewPr>
  <p:slideViewPr>
    <p:cSldViewPr snapToGrid="0" snapToObjects="1" showGuides="1">
      <p:cViewPr varScale="1">
        <p:scale>
          <a:sx n="104" d="100"/>
          <a:sy n="104" d="100"/>
        </p:scale>
        <p:origin x="232" y="8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D63A-62F0-B141-AAF3-BF42AAABB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A"/>
          </a:p>
        </p:txBody>
      </p:sp>
      <p:sp>
        <p:nvSpPr>
          <p:cNvPr id="3" name="Subtitle 2">
            <a:extLst>
              <a:ext uri="{FF2B5EF4-FFF2-40B4-BE49-F238E27FC236}">
                <a16:creationId xmlns:a16="http://schemas.microsoft.com/office/drawing/2014/main" id="{9A8CE6BA-480A-8F4C-B7A9-B2B5DB525B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A"/>
          </a:p>
        </p:txBody>
      </p:sp>
      <p:sp>
        <p:nvSpPr>
          <p:cNvPr id="4" name="Date Placeholder 3">
            <a:extLst>
              <a:ext uri="{FF2B5EF4-FFF2-40B4-BE49-F238E27FC236}">
                <a16:creationId xmlns:a16="http://schemas.microsoft.com/office/drawing/2014/main" id="{42C5DB72-A72F-5448-B629-28FAB4C9DFD2}"/>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5" name="Footer Placeholder 4">
            <a:extLst>
              <a:ext uri="{FF2B5EF4-FFF2-40B4-BE49-F238E27FC236}">
                <a16:creationId xmlns:a16="http://schemas.microsoft.com/office/drawing/2014/main" id="{84EBBB41-33C2-BF4A-B9D9-CD7CAED890A7}"/>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02B6A139-71C2-194E-B9D0-BA937ABABE05}"/>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3291012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4091-103C-8B4F-8456-7AFCEAC4A1AF}"/>
              </a:ext>
            </a:extLst>
          </p:cNvPr>
          <p:cNvSpPr>
            <a:spLocks noGrp="1"/>
          </p:cNvSpPr>
          <p:nvPr>
            <p:ph type="title"/>
          </p:nvPr>
        </p:nvSpPr>
        <p:spPr/>
        <p:txBody>
          <a:bodyPr/>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47A805D5-780D-6F4D-8C87-608200353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681BD638-7337-1542-95CA-0F3C76CE2661}"/>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5" name="Footer Placeholder 4">
            <a:extLst>
              <a:ext uri="{FF2B5EF4-FFF2-40B4-BE49-F238E27FC236}">
                <a16:creationId xmlns:a16="http://schemas.microsoft.com/office/drawing/2014/main" id="{6F9673F8-0C2B-F543-871A-646DB299E475}"/>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5A333627-D9A6-9948-B331-F7986D33EC3F}"/>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333329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9D1CC6-9210-9F4A-A7FF-3F15F55EFC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A"/>
          </a:p>
        </p:txBody>
      </p:sp>
      <p:sp>
        <p:nvSpPr>
          <p:cNvPr id="3" name="Vertical Text Placeholder 2">
            <a:extLst>
              <a:ext uri="{FF2B5EF4-FFF2-40B4-BE49-F238E27FC236}">
                <a16:creationId xmlns:a16="http://schemas.microsoft.com/office/drawing/2014/main" id="{E640A40B-B8A1-BF4B-B445-3860422C30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8A3D36FE-DC15-9246-8BDC-65000DACC763}"/>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5" name="Footer Placeholder 4">
            <a:extLst>
              <a:ext uri="{FF2B5EF4-FFF2-40B4-BE49-F238E27FC236}">
                <a16:creationId xmlns:a16="http://schemas.microsoft.com/office/drawing/2014/main" id="{70AA45B0-413F-DB49-ABD0-B19D38B72619}"/>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E591F840-3629-5A48-9321-BAD74447E9D7}"/>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4117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39FF-9AF4-844A-A527-C6FEE7BC6DE9}"/>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D586B9AD-D342-3148-9F08-7225BB8C21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6095FC8F-66B9-434E-8AD1-8641070E589B}"/>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5" name="Footer Placeholder 4">
            <a:extLst>
              <a:ext uri="{FF2B5EF4-FFF2-40B4-BE49-F238E27FC236}">
                <a16:creationId xmlns:a16="http://schemas.microsoft.com/office/drawing/2014/main" id="{4F392553-2540-8E4D-9CBD-3A000D1EF303}"/>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ADF23079-9C77-0444-95D8-D6145B88C2D0}"/>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276536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E58F-C31B-154E-8E29-6FF10E8B7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A"/>
          </a:p>
        </p:txBody>
      </p:sp>
      <p:sp>
        <p:nvSpPr>
          <p:cNvPr id="3" name="Text Placeholder 2">
            <a:extLst>
              <a:ext uri="{FF2B5EF4-FFF2-40B4-BE49-F238E27FC236}">
                <a16:creationId xmlns:a16="http://schemas.microsoft.com/office/drawing/2014/main" id="{3DE0DF35-BC59-E847-9913-D42A2191DA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F7F89-E769-A943-A3C0-F5DCC9CD04CD}"/>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5" name="Footer Placeholder 4">
            <a:extLst>
              <a:ext uri="{FF2B5EF4-FFF2-40B4-BE49-F238E27FC236}">
                <a16:creationId xmlns:a16="http://schemas.microsoft.com/office/drawing/2014/main" id="{EEFF1168-C1EA-0948-8D5C-09F9C3A6FA54}"/>
              </a:ext>
            </a:extLst>
          </p:cNvPr>
          <p:cNvSpPr>
            <a:spLocks noGrp="1"/>
          </p:cNvSpPr>
          <p:nvPr>
            <p:ph type="ftr" sz="quarter" idx="11"/>
          </p:nvPr>
        </p:nvSpPr>
        <p:spPr/>
        <p:txBody>
          <a:bodyPr/>
          <a:lstStyle/>
          <a:p>
            <a:endParaRPr lang="en-SA"/>
          </a:p>
        </p:txBody>
      </p:sp>
      <p:sp>
        <p:nvSpPr>
          <p:cNvPr id="6" name="Slide Number Placeholder 5">
            <a:extLst>
              <a:ext uri="{FF2B5EF4-FFF2-40B4-BE49-F238E27FC236}">
                <a16:creationId xmlns:a16="http://schemas.microsoft.com/office/drawing/2014/main" id="{B5DD6C4E-CEA3-004C-B318-01EFEDD59F8B}"/>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363370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A177-DBCB-9B4A-9EAE-7EE9F5D20AC0}"/>
              </a:ext>
            </a:extLst>
          </p:cNvPr>
          <p:cNvSpPr>
            <a:spLocks noGrp="1"/>
          </p:cNvSpPr>
          <p:nvPr>
            <p:ph type="title"/>
          </p:nvPr>
        </p:nvSpPr>
        <p:spPr/>
        <p:txBody>
          <a:bodyPr/>
          <a:lstStyle/>
          <a:p>
            <a:r>
              <a:rPr lang="en-US"/>
              <a:t>Click to edit Master title style</a:t>
            </a:r>
            <a:endParaRPr lang="en-SA"/>
          </a:p>
        </p:txBody>
      </p:sp>
      <p:sp>
        <p:nvSpPr>
          <p:cNvPr id="3" name="Content Placeholder 2">
            <a:extLst>
              <a:ext uri="{FF2B5EF4-FFF2-40B4-BE49-F238E27FC236}">
                <a16:creationId xmlns:a16="http://schemas.microsoft.com/office/drawing/2014/main" id="{D28A46BD-BFF8-5946-9430-3A262915F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Content Placeholder 3">
            <a:extLst>
              <a:ext uri="{FF2B5EF4-FFF2-40B4-BE49-F238E27FC236}">
                <a16:creationId xmlns:a16="http://schemas.microsoft.com/office/drawing/2014/main" id="{488FAAF3-D926-394D-BAE9-297F796DA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Date Placeholder 4">
            <a:extLst>
              <a:ext uri="{FF2B5EF4-FFF2-40B4-BE49-F238E27FC236}">
                <a16:creationId xmlns:a16="http://schemas.microsoft.com/office/drawing/2014/main" id="{4A639CFB-41A8-EC41-A1F0-E4DD52410AEE}"/>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6" name="Footer Placeholder 5">
            <a:extLst>
              <a:ext uri="{FF2B5EF4-FFF2-40B4-BE49-F238E27FC236}">
                <a16:creationId xmlns:a16="http://schemas.microsoft.com/office/drawing/2014/main" id="{74C91DEF-98CF-E64E-B961-A8D4066C3788}"/>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00936CFB-4BE8-564B-B882-6CE2BF5C0AD1}"/>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136237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6044-D61E-1E47-930B-B40FDBB858FF}"/>
              </a:ext>
            </a:extLst>
          </p:cNvPr>
          <p:cNvSpPr>
            <a:spLocks noGrp="1"/>
          </p:cNvSpPr>
          <p:nvPr>
            <p:ph type="title"/>
          </p:nvPr>
        </p:nvSpPr>
        <p:spPr>
          <a:xfrm>
            <a:off x="839788" y="365125"/>
            <a:ext cx="10515600" cy="1325563"/>
          </a:xfrm>
        </p:spPr>
        <p:txBody>
          <a:bodyPr/>
          <a:lstStyle/>
          <a:p>
            <a:r>
              <a:rPr lang="en-US"/>
              <a:t>Click to edit Master title style</a:t>
            </a:r>
            <a:endParaRPr lang="en-SA"/>
          </a:p>
        </p:txBody>
      </p:sp>
      <p:sp>
        <p:nvSpPr>
          <p:cNvPr id="3" name="Text Placeholder 2">
            <a:extLst>
              <a:ext uri="{FF2B5EF4-FFF2-40B4-BE49-F238E27FC236}">
                <a16:creationId xmlns:a16="http://schemas.microsoft.com/office/drawing/2014/main" id="{E3E51B24-61F3-F244-92E0-11ABC510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755A82-660D-BD4E-B386-FC28A69D9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5" name="Text Placeholder 4">
            <a:extLst>
              <a:ext uri="{FF2B5EF4-FFF2-40B4-BE49-F238E27FC236}">
                <a16:creationId xmlns:a16="http://schemas.microsoft.com/office/drawing/2014/main" id="{2F770DB5-51BD-2348-BB3F-BC9C17ACF2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4D69A-3D7C-CA4A-8BCD-03526A20D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7" name="Date Placeholder 6">
            <a:extLst>
              <a:ext uri="{FF2B5EF4-FFF2-40B4-BE49-F238E27FC236}">
                <a16:creationId xmlns:a16="http://schemas.microsoft.com/office/drawing/2014/main" id="{7FD5AE32-4D97-3744-9D87-551231AE6553}"/>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8" name="Footer Placeholder 7">
            <a:extLst>
              <a:ext uri="{FF2B5EF4-FFF2-40B4-BE49-F238E27FC236}">
                <a16:creationId xmlns:a16="http://schemas.microsoft.com/office/drawing/2014/main" id="{F76CEA57-4F46-5348-BB88-AD507EB2E09E}"/>
              </a:ext>
            </a:extLst>
          </p:cNvPr>
          <p:cNvSpPr>
            <a:spLocks noGrp="1"/>
          </p:cNvSpPr>
          <p:nvPr>
            <p:ph type="ftr" sz="quarter" idx="11"/>
          </p:nvPr>
        </p:nvSpPr>
        <p:spPr/>
        <p:txBody>
          <a:bodyPr/>
          <a:lstStyle/>
          <a:p>
            <a:endParaRPr lang="en-SA"/>
          </a:p>
        </p:txBody>
      </p:sp>
      <p:sp>
        <p:nvSpPr>
          <p:cNvPr id="9" name="Slide Number Placeholder 8">
            <a:extLst>
              <a:ext uri="{FF2B5EF4-FFF2-40B4-BE49-F238E27FC236}">
                <a16:creationId xmlns:a16="http://schemas.microsoft.com/office/drawing/2014/main" id="{F485961F-4714-E24D-B8A4-01124A438E59}"/>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1979546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C9F9-B47E-104B-B638-D0CD694F1CA0}"/>
              </a:ext>
            </a:extLst>
          </p:cNvPr>
          <p:cNvSpPr>
            <a:spLocks noGrp="1"/>
          </p:cNvSpPr>
          <p:nvPr>
            <p:ph type="title"/>
          </p:nvPr>
        </p:nvSpPr>
        <p:spPr/>
        <p:txBody>
          <a:bodyPr/>
          <a:lstStyle/>
          <a:p>
            <a:r>
              <a:rPr lang="en-US"/>
              <a:t>Click to edit Master title style</a:t>
            </a:r>
            <a:endParaRPr lang="en-SA"/>
          </a:p>
        </p:txBody>
      </p:sp>
      <p:sp>
        <p:nvSpPr>
          <p:cNvPr id="3" name="Date Placeholder 2">
            <a:extLst>
              <a:ext uri="{FF2B5EF4-FFF2-40B4-BE49-F238E27FC236}">
                <a16:creationId xmlns:a16="http://schemas.microsoft.com/office/drawing/2014/main" id="{CEAC4F91-EFB3-3B45-A598-EE09B6D0C71D}"/>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4" name="Footer Placeholder 3">
            <a:extLst>
              <a:ext uri="{FF2B5EF4-FFF2-40B4-BE49-F238E27FC236}">
                <a16:creationId xmlns:a16="http://schemas.microsoft.com/office/drawing/2014/main" id="{9FA6FF98-F51B-A44D-9263-F04F798F9472}"/>
              </a:ext>
            </a:extLst>
          </p:cNvPr>
          <p:cNvSpPr>
            <a:spLocks noGrp="1"/>
          </p:cNvSpPr>
          <p:nvPr>
            <p:ph type="ftr" sz="quarter" idx="11"/>
          </p:nvPr>
        </p:nvSpPr>
        <p:spPr/>
        <p:txBody>
          <a:bodyPr/>
          <a:lstStyle/>
          <a:p>
            <a:endParaRPr lang="en-SA"/>
          </a:p>
        </p:txBody>
      </p:sp>
      <p:sp>
        <p:nvSpPr>
          <p:cNvPr id="5" name="Slide Number Placeholder 4">
            <a:extLst>
              <a:ext uri="{FF2B5EF4-FFF2-40B4-BE49-F238E27FC236}">
                <a16:creationId xmlns:a16="http://schemas.microsoft.com/office/drawing/2014/main" id="{BEA1F7B7-4258-D544-AF7F-B9C36EC27B7A}"/>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40971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4B970-6D98-3340-8DDB-861C6D42230B}"/>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3" name="Footer Placeholder 2">
            <a:extLst>
              <a:ext uri="{FF2B5EF4-FFF2-40B4-BE49-F238E27FC236}">
                <a16:creationId xmlns:a16="http://schemas.microsoft.com/office/drawing/2014/main" id="{EFF89D91-8BA7-9542-AB70-2C8E29417147}"/>
              </a:ext>
            </a:extLst>
          </p:cNvPr>
          <p:cNvSpPr>
            <a:spLocks noGrp="1"/>
          </p:cNvSpPr>
          <p:nvPr>
            <p:ph type="ftr" sz="quarter" idx="11"/>
          </p:nvPr>
        </p:nvSpPr>
        <p:spPr/>
        <p:txBody>
          <a:bodyPr/>
          <a:lstStyle/>
          <a:p>
            <a:endParaRPr lang="en-SA"/>
          </a:p>
        </p:txBody>
      </p:sp>
      <p:sp>
        <p:nvSpPr>
          <p:cNvPr id="4" name="Slide Number Placeholder 3">
            <a:extLst>
              <a:ext uri="{FF2B5EF4-FFF2-40B4-BE49-F238E27FC236}">
                <a16:creationId xmlns:a16="http://schemas.microsoft.com/office/drawing/2014/main" id="{B3455CA4-E024-904F-AA8E-C9C5BAEE291B}"/>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3829007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FFF5-7DE3-5248-AE76-4F2D58DF77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Content Placeholder 2">
            <a:extLst>
              <a:ext uri="{FF2B5EF4-FFF2-40B4-BE49-F238E27FC236}">
                <a16:creationId xmlns:a16="http://schemas.microsoft.com/office/drawing/2014/main" id="{F9DF7CE1-88E6-4848-AA11-ACA66FE67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Text Placeholder 3">
            <a:extLst>
              <a:ext uri="{FF2B5EF4-FFF2-40B4-BE49-F238E27FC236}">
                <a16:creationId xmlns:a16="http://schemas.microsoft.com/office/drawing/2014/main" id="{733FEB82-1B61-684C-94AC-0E6B1742C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2A31C-71C8-F248-AEF2-BE90D5405CCF}"/>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6" name="Footer Placeholder 5">
            <a:extLst>
              <a:ext uri="{FF2B5EF4-FFF2-40B4-BE49-F238E27FC236}">
                <a16:creationId xmlns:a16="http://schemas.microsoft.com/office/drawing/2014/main" id="{AC6FC379-3AE4-614F-A9ED-B08D218BE68E}"/>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D6256F3E-E509-8347-8D30-67C4667F63AA}"/>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2477345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7ACF4-5591-D646-B9CD-2B2F65D11B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A"/>
          </a:p>
        </p:txBody>
      </p:sp>
      <p:sp>
        <p:nvSpPr>
          <p:cNvPr id="3" name="Picture Placeholder 2">
            <a:extLst>
              <a:ext uri="{FF2B5EF4-FFF2-40B4-BE49-F238E27FC236}">
                <a16:creationId xmlns:a16="http://schemas.microsoft.com/office/drawing/2014/main" id="{0822553F-E9AE-9647-A166-5C7187582A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A"/>
          </a:p>
        </p:txBody>
      </p:sp>
      <p:sp>
        <p:nvSpPr>
          <p:cNvPr id="4" name="Text Placeholder 3">
            <a:extLst>
              <a:ext uri="{FF2B5EF4-FFF2-40B4-BE49-F238E27FC236}">
                <a16:creationId xmlns:a16="http://schemas.microsoft.com/office/drawing/2014/main" id="{3B498CC3-E095-F345-9DA3-6BD9A5EC5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3BBD6-ACA0-0141-A96A-7E993D218E65}"/>
              </a:ext>
            </a:extLst>
          </p:cNvPr>
          <p:cNvSpPr>
            <a:spLocks noGrp="1"/>
          </p:cNvSpPr>
          <p:nvPr>
            <p:ph type="dt" sz="half" idx="10"/>
          </p:nvPr>
        </p:nvSpPr>
        <p:spPr/>
        <p:txBody>
          <a:bodyPr/>
          <a:lstStyle/>
          <a:p>
            <a:fld id="{752A9250-CDEB-0247-8C70-C691B9122153}" type="datetimeFigureOut">
              <a:rPr lang="en-SA" smtClean="0"/>
              <a:t>23/11/2021 R</a:t>
            </a:fld>
            <a:endParaRPr lang="en-SA"/>
          </a:p>
        </p:txBody>
      </p:sp>
      <p:sp>
        <p:nvSpPr>
          <p:cNvPr id="6" name="Footer Placeholder 5">
            <a:extLst>
              <a:ext uri="{FF2B5EF4-FFF2-40B4-BE49-F238E27FC236}">
                <a16:creationId xmlns:a16="http://schemas.microsoft.com/office/drawing/2014/main" id="{DC5EC224-859F-7640-B0F4-DDF61AD90593}"/>
              </a:ext>
            </a:extLst>
          </p:cNvPr>
          <p:cNvSpPr>
            <a:spLocks noGrp="1"/>
          </p:cNvSpPr>
          <p:nvPr>
            <p:ph type="ftr" sz="quarter" idx="11"/>
          </p:nvPr>
        </p:nvSpPr>
        <p:spPr/>
        <p:txBody>
          <a:bodyPr/>
          <a:lstStyle/>
          <a:p>
            <a:endParaRPr lang="en-SA"/>
          </a:p>
        </p:txBody>
      </p:sp>
      <p:sp>
        <p:nvSpPr>
          <p:cNvPr id="7" name="Slide Number Placeholder 6">
            <a:extLst>
              <a:ext uri="{FF2B5EF4-FFF2-40B4-BE49-F238E27FC236}">
                <a16:creationId xmlns:a16="http://schemas.microsoft.com/office/drawing/2014/main" id="{EB9EEF0B-4702-314A-BE7D-CC899978D672}"/>
              </a:ext>
            </a:extLst>
          </p:cNvPr>
          <p:cNvSpPr>
            <a:spLocks noGrp="1"/>
          </p:cNvSpPr>
          <p:nvPr>
            <p:ph type="sldNum" sz="quarter" idx="12"/>
          </p:nvPr>
        </p:nvSpPr>
        <p:spPr/>
        <p:txBody>
          <a:bodyPr/>
          <a:lstStyle/>
          <a:p>
            <a:fld id="{2024C34F-3598-6648-A75A-2542232B3BFC}" type="slidenum">
              <a:rPr lang="en-SA" smtClean="0"/>
              <a:t>‹#›</a:t>
            </a:fld>
            <a:endParaRPr lang="en-SA"/>
          </a:p>
        </p:txBody>
      </p:sp>
    </p:spTree>
    <p:extLst>
      <p:ext uri="{BB962C8B-B14F-4D97-AF65-F5344CB8AC3E}">
        <p14:creationId xmlns:p14="http://schemas.microsoft.com/office/powerpoint/2010/main" val="80405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F12642-3095-C04D-9D7A-EAE2F4970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A"/>
          </a:p>
        </p:txBody>
      </p:sp>
      <p:sp>
        <p:nvSpPr>
          <p:cNvPr id="3" name="Text Placeholder 2">
            <a:extLst>
              <a:ext uri="{FF2B5EF4-FFF2-40B4-BE49-F238E27FC236}">
                <a16:creationId xmlns:a16="http://schemas.microsoft.com/office/drawing/2014/main" id="{53C1BF55-ECA1-D64B-B80D-7FA3A6636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4" name="Date Placeholder 3">
            <a:extLst>
              <a:ext uri="{FF2B5EF4-FFF2-40B4-BE49-F238E27FC236}">
                <a16:creationId xmlns:a16="http://schemas.microsoft.com/office/drawing/2014/main" id="{24FE544E-2B62-2B4B-BB1E-5A07A4FC3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A9250-CDEB-0247-8C70-C691B9122153}" type="datetimeFigureOut">
              <a:rPr lang="en-SA" smtClean="0"/>
              <a:t>23/11/2021 R</a:t>
            </a:fld>
            <a:endParaRPr lang="en-SA"/>
          </a:p>
        </p:txBody>
      </p:sp>
      <p:sp>
        <p:nvSpPr>
          <p:cNvPr id="5" name="Footer Placeholder 4">
            <a:extLst>
              <a:ext uri="{FF2B5EF4-FFF2-40B4-BE49-F238E27FC236}">
                <a16:creationId xmlns:a16="http://schemas.microsoft.com/office/drawing/2014/main" id="{E1D507C7-83C1-A14F-8976-CC01AA413E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A"/>
          </a:p>
        </p:txBody>
      </p:sp>
      <p:sp>
        <p:nvSpPr>
          <p:cNvPr id="6" name="Slide Number Placeholder 5">
            <a:extLst>
              <a:ext uri="{FF2B5EF4-FFF2-40B4-BE49-F238E27FC236}">
                <a16:creationId xmlns:a16="http://schemas.microsoft.com/office/drawing/2014/main" id="{5645084A-1F0A-BC4C-95CB-7C7D2BDBB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4C34F-3598-6648-A75A-2542232B3BFC}" type="slidenum">
              <a:rPr lang="en-SA" smtClean="0"/>
              <a:t>‹#›</a:t>
            </a:fld>
            <a:endParaRPr lang="en-SA"/>
          </a:p>
        </p:txBody>
      </p:sp>
    </p:spTree>
    <p:extLst>
      <p:ext uri="{BB962C8B-B14F-4D97-AF65-F5344CB8AC3E}">
        <p14:creationId xmlns:p14="http://schemas.microsoft.com/office/powerpoint/2010/main" val="257207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eer to peer lending investment definition (passive income) | by  Coinhubia.com | Medium">
            <a:extLst>
              <a:ext uri="{FF2B5EF4-FFF2-40B4-BE49-F238E27FC236}">
                <a16:creationId xmlns:a16="http://schemas.microsoft.com/office/drawing/2014/main" id="{A7DB3ACA-7D0E-8540-841E-FFB81A0D30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75" b="10575"/>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2" name="عنوان 1">
            <a:extLst>
              <a:ext uri="{FF2B5EF4-FFF2-40B4-BE49-F238E27FC236}">
                <a16:creationId xmlns:a16="http://schemas.microsoft.com/office/drawing/2014/main" id="{E1D6082E-F016-4D8A-98B5-40D94064B790}"/>
              </a:ext>
            </a:extLst>
          </p:cNvPr>
          <p:cNvSpPr>
            <a:spLocks noGrp="1"/>
          </p:cNvSpPr>
          <p:nvPr>
            <p:ph type="title"/>
          </p:nvPr>
        </p:nvSpPr>
        <p:spPr>
          <a:xfrm>
            <a:off x="684225" y="4453656"/>
            <a:ext cx="10325635" cy="975150"/>
          </a:xfrm>
        </p:spPr>
        <p:txBody>
          <a:bodyPr vert="horz" lIns="91440" tIns="45720" rIns="91440" bIns="45720" rtlCol="0" anchor="b">
            <a:normAutofit/>
          </a:bodyPr>
          <a:lstStyle/>
          <a:p>
            <a:r>
              <a:rPr lang="en-US" sz="5000"/>
              <a:t>Second Case:Peer to Peer lending </a:t>
            </a:r>
          </a:p>
        </p:txBody>
      </p:sp>
    </p:spTree>
    <p:extLst>
      <p:ext uri="{BB962C8B-B14F-4D97-AF65-F5344CB8AC3E}">
        <p14:creationId xmlns:p14="http://schemas.microsoft.com/office/powerpoint/2010/main" val="29784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9EA784-59F3-BD41-B8E3-2D0AFA26FFE5}"/>
              </a:ext>
            </a:extLst>
          </p:cNvPr>
          <p:cNvSpPr/>
          <p:nvPr/>
        </p:nvSpPr>
        <p:spPr>
          <a:xfrm>
            <a:off x="1451113" y="1500808"/>
            <a:ext cx="9720470" cy="2308324"/>
          </a:xfrm>
          <a:prstGeom prst="rect">
            <a:avLst/>
          </a:prstGeom>
        </p:spPr>
        <p:txBody>
          <a:bodyPr wrap="square">
            <a:spAutoFit/>
          </a:bodyPr>
          <a:lstStyle/>
          <a:p>
            <a:pPr algn="l"/>
            <a:r>
              <a:rPr lang="en-SA" dirty="0"/>
              <a:t>Description of Peer to Peer lending</a:t>
            </a:r>
            <a:r>
              <a:rPr lang="en-US" dirty="0"/>
              <a:t>:</a:t>
            </a:r>
            <a:endParaRPr lang="en-SA" dirty="0"/>
          </a:p>
          <a:p>
            <a:pPr algn="l"/>
            <a:r>
              <a:rPr lang="en-SA" dirty="0"/>
              <a:t> </a:t>
            </a:r>
          </a:p>
          <a:p>
            <a:pPr algn="l"/>
            <a:r>
              <a:rPr lang="en-SA" dirty="0"/>
              <a:t>Thanks to the facility of Peer to Peer lending, lending or borrowing money will not be a daunting task anymore, </a:t>
            </a:r>
          </a:p>
          <a:p>
            <a:pPr algn="l"/>
            <a:r>
              <a:rPr lang="en-SA" dirty="0"/>
              <a:t>P2P Lending is also called with names such as crowdfunding, marketplace lending, alternative lending and social lending. </a:t>
            </a:r>
          </a:p>
          <a:p>
            <a:pPr algn="l"/>
            <a:r>
              <a:rPr lang="en-SA" dirty="0"/>
              <a:t>Peer to Peer lending is a method of debt financing through which borrow money without any intermediary by another word individuals can lend.</a:t>
            </a:r>
          </a:p>
        </p:txBody>
      </p:sp>
    </p:spTree>
    <p:extLst>
      <p:ext uri="{BB962C8B-B14F-4D97-AF65-F5344CB8AC3E}">
        <p14:creationId xmlns:p14="http://schemas.microsoft.com/office/powerpoint/2010/main" val="270606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6DC3-6950-0F4A-8C90-9C118D0AF9F8}"/>
              </a:ext>
            </a:extLst>
          </p:cNvPr>
          <p:cNvSpPr>
            <a:spLocks noGrp="1"/>
          </p:cNvSpPr>
          <p:nvPr>
            <p:ph type="title"/>
          </p:nvPr>
        </p:nvSpPr>
        <p:spPr/>
        <p:txBody>
          <a:bodyPr>
            <a:normAutofit/>
          </a:bodyPr>
          <a:lstStyle/>
          <a:p>
            <a:r>
              <a:rPr lang="en-SA" dirty="0"/>
              <a:t>Peer to Peer lending was improved by FinTech</a:t>
            </a:r>
            <a:r>
              <a:rPr lang="en-US" dirty="0"/>
              <a:t>:</a:t>
            </a:r>
            <a:endParaRPr lang="en-SA" dirty="0"/>
          </a:p>
        </p:txBody>
      </p:sp>
      <p:sp>
        <p:nvSpPr>
          <p:cNvPr id="3" name="Content Placeholder 2">
            <a:extLst>
              <a:ext uri="{FF2B5EF4-FFF2-40B4-BE49-F238E27FC236}">
                <a16:creationId xmlns:a16="http://schemas.microsoft.com/office/drawing/2014/main" id="{0B8EE3A8-98A7-6D4B-B09D-D28FB5F2830E}"/>
              </a:ext>
            </a:extLst>
          </p:cNvPr>
          <p:cNvSpPr>
            <a:spLocks noGrp="1"/>
          </p:cNvSpPr>
          <p:nvPr>
            <p:ph idx="1"/>
          </p:nvPr>
        </p:nvSpPr>
        <p:spPr/>
        <p:txBody>
          <a:bodyPr>
            <a:normAutofit fontScale="92500" lnSpcReduction="10000"/>
          </a:bodyPr>
          <a:lstStyle/>
          <a:p>
            <a:endParaRPr lang="en-SA" dirty="0"/>
          </a:p>
          <a:p>
            <a:r>
              <a:rPr lang="en-US" dirty="0"/>
              <a:t>There is a growing Financial Technology (Fintech) business model, such as China has become the market with the most P2P lending platforms. </a:t>
            </a:r>
            <a:endParaRPr lang="en-SA" dirty="0"/>
          </a:p>
          <a:p>
            <a:r>
              <a:rPr lang="en-US" dirty="0"/>
              <a:t>However, there is a moral hazard that makes this business need to be monitored. </a:t>
            </a:r>
            <a:endParaRPr lang="en-SA" dirty="0"/>
          </a:p>
          <a:p>
            <a:r>
              <a:rPr lang="en-US" dirty="0"/>
              <a:t>This threat begins with verification of the borrower’s data that is not appropriate. </a:t>
            </a:r>
            <a:endParaRPr lang="en-SA" dirty="0"/>
          </a:p>
          <a:p>
            <a:r>
              <a:rPr lang="en-US" dirty="0"/>
              <a:t>Considering the current market trends, it would not be wrong to state that p2p Lending has revolutionized the entire industry. To add to this, it has opened doors for all the start-up enthusiast to vent in P2P lending apps to kickstart their business.</a:t>
            </a:r>
            <a:endParaRPr lang="en-SA" dirty="0"/>
          </a:p>
          <a:p>
            <a:endParaRPr lang="en-SA" dirty="0"/>
          </a:p>
        </p:txBody>
      </p:sp>
    </p:spTree>
    <p:extLst>
      <p:ext uri="{BB962C8B-B14F-4D97-AF65-F5344CB8AC3E}">
        <p14:creationId xmlns:p14="http://schemas.microsoft.com/office/powerpoint/2010/main" val="119260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8C2F-EE50-AC4D-BF39-B04C2C5056C4}"/>
              </a:ext>
            </a:extLst>
          </p:cNvPr>
          <p:cNvSpPr>
            <a:spLocks noGrp="1"/>
          </p:cNvSpPr>
          <p:nvPr>
            <p:ph type="title"/>
          </p:nvPr>
        </p:nvSpPr>
        <p:spPr/>
        <p:txBody>
          <a:bodyPr/>
          <a:lstStyle/>
          <a:p>
            <a:r>
              <a:rPr lang="en-SA" dirty="0"/>
              <a:t>Peer to Peer lending was improved by FinTech</a:t>
            </a:r>
            <a:r>
              <a:rPr lang="en-US" dirty="0"/>
              <a:t>:</a:t>
            </a:r>
            <a:endParaRPr lang="en-SA" dirty="0"/>
          </a:p>
        </p:txBody>
      </p:sp>
      <p:sp>
        <p:nvSpPr>
          <p:cNvPr id="3" name="Content Placeholder 2">
            <a:extLst>
              <a:ext uri="{FF2B5EF4-FFF2-40B4-BE49-F238E27FC236}">
                <a16:creationId xmlns:a16="http://schemas.microsoft.com/office/drawing/2014/main" id="{AED7CC60-EAE9-E24E-BB20-027CA565D851}"/>
              </a:ext>
            </a:extLst>
          </p:cNvPr>
          <p:cNvSpPr>
            <a:spLocks noGrp="1"/>
          </p:cNvSpPr>
          <p:nvPr>
            <p:ph idx="1"/>
          </p:nvPr>
        </p:nvSpPr>
        <p:spPr/>
        <p:txBody>
          <a:bodyPr>
            <a:normAutofit fontScale="77500" lnSpcReduction="20000"/>
          </a:bodyPr>
          <a:lstStyle/>
          <a:p>
            <a:r>
              <a:rPr lang="en-US" b="1" dirty="0"/>
              <a:t>Greater Returns</a:t>
            </a:r>
            <a:endParaRPr lang="en-SA" dirty="0"/>
          </a:p>
          <a:p>
            <a:r>
              <a:rPr lang="en-US" dirty="0"/>
              <a:t>The rates of interest are undeniably high in banks we platform of providing loans. When it comes to P2P lending both the borrower and the investor have benefit. Also the borrower has to pay a less interest rate, in addition investors could charge more than what they are paid by bank investment.</a:t>
            </a:r>
          </a:p>
          <a:p>
            <a:r>
              <a:rPr lang="en-US" b="1" dirty="0"/>
              <a:t>Narrowing The Process Of Application</a:t>
            </a:r>
            <a:endParaRPr lang="en-SA" dirty="0"/>
          </a:p>
          <a:p>
            <a:r>
              <a:rPr lang="en-US" dirty="0"/>
              <a:t>P2P lending portals streamline the entire process with their e application, on the contrary, bank has their policies and standards, plenty of frequent visits and paper works. just a borrower needs to do to request a loan is set up his profile and with notifying the interest rate at which he expects it. Then a borrowers could then find the list to contact with the that appear feasible. </a:t>
            </a:r>
          </a:p>
          <a:p>
            <a:r>
              <a:rPr lang="en-US" b="1" dirty="0"/>
              <a:t>A faster process of funding</a:t>
            </a:r>
            <a:endParaRPr lang="en-SA" dirty="0"/>
          </a:p>
          <a:p>
            <a:r>
              <a:rPr lang="en-US" dirty="0"/>
              <a:t>Lending apps automate the process and provide access to fund within a week. On contrary, Banks take nearly week’s before they agree on the loan amount. Additionally  a user can request an amount as low, lead more visits on the app.</a:t>
            </a:r>
          </a:p>
        </p:txBody>
      </p:sp>
    </p:spTree>
    <p:extLst>
      <p:ext uri="{BB962C8B-B14F-4D97-AF65-F5344CB8AC3E}">
        <p14:creationId xmlns:p14="http://schemas.microsoft.com/office/powerpoint/2010/main" val="232430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3FD7-97BC-E442-9A0F-AF214B84C1E9}"/>
              </a:ext>
            </a:extLst>
          </p:cNvPr>
          <p:cNvSpPr>
            <a:spLocks noGrp="1"/>
          </p:cNvSpPr>
          <p:nvPr>
            <p:ph type="title"/>
          </p:nvPr>
        </p:nvSpPr>
        <p:spPr/>
        <p:txBody>
          <a:bodyPr/>
          <a:lstStyle/>
          <a:p>
            <a:r>
              <a:rPr lang="en-US" dirty="0"/>
              <a:t>Role AI on P2P lending:</a:t>
            </a:r>
            <a:endParaRPr lang="en-SA" dirty="0"/>
          </a:p>
        </p:txBody>
      </p:sp>
      <p:sp>
        <p:nvSpPr>
          <p:cNvPr id="3" name="Content Placeholder 2">
            <a:extLst>
              <a:ext uri="{FF2B5EF4-FFF2-40B4-BE49-F238E27FC236}">
                <a16:creationId xmlns:a16="http://schemas.microsoft.com/office/drawing/2014/main" id="{1C0521FB-98B6-0443-A021-9B8862E40B89}"/>
              </a:ext>
            </a:extLst>
          </p:cNvPr>
          <p:cNvSpPr>
            <a:spLocks noGrp="1"/>
          </p:cNvSpPr>
          <p:nvPr>
            <p:ph idx="1"/>
          </p:nvPr>
        </p:nvSpPr>
        <p:spPr/>
        <p:txBody>
          <a:bodyPr/>
          <a:lstStyle/>
          <a:p>
            <a:r>
              <a:rPr lang="en-US" dirty="0"/>
              <a:t>P2P lending directly connects borrowers and lenders without  the intermediary. </a:t>
            </a:r>
          </a:p>
          <a:p>
            <a:r>
              <a:rPr lang="en-US" dirty="0"/>
              <a:t>This brings more investment opportunities, but also has  unprecedented risks of default and fraud. </a:t>
            </a:r>
          </a:p>
          <a:p>
            <a:r>
              <a:rPr lang="en-US" dirty="0"/>
              <a:t>There is plan to develop data mining based methods and employ a big data approach . </a:t>
            </a:r>
          </a:p>
          <a:p>
            <a:r>
              <a:rPr lang="en-US" dirty="0"/>
              <a:t>With the help of technologies AI and big data from a variety of sources, which will be able to find ways to leverage rich datasets including user behaviors and transaction histories to detect loan request fraud more effectively and efficiently.</a:t>
            </a:r>
            <a:endParaRPr lang="en-SA" dirty="0"/>
          </a:p>
        </p:txBody>
      </p:sp>
    </p:spTree>
    <p:extLst>
      <p:ext uri="{BB962C8B-B14F-4D97-AF65-F5344CB8AC3E}">
        <p14:creationId xmlns:p14="http://schemas.microsoft.com/office/powerpoint/2010/main" val="81830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8E94-1903-AF4D-A763-CB6EA877B6A4}"/>
              </a:ext>
            </a:extLst>
          </p:cNvPr>
          <p:cNvSpPr>
            <a:spLocks noGrp="1"/>
          </p:cNvSpPr>
          <p:nvPr>
            <p:ph type="title"/>
          </p:nvPr>
        </p:nvSpPr>
        <p:spPr>
          <a:xfrm>
            <a:off x="691079" y="725951"/>
            <a:ext cx="4418418" cy="1918215"/>
          </a:xfrm>
        </p:spPr>
        <p:txBody>
          <a:bodyPr anchor="ctr">
            <a:normAutofit/>
          </a:bodyPr>
          <a:lstStyle/>
          <a:p>
            <a:r>
              <a:rPr lang="en-US" dirty="0"/>
              <a:t>P2P lending in Saudi Arabia:</a:t>
            </a:r>
            <a:endParaRPr lang="en-SA" dirty="0"/>
          </a:p>
        </p:txBody>
      </p:sp>
      <p:sp>
        <p:nvSpPr>
          <p:cNvPr id="3" name="Content Placeholder 2">
            <a:extLst>
              <a:ext uri="{FF2B5EF4-FFF2-40B4-BE49-F238E27FC236}">
                <a16:creationId xmlns:a16="http://schemas.microsoft.com/office/drawing/2014/main" id="{82D3D01B-796B-C640-AC96-0C27F03B6673}"/>
              </a:ext>
            </a:extLst>
          </p:cNvPr>
          <p:cNvSpPr>
            <a:spLocks noGrp="1"/>
          </p:cNvSpPr>
          <p:nvPr>
            <p:ph idx="1"/>
          </p:nvPr>
        </p:nvSpPr>
        <p:spPr>
          <a:xfrm>
            <a:off x="4318632" y="2361107"/>
            <a:ext cx="6714058" cy="2168305"/>
          </a:xfrm>
        </p:spPr>
        <p:txBody>
          <a:bodyPr anchor="ctr">
            <a:normAutofit/>
          </a:bodyPr>
          <a:lstStyle/>
          <a:p>
            <a:r>
              <a:rPr lang="en-US" dirty="0"/>
              <a:t>There are set of platforms to introduce peer to peer Lending in Saudi Arabia for example </a:t>
            </a:r>
            <a:r>
              <a:rPr lang="en-US" dirty="0" err="1"/>
              <a:t>Forus</a:t>
            </a:r>
            <a:r>
              <a:rPr lang="en-US" dirty="0"/>
              <a:t>, </a:t>
            </a:r>
            <a:r>
              <a:rPr lang="en-US" dirty="0" err="1"/>
              <a:t>Raqamyah</a:t>
            </a:r>
            <a:r>
              <a:rPr lang="en-US" dirty="0"/>
              <a:t>, </a:t>
            </a:r>
            <a:r>
              <a:rPr lang="en-US" dirty="0" err="1"/>
              <a:t>Tmam</a:t>
            </a:r>
            <a:r>
              <a:rPr lang="en-US" dirty="0"/>
              <a:t>, </a:t>
            </a:r>
            <a:r>
              <a:rPr lang="en-US" dirty="0" err="1"/>
              <a:t>Nayifat</a:t>
            </a:r>
            <a:r>
              <a:rPr lang="en-US" dirty="0"/>
              <a:t> and </a:t>
            </a:r>
            <a:r>
              <a:rPr lang="en-US" dirty="0" err="1"/>
              <a:t>Lendo</a:t>
            </a:r>
            <a:r>
              <a:rPr lang="en-US" dirty="0"/>
              <a:t>.</a:t>
            </a:r>
            <a:endParaRPr lang="en-SA" dirty="0"/>
          </a:p>
          <a:p>
            <a:endParaRPr lang="en-SA" dirty="0"/>
          </a:p>
        </p:txBody>
      </p:sp>
      <p:pic>
        <p:nvPicPr>
          <p:cNvPr id="6" name="Picture 5" descr="A picture containing text, screenshot, monitor, indoor&#10;&#10;Description automatically generated">
            <a:extLst>
              <a:ext uri="{FF2B5EF4-FFF2-40B4-BE49-F238E27FC236}">
                <a16:creationId xmlns:a16="http://schemas.microsoft.com/office/drawing/2014/main" id="{AB184A1A-CD3D-8F4F-9108-AC15EFA1A57A}"/>
              </a:ext>
            </a:extLst>
          </p:cNvPr>
          <p:cNvPicPr>
            <a:picLocks noChangeAspect="1"/>
          </p:cNvPicPr>
          <p:nvPr/>
        </p:nvPicPr>
        <p:blipFill rotWithShape="1">
          <a:blip r:embed="rId2">
            <a:extLst>
              <a:ext uri="{28A0092B-C50C-407E-A947-70E740481C1C}">
                <a14:useLocalDpi xmlns:a14="http://schemas.microsoft.com/office/drawing/2010/main" val="0"/>
              </a:ext>
            </a:extLst>
          </a:blip>
          <a:srcRect l="19596" t="55644" r="9772" b="34401"/>
          <a:stretch/>
        </p:blipFill>
        <p:spPr>
          <a:xfrm>
            <a:off x="6212" y="5582655"/>
            <a:ext cx="12202399" cy="1274243"/>
          </a:xfrm>
          <a:prstGeom prst="rect">
            <a:avLst/>
          </a:prstGeom>
        </p:spPr>
      </p:pic>
    </p:spTree>
    <p:extLst>
      <p:ext uri="{BB962C8B-B14F-4D97-AF65-F5344CB8AC3E}">
        <p14:creationId xmlns:p14="http://schemas.microsoft.com/office/powerpoint/2010/main" val="1949346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513</Words>
  <Application>Microsoft Macintosh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Second Case:Peer to Peer lending </vt:lpstr>
      <vt:lpstr>PowerPoint Presentation</vt:lpstr>
      <vt:lpstr>Peer to Peer lending was improved by FinTech:</vt:lpstr>
      <vt:lpstr>Peer to Peer lending was improved by FinTech:</vt:lpstr>
      <vt:lpstr>Role AI on P2P lending:</vt:lpstr>
      <vt:lpstr>P2P lending in Saudi Arabia: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Case:Peer to Peer lending </dc:title>
  <dc:creator>ندى سعيد أحمد الغامدي</dc:creator>
  <cp:lastModifiedBy>ندى سعيد أحمد الغامدي</cp:lastModifiedBy>
  <cp:revision>1</cp:revision>
  <dcterms:created xsi:type="dcterms:W3CDTF">2021-11-23T04:23:49Z</dcterms:created>
  <dcterms:modified xsi:type="dcterms:W3CDTF">2021-11-23T04:25:33Z</dcterms:modified>
</cp:coreProperties>
</file>