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5" r:id="rId5"/>
    <p:sldId id="266" r:id="rId6"/>
    <p:sldId id="261" r:id="rId7"/>
    <p:sldId id="267" r:id="rId8"/>
    <p:sldId id="268" r:id="rId9"/>
    <p:sldId id="269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12" autoAdjust="0"/>
  </p:normalViewPr>
  <p:slideViewPr>
    <p:cSldViewPr snapToGrid="0">
      <p:cViewPr varScale="1">
        <p:scale>
          <a:sx n="65" d="100"/>
          <a:sy n="65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D56D-5B5F-4061-8C3E-A8E017C76DB3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9606-BA8F-4E82-8915-70CB3C7CC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0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D56D-5B5F-4061-8C3E-A8E017C76DB3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9606-BA8F-4E82-8915-70CB3C7CC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3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D56D-5B5F-4061-8C3E-A8E017C76DB3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9606-BA8F-4E82-8915-70CB3C7CC58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3759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D56D-5B5F-4061-8C3E-A8E017C76DB3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9606-BA8F-4E82-8915-70CB3C7CC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31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D56D-5B5F-4061-8C3E-A8E017C76DB3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9606-BA8F-4E82-8915-70CB3C7CC58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1175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D56D-5B5F-4061-8C3E-A8E017C76DB3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9606-BA8F-4E82-8915-70CB3C7CC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D56D-5B5F-4061-8C3E-A8E017C76DB3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9606-BA8F-4E82-8915-70CB3C7CC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22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D56D-5B5F-4061-8C3E-A8E017C76DB3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9606-BA8F-4E82-8915-70CB3C7CC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0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D56D-5B5F-4061-8C3E-A8E017C76DB3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9606-BA8F-4E82-8915-70CB3C7CC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3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D56D-5B5F-4061-8C3E-A8E017C76DB3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9606-BA8F-4E82-8915-70CB3C7CC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3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D56D-5B5F-4061-8C3E-A8E017C76DB3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9606-BA8F-4E82-8915-70CB3C7CC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5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D56D-5B5F-4061-8C3E-A8E017C76DB3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9606-BA8F-4E82-8915-70CB3C7CC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8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D56D-5B5F-4061-8C3E-A8E017C76DB3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9606-BA8F-4E82-8915-70CB3C7CC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5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D56D-5B5F-4061-8C3E-A8E017C76DB3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9606-BA8F-4E82-8915-70CB3C7CC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4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D56D-5B5F-4061-8C3E-A8E017C76DB3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9606-BA8F-4E82-8915-70CB3C7CC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8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9606-BA8F-4E82-8915-70CB3C7CC58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D56D-5B5F-4061-8C3E-A8E017C76DB3}" type="datetimeFigureOut">
              <a:rPr lang="en-US" smtClean="0"/>
              <a:t>11/22/2023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2D56D-5B5F-4061-8C3E-A8E017C76DB3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BD9606-BA8F-4E82-8915-70CB3C7CC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8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2914-B1DB-73B6-A2F0-E141C7F11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65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API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4482E-3C6B-17C9-406D-9B1198D34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938" y="5422433"/>
            <a:ext cx="7766936" cy="1096899"/>
          </a:xfrm>
        </p:spPr>
        <p:txBody>
          <a:bodyPr/>
          <a:lstStyle/>
          <a:p>
            <a:pPr algn="l"/>
            <a:r>
              <a:rPr lang="en-US" dirty="0"/>
              <a:t>By: Mahmoud Refat &amp; Nada Abo Bakr</a:t>
            </a:r>
          </a:p>
        </p:txBody>
      </p:sp>
    </p:spTree>
    <p:extLst>
      <p:ext uri="{BB962C8B-B14F-4D97-AF65-F5344CB8AC3E}">
        <p14:creationId xmlns:p14="http://schemas.microsoft.com/office/powerpoint/2010/main" val="3965474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6DDC3-49FB-0603-379A-C13517636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8258"/>
          </a:xfrm>
        </p:spPr>
        <p:txBody>
          <a:bodyPr>
            <a:normAutofit/>
          </a:bodyPr>
          <a:lstStyle/>
          <a:p>
            <a:r>
              <a:rPr lang="en-US" sz="3800" dirty="0"/>
              <a:t>Project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ABC90BF-B383-53ED-9E00-66C1C7276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4289377"/>
            <a:ext cx="1995689" cy="1243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F57F1C-697C-0732-92B0-6AE9F13CF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890" y="4450914"/>
            <a:ext cx="2625380" cy="109706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6BF797-3550-0DEF-5584-D6EC6D5E1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67128"/>
            <a:ext cx="8746885" cy="4581272"/>
          </a:xfrm>
        </p:spPr>
        <p:txBody>
          <a:bodyPr>
            <a:normAutofit/>
          </a:bodyPr>
          <a:lstStyle/>
          <a:p>
            <a:pPr>
              <a:spcAft>
                <a:spcPts val="100"/>
              </a:spcAft>
            </a:pPr>
            <a:r>
              <a:rPr lang="en-US" sz="2200" dirty="0"/>
              <a:t>Trello website.</a:t>
            </a:r>
          </a:p>
          <a:p>
            <a:pPr>
              <a:spcAft>
                <a:spcPts val="100"/>
              </a:spcAft>
            </a:pPr>
            <a:r>
              <a:rPr lang="en-US" sz="2200" dirty="0"/>
              <a:t>Creating full request (post, get, put and delete).</a:t>
            </a:r>
          </a:p>
          <a:p>
            <a:pPr>
              <a:spcAft>
                <a:spcPts val="100"/>
              </a:spcAft>
            </a:pPr>
            <a:r>
              <a:rPr lang="en-US" sz="2200" dirty="0"/>
              <a:t>Java Programming Language (POM Design Pattern).</a:t>
            </a:r>
          </a:p>
          <a:p>
            <a:pPr>
              <a:spcAft>
                <a:spcPts val="100"/>
              </a:spcAft>
            </a:pPr>
            <a:r>
              <a:rPr lang="en-US" sz="2200" dirty="0"/>
              <a:t>Selecting Maven Project</a:t>
            </a:r>
          </a:p>
          <a:p>
            <a:pPr>
              <a:spcAft>
                <a:spcPts val="100"/>
              </a:spcAft>
            </a:pPr>
            <a:r>
              <a:rPr lang="en-US" sz="2200" dirty="0"/>
              <a:t>TestNG as framework Assertion.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8F3CDA-DB48-0A02-49AB-38CCDA0B65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310" y="4201754"/>
            <a:ext cx="3508292" cy="177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62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2914-B1DB-73B6-A2F0-E141C7F11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65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Thanks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4482E-3C6B-17C9-406D-9B1198D34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938" y="5422433"/>
            <a:ext cx="7766936" cy="1096899"/>
          </a:xfrm>
        </p:spPr>
        <p:txBody>
          <a:bodyPr/>
          <a:lstStyle/>
          <a:p>
            <a:pPr algn="l"/>
            <a:r>
              <a:rPr lang="en-US" dirty="0"/>
              <a:t>By: Mahmoud Refat &amp; Nada Abo Bakr</a:t>
            </a:r>
          </a:p>
        </p:txBody>
      </p:sp>
    </p:spTree>
    <p:extLst>
      <p:ext uri="{BB962C8B-B14F-4D97-AF65-F5344CB8AC3E}">
        <p14:creationId xmlns:p14="http://schemas.microsoft.com/office/powerpoint/2010/main" val="338007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6DDC3-49FB-0603-379A-C13517636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8258"/>
          </a:xfrm>
        </p:spPr>
        <p:txBody>
          <a:bodyPr>
            <a:normAutofit/>
          </a:bodyPr>
          <a:lstStyle/>
          <a:p>
            <a:r>
              <a:rPr lang="en-US" sz="38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CE15D-9B2D-2BF8-E499-339F537E7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7128"/>
            <a:ext cx="8596668" cy="4581272"/>
          </a:xfrm>
        </p:spPr>
        <p:txBody>
          <a:bodyPr>
            <a:normAutofit/>
          </a:bodyPr>
          <a:lstStyle/>
          <a:p>
            <a:pPr algn="l"/>
            <a:r>
              <a:rPr lang="en-US" sz="2200" dirty="0"/>
              <a:t>Introduction to API</a:t>
            </a:r>
          </a:p>
          <a:p>
            <a:pPr algn="l"/>
            <a:r>
              <a:rPr lang="en-US" sz="2200" dirty="0"/>
              <a:t>Types of APIs</a:t>
            </a:r>
          </a:p>
          <a:p>
            <a:pPr algn="l"/>
            <a:r>
              <a:rPr lang="en-US" sz="2200" dirty="0"/>
              <a:t>Request/ Response</a:t>
            </a:r>
          </a:p>
          <a:p>
            <a:pPr algn="l"/>
            <a:r>
              <a:rPr lang="en-US" sz="2200" dirty="0"/>
              <a:t>API Testing</a:t>
            </a:r>
          </a:p>
          <a:p>
            <a:pPr algn="l"/>
            <a:r>
              <a:rPr lang="en-US" sz="2200" dirty="0"/>
              <a:t>API Challenges</a:t>
            </a:r>
          </a:p>
          <a:p>
            <a:pPr algn="l"/>
            <a:r>
              <a:rPr lang="en-US" sz="2200" dirty="0"/>
              <a:t>API Tests examples</a:t>
            </a:r>
          </a:p>
          <a:p>
            <a:pPr algn="l"/>
            <a:r>
              <a:rPr lang="en-US" sz="2200" dirty="0"/>
              <a:t>Overview of tools (Postman)</a:t>
            </a:r>
          </a:p>
          <a:p>
            <a:pPr algn="l"/>
            <a:r>
              <a:rPr lang="en-US" sz="2200" dirty="0"/>
              <a:t>API Automation (Rest Assured)</a:t>
            </a:r>
          </a:p>
        </p:txBody>
      </p:sp>
    </p:spTree>
    <p:extLst>
      <p:ext uri="{BB962C8B-B14F-4D97-AF65-F5344CB8AC3E}">
        <p14:creationId xmlns:p14="http://schemas.microsoft.com/office/powerpoint/2010/main" val="259023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6DDC3-49FB-0603-379A-C13517636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8258"/>
          </a:xfrm>
        </p:spPr>
        <p:txBody>
          <a:bodyPr>
            <a:normAutofit/>
          </a:bodyPr>
          <a:lstStyle/>
          <a:p>
            <a:r>
              <a:rPr lang="en-US" sz="38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CE15D-9B2D-2BF8-E499-339F537E7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67128"/>
            <a:ext cx="8746885" cy="4581272"/>
          </a:xfrm>
        </p:spPr>
        <p:txBody>
          <a:bodyPr>
            <a:normAutofit/>
          </a:bodyPr>
          <a:lstStyle/>
          <a:p>
            <a:pPr algn="l"/>
            <a:r>
              <a:rPr lang="en-US" sz="2200" dirty="0"/>
              <a:t>API (Application Programming Interface)</a:t>
            </a:r>
            <a:br>
              <a:rPr lang="en-US" sz="2200" dirty="0"/>
            </a:br>
            <a:r>
              <a:rPr lang="en-US" sz="2200" dirty="0"/>
              <a:t>is a computing interface which</a:t>
            </a:r>
            <a:br>
              <a:rPr lang="en-US" sz="2200" dirty="0"/>
            </a:br>
            <a:r>
              <a:rPr lang="en-US" sz="2200" dirty="0"/>
              <a:t> enables communication and data </a:t>
            </a:r>
            <a:br>
              <a:rPr lang="en-US" sz="2200" dirty="0"/>
            </a:br>
            <a:r>
              <a:rPr lang="en-US" sz="2200" dirty="0"/>
              <a:t>exchange between two separate </a:t>
            </a:r>
            <a:br>
              <a:rPr lang="en-US" sz="2200" dirty="0"/>
            </a:br>
            <a:r>
              <a:rPr lang="en-US" sz="2200" dirty="0"/>
              <a:t>software systems.</a:t>
            </a:r>
          </a:p>
          <a:p>
            <a:pPr marL="0" indent="0" algn="l">
              <a:buNone/>
            </a:pPr>
            <a:endParaRPr lang="en-US" sz="2200" dirty="0"/>
          </a:p>
          <a:p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35CF6E-9897-9AB8-0433-7928D9FD5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413" y="2153265"/>
            <a:ext cx="6823587" cy="470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2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A439BB-9A94-D69B-751F-A6E110673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AA963F6-11A3-0C18-D03B-0DF74137A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" y="0"/>
            <a:ext cx="12189432" cy="6858000"/>
          </a:xfrm>
        </p:spPr>
      </p:pic>
    </p:spTree>
    <p:extLst>
      <p:ext uri="{BB962C8B-B14F-4D97-AF65-F5344CB8AC3E}">
        <p14:creationId xmlns:p14="http://schemas.microsoft.com/office/powerpoint/2010/main" val="147016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6DDC3-49FB-0603-379A-C13517636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8258"/>
          </a:xfrm>
        </p:spPr>
        <p:txBody>
          <a:bodyPr>
            <a:normAutofit/>
          </a:bodyPr>
          <a:lstStyle/>
          <a:p>
            <a:r>
              <a:rPr lang="en-US" sz="3800" dirty="0"/>
              <a:t>Types of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CE15D-9B2D-2BF8-E499-339F537E7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67128"/>
            <a:ext cx="8746885" cy="4581272"/>
          </a:xfrm>
        </p:spPr>
        <p:txBody>
          <a:bodyPr>
            <a:normAutofit/>
          </a:bodyPr>
          <a:lstStyle/>
          <a:p>
            <a:r>
              <a:rPr lang="en-US" sz="2200" dirty="0"/>
              <a:t>Open APIs (public).</a:t>
            </a:r>
          </a:p>
          <a:p>
            <a:r>
              <a:rPr lang="en-US" sz="2200" dirty="0"/>
              <a:t>Partner APIs.</a:t>
            </a:r>
          </a:p>
          <a:p>
            <a:r>
              <a:rPr lang="en-US" sz="2000" dirty="0"/>
              <a:t>Internal APIs.</a:t>
            </a:r>
          </a:p>
          <a:p>
            <a:r>
              <a:rPr lang="en-US" sz="2000" dirty="0"/>
              <a:t>Composite APIs.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B7994-114C-9280-E3DA-103D534B1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43" y="3429000"/>
            <a:ext cx="6976450" cy="265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4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6DDC3-49FB-0603-379A-C13517636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8258"/>
          </a:xfrm>
        </p:spPr>
        <p:txBody>
          <a:bodyPr>
            <a:normAutofit/>
          </a:bodyPr>
          <a:lstStyle/>
          <a:p>
            <a:r>
              <a:rPr lang="en-US" sz="3800" dirty="0"/>
              <a:t>HTTP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CE15D-9B2D-2BF8-E499-339F537E7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67128"/>
            <a:ext cx="8746885" cy="4581272"/>
          </a:xfrm>
        </p:spPr>
        <p:txBody>
          <a:bodyPr>
            <a:normAutofit/>
          </a:bodyPr>
          <a:lstStyle/>
          <a:p>
            <a:pPr>
              <a:spcAft>
                <a:spcPts val="100"/>
              </a:spcAft>
            </a:pPr>
            <a:r>
              <a:rPr lang="en-US" sz="2000" dirty="0"/>
              <a:t>GET: Receive information about API resource.</a:t>
            </a:r>
          </a:p>
          <a:p>
            <a:pPr>
              <a:spcAft>
                <a:spcPts val="100"/>
              </a:spcAft>
            </a:pPr>
            <a:r>
              <a:rPr lang="en-US" sz="2000" dirty="0"/>
              <a:t>POST: used to create a new resource.</a:t>
            </a:r>
          </a:p>
          <a:p>
            <a:pPr>
              <a:spcAft>
                <a:spcPts val="100"/>
              </a:spcAft>
            </a:pPr>
            <a:r>
              <a:rPr lang="en-US" sz="2000" dirty="0"/>
              <a:t>PUT: used to update data for an existing resource.</a:t>
            </a:r>
          </a:p>
          <a:p>
            <a:pPr>
              <a:spcAft>
                <a:spcPts val="100"/>
              </a:spcAft>
            </a:pPr>
            <a:r>
              <a:rPr lang="en-US" sz="2000" dirty="0"/>
              <a:t>DELETE: used to remove a resource.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D5BCE4-314D-70FF-C2F5-BB6000373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04" y="3543689"/>
            <a:ext cx="8482236" cy="270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61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6DDC3-49FB-0603-379A-C13517636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8258"/>
          </a:xfrm>
        </p:spPr>
        <p:txBody>
          <a:bodyPr>
            <a:normAutofit/>
          </a:bodyPr>
          <a:lstStyle/>
          <a:p>
            <a:r>
              <a:rPr lang="en-US" sz="3800" dirty="0"/>
              <a:t>Response Code and Message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CE15D-9B2D-2BF8-E499-339F537E7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67128"/>
            <a:ext cx="8746885" cy="4581272"/>
          </a:xfrm>
        </p:spPr>
        <p:txBody>
          <a:bodyPr>
            <a:normAutofit/>
          </a:bodyPr>
          <a:lstStyle/>
          <a:p>
            <a:pPr algn="l"/>
            <a:r>
              <a:rPr lang="en-US" sz="2200" dirty="0"/>
              <a:t>Status code</a:t>
            </a:r>
          </a:p>
          <a:p>
            <a:pPr lvl="1"/>
            <a:r>
              <a:rPr lang="en-US" sz="2000" dirty="0"/>
              <a:t>200+ means the request has succeeded.</a:t>
            </a:r>
          </a:p>
          <a:p>
            <a:pPr lvl="1"/>
            <a:r>
              <a:rPr lang="en-US" sz="2000" dirty="0"/>
              <a:t>300+ means the request is redirected to another URL</a:t>
            </a:r>
          </a:p>
          <a:p>
            <a:pPr lvl="1"/>
            <a:r>
              <a:rPr lang="en-US" sz="2000" dirty="0"/>
              <a:t>400+ means an error that originates from the client has occurred</a:t>
            </a:r>
          </a:p>
          <a:p>
            <a:pPr lvl="1"/>
            <a:r>
              <a:rPr lang="en-US" sz="2000" dirty="0"/>
              <a:t>500+ means an error that originates from the server has occurred</a:t>
            </a:r>
          </a:p>
          <a:p>
            <a:r>
              <a:rPr lang="en-US" sz="2400" dirty="0"/>
              <a:t>Error Message</a:t>
            </a:r>
          </a:p>
          <a:p>
            <a:pPr lvl="1"/>
            <a:r>
              <a:rPr lang="en-US" sz="2000" dirty="0"/>
              <a:t>Some of the messages you’ve received like “Requires authentication” and “Problems parsing JSON” are error</a:t>
            </a:r>
          </a:p>
          <a:p>
            <a:pPr lvl="2"/>
            <a:r>
              <a:rPr lang="en-US" sz="1800" dirty="0"/>
              <a:t>messages. They only appear when something is wrong with your request. In case success message is success</a:t>
            </a:r>
          </a:p>
        </p:txBody>
      </p:sp>
    </p:spTree>
    <p:extLst>
      <p:ext uri="{BB962C8B-B14F-4D97-AF65-F5344CB8AC3E}">
        <p14:creationId xmlns:p14="http://schemas.microsoft.com/office/powerpoint/2010/main" val="3455654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6DDC3-49FB-0603-379A-C13517636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8258"/>
          </a:xfrm>
        </p:spPr>
        <p:txBody>
          <a:bodyPr>
            <a:normAutofit/>
          </a:bodyPr>
          <a:lstStyle/>
          <a:p>
            <a:r>
              <a:rPr lang="en-US" sz="3800" dirty="0"/>
              <a:t>API Testing (Integration Testing)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866DCF-E58A-5AEA-E18B-607B49887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99" y="1968758"/>
            <a:ext cx="8720371" cy="3488148"/>
          </a:xfrm>
        </p:spPr>
      </p:pic>
    </p:spTree>
    <p:extLst>
      <p:ext uri="{BB962C8B-B14F-4D97-AF65-F5344CB8AC3E}">
        <p14:creationId xmlns:p14="http://schemas.microsoft.com/office/powerpoint/2010/main" val="836153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6DDC3-49FB-0603-379A-C13517636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8258"/>
          </a:xfrm>
        </p:spPr>
        <p:txBody>
          <a:bodyPr>
            <a:normAutofit/>
          </a:bodyPr>
          <a:lstStyle/>
          <a:p>
            <a:r>
              <a:rPr lang="en-US" sz="3800" dirty="0"/>
              <a:t>API Testing Tools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78D2B-79E1-53E5-FE8B-0938BF5F6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9369"/>
            <a:ext cx="8596668" cy="3880773"/>
          </a:xfrm>
        </p:spPr>
        <p:txBody>
          <a:bodyPr>
            <a:normAutofit/>
          </a:bodyPr>
          <a:lstStyle/>
          <a:p>
            <a:r>
              <a:rPr lang="en-US" sz="2300" dirty="0"/>
              <a:t>Postman</a:t>
            </a:r>
          </a:p>
          <a:p>
            <a:endParaRPr lang="en-US" sz="2000" dirty="0"/>
          </a:p>
          <a:p>
            <a:r>
              <a:rPr lang="en-US" sz="2300" dirty="0"/>
              <a:t>Restassured</a:t>
            </a:r>
            <a:r>
              <a:rPr lang="en-US" sz="2000" dirty="0"/>
              <a:t> </a:t>
            </a:r>
          </a:p>
          <a:p>
            <a:pPr lvl="1"/>
            <a:r>
              <a:rPr lang="en-US" sz="1900" dirty="0"/>
              <a:t>Java JDK</a:t>
            </a:r>
          </a:p>
          <a:p>
            <a:pPr lvl="1"/>
            <a:r>
              <a:rPr lang="en-US" sz="1900" dirty="0"/>
              <a:t>IntelliJ IDE</a:t>
            </a:r>
          </a:p>
          <a:p>
            <a:pPr lvl="1"/>
            <a:r>
              <a:rPr lang="en-US" sz="1900" dirty="0"/>
              <a:t>Maven should be provided as a built-in </a:t>
            </a:r>
            <a:br>
              <a:rPr lang="en-US" sz="1900" dirty="0"/>
            </a:br>
            <a:r>
              <a:rPr lang="en-US" sz="1900" dirty="0"/>
              <a:t>IntelliJ Plugin or installed as a stand alone tool</a:t>
            </a:r>
          </a:p>
          <a:p>
            <a:pPr lvl="1"/>
            <a:r>
              <a:rPr lang="en-US" sz="1900" dirty="0"/>
              <a:t>Basic Java knowledge</a:t>
            </a:r>
          </a:p>
          <a:p>
            <a:pPr lvl="1"/>
            <a:r>
              <a:rPr lang="en-US" sz="1900" dirty="0"/>
              <a:t>Framework assertion (ex. TestNG)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5B8974-3020-28AB-76A2-C48AD53B4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895" y="1297858"/>
            <a:ext cx="2922739" cy="21311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0F990C-49ED-C436-E81F-A79451D27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710" y="4505542"/>
            <a:ext cx="3508292" cy="177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345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2965</TotalTime>
  <Words>294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API Testing</vt:lpstr>
      <vt:lpstr>Agenda</vt:lpstr>
      <vt:lpstr>Introduction</vt:lpstr>
      <vt:lpstr>PowerPoint Presentation</vt:lpstr>
      <vt:lpstr>Types of APIs</vt:lpstr>
      <vt:lpstr>HTTP Methods</vt:lpstr>
      <vt:lpstr>Response Code and Message </vt:lpstr>
      <vt:lpstr>API Testing (Integration Testing)</vt:lpstr>
      <vt:lpstr>API Testing Tools</vt:lpstr>
      <vt:lpstr>Project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Testing</dc:title>
  <dc:creator>Mahmoud Refat</dc:creator>
  <cp:lastModifiedBy>Mahmoud Refat</cp:lastModifiedBy>
  <cp:revision>12</cp:revision>
  <dcterms:created xsi:type="dcterms:W3CDTF">2023-11-20T14:53:16Z</dcterms:created>
  <dcterms:modified xsi:type="dcterms:W3CDTF">2023-11-22T17:26:35Z</dcterms:modified>
</cp:coreProperties>
</file>