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3" r:id="rId6"/>
    <p:sldId id="261" r:id="rId7"/>
    <p:sldId id="268" r:id="rId8"/>
    <p:sldId id="270" r:id="rId9"/>
    <p:sldId id="271" r:id="rId10"/>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117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blog.bitsrc.io/proxy-design-pattern-with-react-c0b465980fbf" TargetMode="External"/><Relationship Id="rId2" Type="http://schemas.openxmlformats.org/officeDocument/2006/relationships/hyperlink" Target="https://www.geeksforgeeks.org/structural-design-patterns/?ref=shm#proxy-method-design-pattern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096000" y="1326430"/>
            <a:ext cx="21203378" cy="7634140"/>
            <a:chOff x="0" y="0"/>
            <a:chExt cx="1128752" cy="406400"/>
          </a:xfrm>
        </p:grpSpPr>
        <p:sp>
          <p:nvSpPr>
            <p:cNvPr id="3" name="Freeform 3"/>
            <p:cNvSpPr/>
            <p:nvPr/>
          </p:nvSpPr>
          <p:spPr>
            <a:xfrm>
              <a:off x="0" y="0"/>
              <a:ext cx="1128752" cy="406400"/>
            </a:xfrm>
            <a:custGeom>
              <a:avLst/>
              <a:gdLst/>
              <a:ahLst/>
              <a:cxnLst/>
              <a:rect l="l" t="t" r="r" b="b"/>
              <a:pathLst>
                <a:path w="1128752" h="406400">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txBody>
            <a:bodyPr/>
            <a:lstStyle/>
            <a:p>
              <a:endParaRPr lang="ar-EG"/>
            </a:p>
          </p:txBody>
        </p:sp>
        <p:sp>
          <p:nvSpPr>
            <p:cNvPr id="4" name="TextBox 4"/>
            <p:cNvSpPr txBox="1"/>
            <p:nvPr/>
          </p:nvSpPr>
          <p:spPr>
            <a:xfrm>
              <a:off x="0" y="-47625"/>
              <a:ext cx="1128752" cy="454025"/>
            </a:xfrm>
            <a:prstGeom prst="rect">
              <a:avLst/>
            </a:prstGeom>
          </p:spPr>
          <p:txBody>
            <a:bodyPr lIns="50800" tIns="50800" rIns="50800" bIns="50800" rtlCol="0" anchor="ctr"/>
            <a:lstStyle/>
            <a:p>
              <a:pPr algn="ctr">
                <a:lnSpc>
                  <a:spcPts val="3359"/>
                </a:lnSpc>
              </a:pPr>
              <a:endParaRPr dirty="0"/>
            </a:p>
          </p:txBody>
        </p:sp>
      </p:grpSp>
      <p:grpSp>
        <p:nvGrpSpPr>
          <p:cNvPr id="5" name="Group 5"/>
          <p:cNvGrpSpPr/>
          <p:nvPr/>
        </p:nvGrpSpPr>
        <p:grpSpPr>
          <a:xfrm>
            <a:off x="1028700" y="9009810"/>
            <a:ext cx="248490" cy="248490"/>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ar-EG"/>
            </a:p>
          </p:txBody>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17010810" y="1028700"/>
            <a:ext cx="248490" cy="248490"/>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ar-EG"/>
            </a:p>
          </p:txBody>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15" name="TextBox 15"/>
          <p:cNvSpPr txBox="1"/>
          <p:nvPr/>
        </p:nvSpPr>
        <p:spPr>
          <a:xfrm>
            <a:off x="2958125" y="3729363"/>
            <a:ext cx="12371749" cy="976229"/>
          </a:xfrm>
          <a:prstGeom prst="rect">
            <a:avLst/>
          </a:prstGeom>
        </p:spPr>
        <p:txBody>
          <a:bodyPr lIns="0" tIns="0" rIns="0" bIns="0" rtlCol="0" anchor="t">
            <a:spAutoFit/>
          </a:bodyPr>
          <a:lstStyle/>
          <a:p>
            <a:pPr marL="0" lvl="0" indent="0" algn="ctr">
              <a:lnSpc>
                <a:spcPts val="8400"/>
              </a:lnSpc>
            </a:pPr>
            <a:r>
              <a:rPr lang="en-US" sz="6000" spc="300" dirty="0">
                <a:solidFill>
                  <a:srgbClr val="000000"/>
                </a:solidFill>
                <a:latin typeface="Arial Rounded MT Bold" panose="020F0704030504030204" pitchFamily="34" charset="0"/>
                <a:ea typeface="Helios Extended Bold"/>
                <a:cs typeface="Helios Extended Bold"/>
                <a:sym typeface="Helios Extended Bold"/>
              </a:rPr>
              <a:t>Proxy design Pattern in JS </a:t>
            </a:r>
          </a:p>
        </p:txBody>
      </p:sp>
      <p:sp>
        <p:nvSpPr>
          <p:cNvPr id="16" name="TextBox 16"/>
          <p:cNvSpPr txBox="1"/>
          <p:nvPr/>
        </p:nvSpPr>
        <p:spPr>
          <a:xfrm>
            <a:off x="2958125" y="6286500"/>
            <a:ext cx="12371749" cy="374846"/>
          </a:xfrm>
          <a:prstGeom prst="rect">
            <a:avLst/>
          </a:prstGeom>
        </p:spPr>
        <p:txBody>
          <a:bodyPr lIns="0" tIns="0" rIns="0" bIns="0" rtlCol="0" anchor="t">
            <a:spAutoFit/>
          </a:bodyPr>
          <a:lstStyle/>
          <a:p>
            <a:pPr marL="0" lvl="0" indent="0" algn="ctr">
              <a:lnSpc>
                <a:spcPts val="3219"/>
              </a:lnSpc>
            </a:pPr>
            <a:r>
              <a:rPr lang="en-US" sz="2299" spc="229" dirty="0">
                <a:solidFill>
                  <a:srgbClr val="000000"/>
                </a:solidFill>
                <a:latin typeface="Arial" panose="020B0604020202020204" pitchFamily="34" charset="0"/>
                <a:ea typeface="Heebo Bold"/>
                <a:cs typeface="Arial" panose="020B0604020202020204" pitchFamily="34" charset="0"/>
                <a:sym typeface="Heebo Bold"/>
              </a:rPr>
              <a:t>Presented By : Nada Ahmed Aboelkheir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8590063" y="866775"/>
            <a:ext cx="8693050" cy="1001364"/>
          </a:xfrm>
          <a:prstGeom prst="rect">
            <a:avLst/>
          </a:prstGeom>
        </p:spPr>
        <p:txBody>
          <a:bodyPr lIns="0" tIns="0" rIns="0" bIns="0" rtlCol="0" anchor="t">
            <a:spAutoFit/>
          </a:bodyPr>
          <a:lstStyle/>
          <a:p>
            <a:pPr marL="0" lvl="0" indent="0" algn="l">
              <a:lnSpc>
                <a:spcPts val="8400"/>
              </a:lnSpc>
            </a:pPr>
            <a:r>
              <a:rPr lang="en-US" sz="6000" spc="300" dirty="0">
                <a:solidFill>
                  <a:srgbClr val="000000"/>
                </a:solidFill>
                <a:latin typeface="Arial Rounded MT Bold" panose="020F0704030504030204" pitchFamily="34" charset="0"/>
                <a:ea typeface="Helios Extended Bold"/>
                <a:cs typeface="Helios Extended Bold"/>
                <a:sym typeface="Helios Extended Bold"/>
              </a:rPr>
              <a:t>What is proxy ?</a:t>
            </a:r>
          </a:p>
        </p:txBody>
      </p:sp>
      <p:sp>
        <p:nvSpPr>
          <p:cNvPr id="7" name="TextBox 7"/>
          <p:cNvSpPr txBox="1"/>
          <p:nvPr/>
        </p:nvSpPr>
        <p:spPr>
          <a:xfrm>
            <a:off x="8621083" y="3400425"/>
            <a:ext cx="8693050" cy="3099695"/>
          </a:xfrm>
          <a:prstGeom prst="rect">
            <a:avLst/>
          </a:prstGeom>
        </p:spPr>
        <p:txBody>
          <a:bodyPr lIns="0" tIns="0" rIns="0" bIns="0" rtlCol="0" anchor="t">
            <a:spAutoFit/>
          </a:bodyPr>
          <a:lstStyle/>
          <a:p>
            <a:pPr marL="342900" lvl="0" indent="-342900" algn="l">
              <a:lnSpc>
                <a:spcPts val="3519"/>
              </a:lnSpc>
              <a:buFont typeface="Arial" panose="020B0604020202020204" pitchFamily="34" charset="0"/>
              <a:buChar char="•"/>
            </a:pPr>
            <a:r>
              <a:rPr lang="en-US" sz="2400" b="0" i="0" dirty="0">
                <a:solidFill>
                  <a:srgbClr val="273239"/>
                </a:solidFill>
                <a:effectLst/>
                <a:latin typeface="Arial" panose="020B0604020202020204" pitchFamily="34" charset="0"/>
                <a:cs typeface="Arial" panose="020B0604020202020204" pitchFamily="34" charset="0"/>
              </a:rPr>
              <a:t>Among the other design patterns out there, the Proxy Design Pattern, introduced in 1995 as a Structural Design Pattern, has since found widespread application in various scenarios.</a:t>
            </a:r>
          </a:p>
          <a:p>
            <a:pPr marL="342900" lvl="0" indent="-342900" algn="l">
              <a:lnSpc>
                <a:spcPts val="3519"/>
              </a:lnSpc>
              <a:buFont typeface="Arial" panose="020B0604020202020204" pitchFamily="34" charset="0"/>
              <a:buChar char="•"/>
            </a:pPr>
            <a:endParaRPr lang="en-US" sz="2400" dirty="0">
              <a:solidFill>
                <a:srgbClr val="273239"/>
              </a:solidFill>
              <a:latin typeface="Arial" panose="020B0604020202020204" pitchFamily="34" charset="0"/>
              <a:cs typeface="Arial" panose="020B0604020202020204" pitchFamily="34" charset="0"/>
            </a:endParaRPr>
          </a:p>
          <a:p>
            <a:pPr marL="342900" lvl="0" indent="-342900" algn="l">
              <a:lnSpc>
                <a:spcPts val="3519"/>
              </a:lnSpc>
              <a:buFont typeface="Arial" panose="020B0604020202020204" pitchFamily="34" charset="0"/>
              <a:buChar char="•"/>
            </a:pPr>
            <a:r>
              <a:rPr lang="en-US" sz="2400" b="0" i="0" dirty="0">
                <a:solidFill>
                  <a:srgbClr val="273239"/>
                </a:solidFill>
                <a:effectLst/>
                <a:latin typeface="Arial" panose="020B0604020202020204" pitchFamily="34" charset="0"/>
                <a:cs typeface="Arial" panose="020B0604020202020204" pitchFamily="34" charset="0"/>
              </a:rPr>
              <a:t>Proxy Method or Proxy Design Pattern also known as Surrogate, it provide a surrogate or placeholder for another object to control access to it.</a:t>
            </a:r>
          </a:p>
        </p:txBody>
      </p:sp>
      <p:sp>
        <p:nvSpPr>
          <p:cNvPr id="8" name="AutoShape 8"/>
          <p:cNvSpPr/>
          <p:nvPr/>
        </p:nvSpPr>
        <p:spPr>
          <a:xfrm>
            <a:off x="550043" y="0"/>
            <a:ext cx="0" cy="3768928"/>
          </a:xfrm>
          <a:prstGeom prst="line">
            <a:avLst/>
          </a:prstGeom>
          <a:ln w="57150" cap="flat">
            <a:solidFill>
              <a:srgbClr val="4E6E81"/>
            </a:solidFill>
            <a:prstDash val="sysDash"/>
            <a:headEnd type="none" w="sm" len="sm"/>
            <a:tailEnd type="none" w="sm" len="sm"/>
          </a:ln>
        </p:spPr>
        <p:txBody>
          <a:bodyPr/>
          <a:lstStyle/>
          <a:p>
            <a:endParaRPr lang="ar-EG"/>
          </a:p>
        </p:txBody>
      </p:sp>
      <p:grpSp>
        <p:nvGrpSpPr>
          <p:cNvPr id="9" name="Group 9"/>
          <p:cNvGrpSpPr/>
          <p:nvPr/>
        </p:nvGrpSpPr>
        <p:grpSpPr>
          <a:xfrm>
            <a:off x="17010810" y="9258300"/>
            <a:ext cx="248490" cy="248490"/>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ar-EG"/>
            </a:p>
          </p:txBody>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pic>
        <p:nvPicPr>
          <p:cNvPr id="19" name="Picture 18">
            <a:extLst>
              <a:ext uri="{FF2B5EF4-FFF2-40B4-BE49-F238E27FC236}">
                <a16:creationId xmlns:a16="http://schemas.microsoft.com/office/drawing/2014/main" id="{2FFF2196-6D42-043B-1BB9-2A9A7A7A3B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486" y="3304149"/>
            <a:ext cx="7210162" cy="45063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79470" y="1208851"/>
            <a:ext cx="15529061" cy="1001364"/>
          </a:xfrm>
          <a:prstGeom prst="rect">
            <a:avLst/>
          </a:prstGeom>
        </p:spPr>
        <p:txBody>
          <a:bodyPr wrap="square" lIns="0" tIns="0" rIns="0" bIns="0" rtlCol="0" anchor="t">
            <a:spAutoFit/>
          </a:bodyPr>
          <a:lstStyle/>
          <a:p>
            <a:pPr marL="0" lvl="0" indent="0" algn="ctr">
              <a:lnSpc>
                <a:spcPts val="8400"/>
              </a:lnSpc>
            </a:pPr>
            <a:r>
              <a:rPr lang="en-US" sz="6000" spc="300" dirty="0">
                <a:solidFill>
                  <a:srgbClr val="000000"/>
                </a:solidFill>
                <a:latin typeface="Arial Rounded MT Bold" panose="020F0704030504030204" pitchFamily="34" charset="0"/>
                <a:ea typeface="Helios Extended Bold"/>
                <a:cs typeface="Helios Extended Bold"/>
                <a:sym typeface="Helios Extended Bold"/>
              </a:rPr>
              <a:t>PROBLEM </a:t>
            </a:r>
          </a:p>
        </p:txBody>
      </p:sp>
      <p:sp>
        <p:nvSpPr>
          <p:cNvPr id="3" name="TextBox 3"/>
          <p:cNvSpPr txBox="1"/>
          <p:nvPr/>
        </p:nvSpPr>
        <p:spPr>
          <a:xfrm>
            <a:off x="1379470" y="4797280"/>
            <a:ext cx="4775418" cy="1335174"/>
          </a:xfrm>
          <a:prstGeom prst="rect">
            <a:avLst/>
          </a:prstGeom>
        </p:spPr>
        <p:txBody>
          <a:bodyPr wrap="square" lIns="0" tIns="0" rIns="0" bIns="0" rtlCol="0" anchor="t">
            <a:spAutoFit/>
          </a:bodyPr>
          <a:lstStyle/>
          <a:p>
            <a:pPr marL="0" lvl="0" indent="0" algn="ctr">
              <a:lnSpc>
                <a:spcPts val="11200"/>
              </a:lnSpc>
            </a:pPr>
            <a:r>
              <a:rPr lang="en-US" sz="8000" spc="400" dirty="0">
                <a:solidFill>
                  <a:srgbClr val="A79E9C"/>
                </a:solidFill>
                <a:latin typeface="Helios Extended Bold"/>
                <a:ea typeface="Helios Extended Bold"/>
                <a:cs typeface="Helios Extended Bold"/>
                <a:sym typeface="Helios Extended Bold"/>
              </a:rPr>
              <a:t>01</a:t>
            </a:r>
          </a:p>
        </p:txBody>
      </p:sp>
      <p:sp>
        <p:nvSpPr>
          <p:cNvPr id="4" name="TextBox 4"/>
          <p:cNvSpPr txBox="1"/>
          <p:nvPr/>
        </p:nvSpPr>
        <p:spPr>
          <a:xfrm>
            <a:off x="6756291" y="4797280"/>
            <a:ext cx="4775418" cy="1335174"/>
          </a:xfrm>
          <a:prstGeom prst="rect">
            <a:avLst/>
          </a:prstGeom>
        </p:spPr>
        <p:txBody>
          <a:bodyPr wrap="square" lIns="0" tIns="0" rIns="0" bIns="0" rtlCol="0" anchor="t">
            <a:spAutoFit/>
          </a:bodyPr>
          <a:lstStyle/>
          <a:p>
            <a:pPr marL="0" lvl="0" indent="0" algn="ctr">
              <a:lnSpc>
                <a:spcPts val="11200"/>
              </a:lnSpc>
            </a:pPr>
            <a:r>
              <a:rPr lang="en-US" sz="8000" spc="400" dirty="0">
                <a:solidFill>
                  <a:srgbClr val="A79E9C"/>
                </a:solidFill>
                <a:latin typeface="Helios Extended Bold"/>
                <a:ea typeface="Helios Extended Bold"/>
                <a:cs typeface="Helios Extended Bold"/>
                <a:sym typeface="Helios Extended Bold"/>
              </a:rPr>
              <a:t>02</a:t>
            </a:r>
          </a:p>
        </p:txBody>
      </p:sp>
      <p:sp>
        <p:nvSpPr>
          <p:cNvPr id="5" name="TextBox 5"/>
          <p:cNvSpPr txBox="1"/>
          <p:nvPr/>
        </p:nvSpPr>
        <p:spPr>
          <a:xfrm>
            <a:off x="1379470" y="2535495"/>
            <a:ext cx="15529061" cy="798681"/>
          </a:xfrm>
          <a:prstGeom prst="rect">
            <a:avLst/>
          </a:prstGeom>
        </p:spPr>
        <p:txBody>
          <a:bodyPr wrap="square" lIns="0" tIns="0" rIns="0" bIns="0" rtlCol="0" anchor="t">
            <a:spAutoFit/>
          </a:bodyPr>
          <a:lstStyle/>
          <a:p>
            <a:pPr marL="0" lvl="0" indent="0" algn="ctr">
              <a:lnSpc>
                <a:spcPts val="3219"/>
              </a:lnSpc>
              <a:spcBef>
                <a:spcPct val="0"/>
              </a:spcBef>
            </a:pPr>
            <a:r>
              <a:rPr lang="en-US" sz="2299" spc="229" dirty="0">
                <a:solidFill>
                  <a:srgbClr val="000000"/>
                </a:solidFill>
                <a:latin typeface="Lato"/>
                <a:ea typeface="Lato"/>
                <a:cs typeface="Lato"/>
                <a:sym typeface="Lato"/>
              </a:rPr>
              <a:t>Often in object-oriented programming, you might need to control or modify access to an object's methods or properties. This could be for various reasons, such as</a:t>
            </a:r>
          </a:p>
        </p:txBody>
      </p:sp>
      <p:sp>
        <p:nvSpPr>
          <p:cNvPr id="6" name="TextBox 6"/>
          <p:cNvSpPr txBox="1"/>
          <p:nvPr/>
        </p:nvSpPr>
        <p:spPr>
          <a:xfrm>
            <a:off x="1379470" y="6232231"/>
            <a:ext cx="4775418" cy="374846"/>
          </a:xfrm>
          <a:prstGeom prst="rect">
            <a:avLst/>
          </a:prstGeom>
        </p:spPr>
        <p:txBody>
          <a:bodyPr wrap="square" lIns="0" tIns="0" rIns="0" bIns="0" rtlCol="0" anchor="t">
            <a:spAutoFit/>
          </a:bodyPr>
          <a:lstStyle/>
          <a:p>
            <a:pPr marL="0" lvl="0" indent="0" algn="ctr">
              <a:lnSpc>
                <a:spcPts val="3219"/>
              </a:lnSpc>
            </a:pPr>
            <a:r>
              <a:rPr lang="en-US" sz="2299" b="1" spc="229" dirty="0">
                <a:solidFill>
                  <a:schemeClr val="accent1">
                    <a:lumMod val="75000"/>
                  </a:schemeClr>
                </a:solidFill>
                <a:latin typeface="Heebo Bold"/>
                <a:ea typeface="Heebo Bold"/>
                <a:cs typeface="Heebo Bold"/>
                <a:sym typeface="Heebo Bold"/>
              </a:rPr>
              <a:t>Caching</a:t>
            </a:r>
          </a:p>
        </p:txBody>
      </p:sp>
      <p:sp>
        <p:nvSpPr>
          <p:cNvPr id="7" name="TextBox 7"/>
          <p:cNvSpPr txBox="1"/>
          <p:nvPr/>
        </p:nvSpPr>
        <p:spPr>
          <a:xfrm>
            <a:off x="6756291" y="6232231"/>
            <a:ext cx="4775418" cy="374846"/>
          </a:xfrm>
          <a:prstGeom prst="rect">
            <a:avLst/>
          </a:prstGeom>
        </p:spPr>
        <p:txBody>
          <a:bodyPr wrap="square" lIns="0" tIns="0" rIns="0" bIns="0" rtlCol="0" anchor="t">
            <a:spAutoFit/>
          </a:bodyPr>
          <a:lstStyle/>
          <a:p>
            <a:pPr marL="0" lvl="0" indent="0" algn="ctr">
              <a:lnSpc>
                <a:spcPts val="3219"/>
              </a:lnSpc>
            </a:pPr>
            <a:r>
              <a:rPr lang="en-US" sz="2299" b="1" spc="229" dirty="0">
                <a:solidFill>
                  <a:schemeClr val="accent1">
                    <a:lumMod val="75000"/>
                  </a:schemeClr>
                </a:solidFill>
                <a:latin typeface="Heebo Bold"/>
                <a:ea typeface="Heebo Bold"/>
                <a:cs typeface="Heebo Bold"/>
                <a:sym typeface="Heebo Bold"/>
              </a:rPr>
              <a:t>Logging</a:t>
            </a:r>
          </a:p>
        </p:txBody>
      </p:sp>
      <p:sp>
        <p:nvSpPr>
          <p:cNvPr id="8" name="TextBox 8"/>
          <p:cNvSpPr txBox="1"/>
          <p:nvPr/>
        </p:nvSpPr>
        <p:spPr>
          <a:xfrm>
            <a:off x="12133113" y="6232231"/>
            <a:ext cx="4775418" cy="374846"/>
          </a:xfrm>
          <a:prstGeom prst="rect">
            <a:avLst/>
          </a:prstGeom>
        </p:spPr>
        <p:txBody>
          <a:bodyPr wrap="square" lIns="0" tIns="0" rIns="0" bIns="0" rtlCol="0" anchor="t">
            <a:spAutoFit/>
          </a:bodyPr>
          <a:lstStyle/>
          <a:p>
            <a:pPr marL="0" lvl="0" indent="0" algn="ctr">
              <a:lnSpc>
                <a:spcPts val="3219"/>
              </a:lnSpc>
            </a:pPr>
            <a:r>
              <a:rPr lang="en-US" sz="2299" b="1" spc="229" dirty="0">
                <a:solidFill>
                  <a:schemeClr val="accent1">
                    <a:lumMod val="75000"/>
                  </a:schemeClr>
                </a:solidFill>
                <a:latin typeface="Heebo Bold"/>
                <a:ea typeface="Heebo Bold"/>
                <a:cs typeface="Heebo Bold"/>
                <a:sym typeface="Heebo Bold"/>
              </a:rPr>
              <a:t>Remote access</a:t>
            </a:r>
          </a:p>
        </p:txBody>
      </p:sp>
      <p:sp>
        <p:nvSpPr>
          <p:cNvPr id="9" name="TextBox 9"/>
          <p:cNvSpPr txBox="1"/>
          <p:nvPr/>
        </p:nvSpPr>
        <p:spPr>
          <a:xfrm>
            <a:off x="1379470" y="6597161"/>
            <a:ext cx="4775418" cy="863378"/>
          </a:xfrm>
          <a:prstGeom prst="rect">
            <a:avLst/>
          </a:prstGeom>
        </p:spPr>
        <p:txBody>
          <a:bodyPr wrap="square" lIns="0" tIns="0" rIns="0" bIns="0" rtlCol="0" anchor="t">
            <a:spAutoFit/>
          </a:bodyPr>
          <a:lstStyle/>
          <a:p>
            <a:pPr marL="0" lvl="0" indent="0" algn="ctr">
              <a:lnSpc>
                <a:spcPts val="3519"/>
              </a:lnSpc>
            </a:pPr>
            <a:r>
              <a:rPr lang="en-US" sz="2400" dirty="0"/>
              <a:t>Avoid expensive computations by storing results</a:t>
            </a:r>
            <a:endParaRPr lang="en-US" sz="2199" spc="219" dirty="0">
              <a:solidFill>
                <a:srgbClr val="000000"/>
              </a:solidFill>
              <a:latin typeface="Lato"/>
              <a:ea typeface="Lato"/>
              <a:cs typeface="Lato"/>
              <a:sym typeface="Lato"/>
            </a:endParaRPr>
          </a:p>
        </p:txBody>
      </p:sp>
      <p:sp>
        <p:nvSpPr>
          <p:cNvPr id="10" name="TextBox 10"/>
          <p:cNvSpPr txBox="1"/>
          <p:nvPr/>
        </p:nvSpPr>
        <p:spPr>
          <a:xfrm>
            <a:off x="6756291" y="6597161"/>
            <a:ext cx="4775418" cy="845552"/>
          </a:xfrm>
          <a:prstGeom prst="rect">
            <a:avLst/>
          </a:prstGeom>
        </p:spPr>
        <p:txBody>
          <a:bodyPr wrap="square" lIns="0" tIns="0" rIns="0" bIns="0" rtlCol="0" anchor="t">
            <a:spAutoFit/>
          </a:bodyPr>
          <a:lstStyle/>
          <a:p>
            <a:pPr marL="0" lvl="0" indent="0" algn="ctr">
              <a:lnSpc>
                <a:spcPts val="3519"/>
              </a:lnSpc>
            </a:pPr>
            <a:r>
              <a:rPr lang="en-US" sz="2199" spc="219" dirty="0">
                <a:solidFill>
                  <a:srgbClr val="000000"/>
                </a:solidFill>
                <a:latin typeface="Lato"/>
                <a:ea typeface="Lato"/>
                <a:cs typeface="Lato"/>
                <a:sym typeface="Lato"/>
              </a:rPr>
              <a:t>Track object interactions for debugging or analysis.</a:t>
            </a:r>
          </a:p>
        </p:txBody>
      </p:sp>
      <p:sp>
        <p:nvSpPr>
          <p:cNvPr id="11" name="TextBox 11"/>
          <p:cNvSpPr txBox="1"/>
          <p:nvPr/>
        </p:nvSpPr>
        <p:spPr>
          <a:xfrm>
            <a:off x="12133113" y="6597161"/>
            <a:ext cx="4775418" cy="845552"/>
          </a:xfrm>
          <a:prstGeom prst="rect">
            <a:avLst/>
          </a:prstGeom>
        </p:spPr>
        <p:txBody>
          <a:bodyPr wrap="square" lIns="0" tIns="0" rIns="0" bIns="0" rtlCol="0" anchor="t">
            <a:spAutoFit/>
          </a:bodyPr>
          <a:lstStyle/>
          <a:p>
            <a:pPr marL="0" lvl="0" indent="0" algn="ctr">
              <a:lnSpc>
                <a:spcPts val="3519"/>
              </a:lnSpc>
            </a:pPr>
            <a:r>
              <a:rPr lang="en-US" sz="2199" spc="219" dirty="0">
                <a:solidFill>
                  <a:srgbClr val="000000"/>
                </a:solidFill>
                <a:latin typeface="Lato"/>
                <a:ea typeface="Lato"/>
                <a:cs typeface="Lato"/>
                <a:sym typeface="Lato"/>
              </a:rPr>
              <a:t>Facilitate communication with a remote object.</a:t>
            </a:r>
          </a:p>
        </p:txBody>
      </p:sp>
      <p:sp>
        <p:nvSpPr>
          <p:cNvPr id="12" name="TextBox 12"/>
          <p:cNvSpPr txBox="1"/>
          <p:nvPr/>
        </p:nvSpPr>
        <p:spPr>
          <a:xfrm>
            <a:off x="12133113" y="4797280"/>
            <a:ext cx="4775418" cy="1335174"/>
          </a:xfrm>
          <a:prstGeom prst="rect">
            <a:avLst/>
          </a:prstGeom>
        </p:spPr>
        <p:txBody>
          <a:bodyPr wrap="square" lIns="0" tIns="0" rIns="0" bIns="0" rtlCol="0" anchor="t">
            <a:spAutoFit/>
          </a:bodyPr>
          <a:lstStyle/>
          <a:p>
            <a:pPr marL="0" lvl="0" indent="0" algn="ctr">
              <a:lnSpc>
                <a:spcPts val="11200"/>
              </a:lnSpc>
            </a:pPr>
            <a:r>
              <a:rPr lang="en-US" sz="8000" spc="400" dirty="0">
                <a:solidFill>
                  <a:srgbClr val="A79E9C"/>
                </a:solidFill>
                <a:latin typeface="Helios Extended Bold"/>
                <a:ea typeface="Helios Extended Bold"/>
                <a:cs typeface="Helios Extended Bold"/>
                <a:sym typeface="Helios Extended Bold"/>
              </a:rPr>
              <a:t>03</a:t>
            </a:r>
          </a:p>
        </p:txBody>
      </p:sp>
      <p:grpSp>
        <p:nvGrpSpPr>
          <p:cNvPr id="13" name="Group 13"/>
          <p:cNvGrpSpPr/>
          <p:nvPr/>
        </p:nvGrpSpPr>
        <p:grpSpPr>
          <a:xfrm>
            <a:off x="1028700" y="9049394"/>
            <a:ext cx="248490" cy="208906"/>
            <a:chOff x="0" y="0"/>
            <a:chExt cx="812800" cy="812800"/>
          </a:xfrm>
        </p:grpSpPr>
        <p:sp>
          <p:nvSpPr>
            <p:cNvPr id="14" name="Freeform 1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ar-EG"/>
            </a:p>
          </p:txBody>
        </p:sp>
        <p:sp>
          <p:nvSpPr>
            <p:cNvPr id="15" name="TextBox 15"/>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grpSp>
        <p:nvGrpSpPr>
          <p:cNvPr id="16" name="Group 16"/>
          <p:cNvGrpSpPr/>
          <p:nvPr/>
        </p:nvGrpSpPr>
        <p:grpSpPr>
          <a:xfrm>
            <a:off x="17010810" y="1068284"/>
            <a:ext cx="248490" cy="208906"/>
            <a:chOff x="0" y="0"/>
            <a:chExt cx="812800" cy="812800"/>
          </a:xfrm>
        </p:grpSpPr>
        <p:sp>
          <p:nvSpPr>
            <p:cNvPr id="17" name="Freeform 1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ar-EG"/>
            </a:p>
          </p:txBody>
        </p:sp>
        <p:sp>
          <p:nvSpPr>
            <p:cNvPr id="18" name="TextBox 18"/>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19" name="AutoShape 19"/>
          <p:cNvSpPr/>
          <p:nvPr/>
        </p:nvSpPr>
        <p:spPr>
          <a:xfrm flipH="1">
            <a:off x="1033463" y="531126"/>
            <a:ext cx="0" cy="2803050"/>
          </a:xfrm>
          <a:prstGeom prst="line">
            <a:avLst/>
          </a:prstGeom>
          <a:ln w="57150" cap="flat">
            <a:solidFill>
              <a:srgbClr val="4E6E81"/>
            </a:solidFill>
            <a:prstDash val="sysDash"/>
            <a:headEnd type="none" w="sm" len="sm"/>
            <a:tailEnd type="none" w="sm" len="sm"/>
          </a:ln>
        </p:spPr>
        <p:txBody>
          <a:bodyPr/>
          <a:lstStyle/>
          <a:p>
            <a:endParaRPr lang="ar-E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8229600" cy="10287000"/>
            <a:chOff x="0" y="0"/>
            <a:chExt cx="1792624" cy="2709333"/>
          </a:xfrm>
        </p:grpSpPr>
        <p:sp>
          <p:nvSpPr>
            <p:cNvPr id="3" name="Freeform 3"/>
            <p:cNvSpPr/>
            <p:nvPr/>
          </p:nvSpPr>
          <p:spPr>
            <a:xfrm>
              <a:off x="0" y="0"/>
              <a:ext cx="1792624" cy="2709333"/>
            </a:xfrm>
            <a:custGeom>
              <a:avLst/>
              <a:gdLst/>
              <a:ahLst/>
              <a:cxnLst/>
              <a:rect l="l" t="t" r="r" b="b"/>
              <a:pathLst>
                <a:path w="1792624" h="2709333">
                  <a:moveTo>
                    <a:pt x="0" y="0"/>
                  </a:moveTo>
                  <a:lnTo>
                    <a:pt x="1792624" y="0"/>
                  </a:lnTo>
                  <a:lnTo>
                    <a:pt x="1792624" y="2709333"/>
                  </a:lnTo>
                  <a:lnTo>
                    <a:pt x="0" y="2709333"/>
                  </a:lnTo>
                  <a:close/>
                </a:path>
              </a:pathLst>
            </a:custGeom>
            <a:solidFill>
              <a:srgbClr val="F2F1F1">
                <a:alpha val="80000"/>
              </a:srgbClr>
            </a:solidFill>
          </p:spPr>
          <p:txBody>
            <a:bodyPr/>
            <a:lstStyle/>
            <a:p>
              <a:endParaRPr lang="ar-EG"/>
            </a:p>
          </p:txBody>
        </p:sp>
        <p:sp>
          <p:nvSpPr>
            <p:cNvPr id="4" name="TextBox 4"/>
            <p:cNvSpPr txBox="1"/>
            <p:nvPr/>
          </p:nvSpPr>
          <p:spPr>
            <a:xfrm>
              <a:off x="0" y="-47625"/>
              <a:ext cx="1792624" cy="2756958"/>
            </a:xfrm>
            <a:prstGeom prst="rect">
              <a:avLst/>
            </a:prstGeom>
          </p:spPr>
          <p:txBody>
            <a:bodyPr lIns="50800" tIns="50800" rIns="50800" bIns="50800" rtlCol="0" anchor="ctr"/>
            <a:lstStyle/>
            <a:p>
              <a:pPr algn="ctr">
                <a:lnSpc>
                  <a:spcPts val="3359"/>
                </a:lnSpc>
              </a:pPr>
              <a:endParaRPr/>
            </a:p>
          </p:txBody>
        </p:sp>
      </p:grpSp>
      <p:sp>
        <p:nvSpPr>
          <p:cNvPr id="7" name="TextBox 7"/>
          <p:cNvSpPr txBox="1"/>
          <p:nvPr/>
        </p:nvSpPr>
        <p:spPr>
          <a:xfrm>
            <a:off x="8759618" y="866775"/>
            <a:ext cx="8499682" cy="1001364"/>
          </a:xfrm>
          <a:prstGeom prst="rect">
            <a:avLst/>
          </a:prstGeom>
        </p:spPr>
        <p:txBody>
          <a:bodyPr lIns="0" tIns="0" rIns="0" bIns="0" rtlCol="0" anchor="t">
            <a:spAutoFit/>
          </a:bodyPr>
          <a:lstStyle/>
          <a:p>
            <a:pPr marL="0" lvl="0" indent="0" algn="ctr">
              <a:lnSpc>
                <a:spcPts val="8400"/>
              </a:lnSpc>
            </a:pPr>
            <a:r>
              <a:rPr lang="en-US" sz="6000" spc="300" dirty="0">
                <a:solidFill>
                  <a:srgbClr val="000000"/>
                </a:solidFill>
                <a:latin typeface="Arial Rounded MT Bold" panose="020F0704030504030204" pitchFamily="34" charset="0"/>
                <a:ea typeface="Helios Extended Bold"/>
                <a:cs typeface="Helios Extended Bold"/>
                <a:sym typeface="Helios Extended Bold"/>
              </a:rPr>
              <a:t>Solution</a:t>
            </a:r>
            <a:r>
              <a:rPr lang="en-US" sz="6000" spc="300" dirty="0">
                <a:solidFill>
                  <a:srgbClr val="000000"/>
                </a:solidFill>
                <a:latin typeface="Helios Extended Bold"/>
                <a:ea typeface="Helios Extended Bold"/>
                <a:cs typeface="Helios Extended Bold"/>
                <a:sym typeface="Helios Extended Bold"/>
              </a:rPr>
              <a:t> </a:t>
            </a:r>
          </a:p>
        </p:txBody>
      </p:sp>
      <p:sp>
        <p:nvSpPr>
          <p:cNvPr id="8" name="TextBox 8"/>
          <p:cNvSpPr txBox="1"/>
          <p:nvPr/>
        </p:nvSpPr>
        <p:spPr>
          <a:xfrm>
            <a:off x="9144000" y="3162300"/>
            <a:ext cx="8229600" cy="3000501"/>
          </a:xfrm>
          <a:prstGeom prst="rect">
            <a:avLst/>
          </a:prstGeom>
        </p:spPr>
        <p:txBody>
          <a:bodyPr wrap="square" lIns="0" tIns="0" rIns="0" bIns="0" rtlCol="0" anchor="t">
            <a:spAutoFit/>
          </a:bodyPr>
          <a:lstStyle/>
          <a:p>
            <a:pPr marL="0" lvl="0" indent="0" algn="l">
              <a:lnSpc>
                <a:spcPts val="3360"/>
              </a:lnSpc>
            </a:pPr>
            <a:r>
              <a:rPr lang="en-US" sz="2100" b="1" spc="210" dirty="0">
                <a:solidFill>
                  <a:schemeClr val="accent1">
                    <a:lumMod val="75000"/>
                  </a:schemeClr>
                </a:solidFill>
                <a:latin typeface="Lato"/>
                <a:ea typeface="Lato"/>
                <a:cs typeface="Lato"/>
                <a:sym typeface="Lato"/>
              </a:rPr>
              <a:t>The Proxy design pattern </a:t>
            </a:r>
            <a:r>
              <a:rPr lang="en-US" sz="2100" b="1" spc="210" dirty="0">
                <a:solidFill>
                  <a:srgbClr val="000000"/>
                </a:solidFill>
                <a:latin typeface="Lato"/>
                <a:ea typeface="Lato"/>
                <a:cs typeface="Lato"/>
                <a:sym typeface="Lato"/>
              </a:rPr>
              <a:t>provides a way to control or modify access to another object (the subject) without directly modifying the subject's code. It introduces a proxy object that acts as an intermediary between the client and the subject. The proxy handles requests from the client and forwards them to the subject, optionally modifying or intercepting the requests or responses.</a:t>
            </a:r>
            <a:r>
              <a:rPr lang="en-US" sz="2100" spc="210" dirty="0">
                <a:solidFill>
                  <a:srgbClr val="000000"/>
                </a:solidFill>
                <a:latin typeface="Lato"/>
                <a:ea typeface="Lato"/>
                <a:cs typeface="Lato"/>
                <a:sym typeface="Lato"/>
              </a:rPr>
              <a:t>.</a:t>
            </a:r>
          </a:p>
        </p:txBody>
      </p:sp>
      <p:grpSp>
        <p:nvGrpSpPr>
          <p:cNvPr id="12" name="Group 12"/>
          <p:cNvGrpSpPr/>
          <p:nvPr/>
        </p:nvGrpSpPr>
        <p:grpSpPr>
          <a:xfrm>
            <a:off x="780210" y="780210"/>
            <a:ext cx="248490" cy="248490"/>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ar-EG"/>
            </a:p>
          </p:txBody>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pic>
        <p:nvPicPr>
          <p:cNvPr id="15" name="Picture 14">
            <a:extLst>
              <a:ext uri="{FF2B5EF4-FFF2-40B4-BE49-F238E27FC236}">
                <a16:creationId xmlns:a16="http://schemas.microsoft.com/office/drawing/2014/main" id="{0FF713DE-1F2A-CDE2-551E-23E8B07CD956}"/>
              </a:ext>
            </a:extLst>
          </p:cNvPr>
          <p:cNvPicPr>
            <a:picLocks noChangeAspect="1"/>
          </p:cNvPicPr>
          <p:nvPr/>
        </p:nvPicPr>
        <p:blipFill>
          <a:blip r:embed="rId2"/>
          <a:stretch>
            <a:fillRect/>
          </a:stretch>
        </p:blipFill>
        <p:spPr>
          <a:xfrm>
            <a:off x="152400" y="2324100"/>
            <a:ext cx="7924800" cy="61028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976124" y="0"/>
            <a:ext cx="13352049" cy="7634140"/>
            <a:chOff x="0" y="0"/>
            <a:chExt cx="710790" cy="406400"/>
          </a:xfrm>
        </p:grpSpPr>
        <p:sp>
          <p:nvSpPr>
            <p:cNvPr id="3" name="Freeform 3"/>
            <p:cNvSpPr/>
            <p:nvPr/>
          </p:nvSpPr>
          <p:spPr>
            <a:xfrm>
              <a:off x="0" y="0"/>
              <a:ext cx="710790" cy="406400"/>
            </a:xfrm>
            <a:custGeom>
              <a:avLst/>
              <a:gdLst/>
              <a:ahLst/>
              <a:cxnLst/>
              <a:rect l="l" t="t" r="r" b="b"/>
              <a:pathLst>
                <a:path w="710790" h="406400">
                  <a:moveTo>
                    <a:pt x="507590" y="0"/>
                  </a:moveTo>
                  <a:cubicBezTo>
                    <a:pt x="619815" y="0"/>
                    <a:pt x="710790" y="90976"/>
                    <a:pt x="710790" y="203200"/>
                  </a:cubicBezTo>
                  <a:cubicBezTo>
                    <a:pt x="710790" y="315424"/>
                    <a:pt x="619815" y="406400"/>
                    <a:pt x="507590"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txBody>
            <a:bodyPr/>
            <a:lstStyle/>
            <a:p>
              <a:endParaRPr lang="ar-EG"/>
            </a:p>
          </p:txBody>
        </p:sp>
        <p:sp>
          <p:nvSpPr>
            <p:cNvPr id="4" name="TextBox 4"/>
            <p:cNvSpPr txBox="1"/>
            <p:nvPr/>
          </p:nvSpPr>
          <p:spPr>
            <a:xfrm>
              <a:off x="0" y="-47625"/>
              <a:ext cx="710790" cy="454025"/>
            </a:xfrm>
            <a:prstGeom prst="rect">
              <a:avLst/>
            </a:prstGeom>
          </p:spPr>
          <p:txBody>
            <a:bodyPr lIns="50800" tIns="50800" rIns="50800" bIns="50800" rtlCol="0" anchor="ctr"/>
            <a:lstStyle/>
            <a:p>
              <a:pPr algn="ctr">
                <a:lnSpc>
                  <a:spcPts val="3359"/>
                </a:lnSpc>
              </a:pPr>
              <a:endParaRPr/>
            </a:p>
          </p:txBody>
        </p:sp>
      </p:grpSp>
      <p:sp>
        <p:nvSpPr>
          <p:cNvPr id="29" name="TextBox 29"/>
          <p:cNvSpPr txBox="1"/>
          <p:nvPr/>
        </p:nvSpPr>
        <p:spPr>
          <a:xfrm>
            <a:off x="11125376" y="1674094"/>
            <a:ext cx="6410123" cy="2060372"/>
          </a:xfrm>
          <a:prstGeom prst="rect">
            <a:avLst/>
          </a:prstGeom>
        </p:spPr>
        <p:txBody>
          <a:bodyPr lIns="0" tIns="0" rIns="0" bIns="0" rtlCol="0" anchor="t">
            <a:spAutoFit/>
          </a:bodyPr>
          <a:lstStyle/>
          <a:p>
            <a:pPr marL="0" lvl="0" indent="0" algn="ctr">
              <a:lnSpc>
                <a:spcPts val="8400"/>
              </a:lnSpc>
            </a:pPr>
            <a:r>
              <a:rPr lang="en-US" sz="6000" spc="300" dirty="0">
                <a:solidFill>
                  <a:srgbClr val="000000"/>
                </a:solidFill>
                <a:latin typeface="Arial Rounded MT Bold" panose="020F0704030504030204" pitchFamily="34" charset="0"/>
                <a:ea typeface="Helios Extended Bold"/>
                <a:cs typeface="Helios Extended Bold"/>
                <a:sym typeface="Helios Extended Bold"/>
              </a:rPr>
              <a:t>Proxy Components</a:t>
            </a:r>
          </a:p>
        </p:txBody>
      </p:sp>
      <p:sp>
        <p:nvSpPr>
          <p:cNvPr id="30" name="TextBox 30"/>
          <p:cNvSpPr txBox="1"/>
          <p:nvPr/>
        </p:nvSpPr>
        <p:spPr>
          <a:xfrm>
            <a:off x="9130145" y="4162583"/>
            <a:ext cx="8686800" cy="5163529"/>
          </a:xfrm>
          <a:prstGeom prst="rect">
            <a:avLst/>
          </a:prstGeom>
        </p:spPr>
        <p:txBody>
          <a:bodyPr wrap="square" lIns="0" tIns="0" rIns="0" bIns="0" rtlCol="0" anchor="t">
            <a:spAutoFit/>
          </a:bodyPr>
          <a:lstStyle/>
          <a:p>
            <a:pPr marL="342900" indent="-342900" algn="l">
              <a:lnSpc>
                <a:spcPts val="3679"/>
              </a:lnSpc>
              <a:buFont typeface="Arial" panose="020B0604020202020204" pitchFamily="34" charset="0"/>
              <a:buChar char="•"/>
            </a:pPr>
            <a:r>
              <a:rPr lang="en-US" sz="2299" spc="229" dirty="0">
                <a:solidFill>
                  <a:srgbClr val="000000"/>
                </a:solidFill>
                <a:latin typeface="Lato"/>
                <a:ea typeface="Lato"/>
                <a:cs typeface="Lato"/>
                <a:sym typeface="Lato"/>
              </a:rPr>
              <a:t> </a:t>
            </a:r>
            <a:r>
              <a:rPr lang="en-US" sz="2299" b="1" spc="229" dirty="0">
                <a:solidFill>
                  <a:schemeClr val="accent1">
                    <a:lumMod val="75000"/>
                  </a:schemeClr>
                </a:solidFill>
                <a:latin typeface="Lato"/>
                <a:ea typeface="Lato"/>
                <a:cs typeface="Lato"/>
                <a:sym typeface="Lato"/>
              </a:rPr>
              <a:t>Proxy</a:t>
            </a:r>
            <a:r>
              <a:rPr lang="en-US" sz="2299" spc="229" dirty="0">
                <a:solidFill>
                  <a:srgbClr val="000000"/>
                </a:solidFill>
                <a:latin typeface="Lato"/>
                <a:ea typeface="Lato"/>
                <a:cs typeface="Lato"/>
                <a:sym typeface="Lato"/>
              </a:rPr>
              <a:t>: This object is a substitute for the original object that acts as a substitute for the desired object. This object has the same features as the main object, and by using them, commands are transferred to the main object.</a:t>
            </a:r>
          </a:p>
          <a:p>
            <a:pPr marL="342900" indent="-342900" algn="l">
              <a:lnSpc>
                <a:spcPts val="3679"/>
              </a:lnSpc>
              <a:buFont typeface="Arial" panose="020B0604020202020204" pitchFamily="34" charset="0"/>
              <a:buChar char="•"/>
            </a:pPr>
            <a:endParaRPr lang="en-US" sz="2299" spc="229" dirty="0">
              <a:solidFill>
                <a:srgbClr val="000000"/>
              </a:solidFill>
              <a:latin typeface="Lato"/>
              <a:ea typeface="Lato"/>
              <a:cs typeface="Lato"/>
              <a:sym typeface="Lato"/>
            </a:endParaRPr>
          </a:p>
          <a:p>
            <a:pPr marL="342900" indent="-342900" algn="l">
              <a:lnSpc>
                <a:spcPts val="3679"/>
              </a:lnSpc>
              <a:buFont typeface="Arial" panose="020B0604020202020204" pitchFamily="34" charset="0"/>
              <a:buChar char="•"/>
            </a:pPr>
            <a:r>
              <a:rPr lang="en-US" sz="2299" spc="229" dirty="0">
                <a:solidFill>
                  <a:srgbClr val="000000"/>
                </a:solidFill>
                <a:latin typeface="Lato"/>
                <a:ea typeface="Lato"/>
                <a:cs typeface="Lato"/>
                <a:sym typeface="Lato"/>
              </a:rPr>
              <a:t> </a:t>
            </a:r>
            <a:r>
              <a:rPr lang="en-US" sz="2299" b="1" spc="229" dirty="0">
                <a:solidFill>
                  <a:schemeClr val="accent1">
                    <a:lumMod val="75000"/>
                  </a:schemeClr>
                </a:solidFill>
                <a:latin typeface="Lato"/>
                <a:ea typeface="Lato"/>
                <a:cs typeface="Lato"/>
                <a:sym typeface="Lato"/>
              </a:rPr>
              <a:t>Target</a:t>
            </a:r>
            <a:r>
              <a:rPr lang="en-US" sz="2299" spc="229" dirty="0">
                <a:solidFill>
                  <a:srgbClr val="000000"/>
                </a:solidFill>
                <a:latin typeface="Lato"/>
                <a:ea typeface="Lato"/>
                <a:cs typeface="Lato"/>
                <a:sym typeface="Lato"/>
              </a:rPr>
              <a:t>: This object is the main object that the proxy modifies.</a:t>
            </a:r>
          </a:p>
          <a:p>
            <a:pPr marL="342900" indent="-342900" algn="l">
              <a:lnSpc>
                <a:spcPts val="3679"/>
              </a:lnSpc>
              <a:buFont typeface="Arial" panose="020B0604020202020204" pitchFamily="34" charset="0"/>
              <a:buChar char="•"/>
            </a:pPr>
            <a:endParaRPr lang="en-US" sz="2299" spc="229" dirty="0">
              <a:solidFill>
                <a:srgbClr val="000000"/>
              </a:solidFill>
              <a:latin typeface="Lato"/>
              <a:ea typeface="Lato"/>
              <a:cs typeface="Lato"/>
              <a:sym typeface="Lato"/>
            </a:endParaRPr>
          </a:p>
          <a:p>
            <a:pPr marL="342900" indent="-342900" algn="l">
              <a:lnSpc>
                <a:spcPts val="3679"/>
              </a:lnSpc>
              <a:buFont typeface="Arial" panose="020B0604020202020204" pitchFamily="34" charset="0"/>
              <a:buChar char="•"/>
            </a:pPr>
            <a:r>
              <a:rPr lang="en-US" sz="2299" spc="229" dirty="0">
                <a:solidFill>
                  <a:srgbClr val="000000"/>
                </a:solidFill>
                <a:latin typeface="Lato"/>
                <a:ea typeface="Lato"/>
                <a:cs typeface="Lato"/>
                <a:sym typeface="Lato"/>
              </a:rPr>
              <a:t> </a:t>
            </a:r>
            <a:r>
              <a:rPr lang="en-US" sz="2299" b="1" spc="229" dirty="0">
                <a:solidFill>
                  <a:schemeClr val="accent1">
                    <a:lumMod val="75000"/>
                  </a:schemeClr>
                </a:solidFill>
                <a:latin typeface="Lato"/>
                <a:ea typeface="Lato"/>
                <a:cs typeface="Lato"/>
                <a:sym typeface="Lato"/>
              </a:rPr>
              <a:t>Client</a:t>
            </a:r>
            <a:r>
              <a:rPr lang="en-US" sz="2299" spc="229" dirty="0">
                <a:solidFill>
                  <a:srgbClr val="000000"/>
                </a:solidFill>
                <a:latin typeface="Lato"/>
                <a:ea typeface="Lato"/>
                <a:cs typeface="Lato"/>
                <a:sym typeface="Lato"/>
              </a:rPr>
              <a:t>: This is the object that interacts with the proxy to access the desired object.</a:t>
            </a:r>
          </a:p>
        </p:txBody>
      </p:sp>
      <p:grpSp>
        <p:nvGrpSpPr>
          <p:cNvPr id="31" name="Group 31"/>
          <p:cNvGrpSpPr/>
          <p:nvPr/>
        </p:nvGrpSpPr>
        <p:grpSpPr>
          <a:xfrm>
            <a:off x="780210" y="780210"/>
            <a:ext cx="248490" cy="248490"/>
            <a:chOff x="0" y="0"/>
            <a:chExt cx="812800" cy="812800"/>
          </a:xfrm>
        </p:grpSpPr>
        <p:sp>
          <p:nvSpPr>
            <p:cNvPr id="32" name="Freeform 3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ar-EG"/>
            </a:p>
          </p:txBody>
        </p:sp>
        <p:sp>
          <p:nvSpPr>
            <p:cNvPr id="33" name="TextBox 33"/>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grpSp>
        <p:nvGrpSpPr>
          <p:cNvPr id="34" name="Group 34"/>
          <p:cNvGrpSpPr/>
          <p:nvPr/>
        </p:nvGrpSpPr>
        <p:grpSpPr>
          <a:xfrm>
            <a:off x="17259300" y="9333392"/>
            <a:ext cx="248490" cy="248490"/>
            <a:chOff x="0" y="0"/>
            <a:chExt cx="812800" cy="812800"/>
          </a:xfrm>
        </p:grpSpPr>
        <p:sp>
          <p:nvSpPr>
            <p:cNvPr id="35" name="Freeform 3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ar-EG"/>
            </a:p>
          </p:txBody>
        </p:sp>
        <p:sp>
          <p:nvSpPr>
            <p:cNvPr id="36" name="TextBox 36"/>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pic>
        <p:nvPicPr>
          <p:cNvPr id="40" name="Picture 39">
            <a:extLst>
              <a:ext uri="{FF2B5EF4-FFF2-40B4-BE49-F238E27FC236}">
                <a16:creationId xmlns:a16="http://schemas.microsoft.com/office/drawing/2014/main" id="{0782FF30-568C-6138-0C7E-CF690AEBE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82" y="2273342"/>
            <a:ext cx="9055029" cy="58358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988315"/>
            <a:ext cx="18288000" cy="6400304"/>
            <a:chOff x="0" y="0"/>
            <a:chExt cx="4816593" cy="1685677"/>
          </a:xfrm>
        </p:grpSpPr>
        <p:sp>
          <p:nvSpPr>
            <p:cNvPr id="3" name="Freeform 3"/>
            <p:cNvSpPr/>
            <p:nvPr/>
          </p:nvSpPr>
          <p:spPr>
            <a:xfrm>
              <a:off x="0" y="0"/>
              <a:ext cx="4816592" cy="1685677"/>
            </a:xfrm>
            <a:custGeom>
              <a:avLst/>
              <a:gdLst/>
              <a:ahLst/>
              <a:cxnLst/>
              <a:rect l="l" t="t" r="r" b="b"/>
              <a:pathLst>
                <a:path w="4816592" h="1685677">
                  <a:moveTo>
                    <a:pt x="0" y="0"/>
                  </a:moveTo>
                  <a:lnTo>
                    <a:pt x="4816592" y="0"/>
                  </a:lnTo>
                  <a:lnTo>
                    <a:pt x="4816592" y="1685677"/>
                  </a:lnTo>
                  <a:lnTo>
                    <a:pt x="0" y="1685677"/>
                  </a:lnTo>
                  <a:close/>
                </a:path>
              </a:pathLst>
            </a:custGeom>
            <a:solidFill>
              <a:srgbClr val="F2F1F1">
                <a:alpha val="80000"/>
              </a:srgbClr>
            </a:solidFill>
          </p:spPr>
          <p:txBody>
            <a:bodyPr/>
            <a:lstStyle/>
            <a:p>
              <a:endParaRPr lang="ar-EG" dirty="0"/>
            </a:p>
          </p:txBody>
        </p:sp>
        <p:sp>
          <p:nvSpPr>
            <p:cNvPr id="4" name="TextBox 4"/>
            <p:cNvSpPr txBox="1"/>
            <p:nvPr/>
          </p:nvSpPr>
          <p:spPr>
            <a:xfrm>
              <a:off x="0" y="-47625"/>
              <a:ext cx="4816593" cy="1733302"/>
            </a:xfrm>
            <a:prstGeom prst="rect">
              <a:avLst/>
            </a:prstGeom>
          </p:spPr>
          <p:txBody>
            <a:bodyPr lIns="50800" tIns="50800" rIns="50800" bIns="50800" rtlCol="0" anchor="ctr"/>
            <a:lstStyle/>
            <a:p>
              <a:pPr algn="ctr">
                <a:lnSpc>
                  <a:spcPts val="3359"/>
                </a:lnSpc>
              </a:pPr>
              <a:endParaRPr/>
            </a:p>
          </p:txBody>
        </p:sp>
      </p:grpSp>
      <p:sp>
        <p:nvSpPr>
          <p:cNvPr id="5" name="TextBox 5"/>
          <p:cNvSpPr txBox="1"/>
          <p:nvPr/>
        </p:nvSpPr>
        <p:spPr>
          <a:xfrm>
            <a:off x="365260" y="6496835"/>
            <a:ext cx="4350008" cy="421269"/>
          </a:xfrm>
          <a:prstGeom prst="rect">
            <a:avLst/>
          </a:prstGeom>
        </p:spPr>
        <p:txBody>
          <a:bodyPr lIns="0" tIns="0" rIns="0" bIns="0" rtlCol="0" anchor="t">
            <a:spAutoFit/>
          </a:bodyPr>
          <a:lstStyle/>
          <a:p>
            <a:pPr marL="0" lvl="0" indent="0" algn="ctr">
              <a:lnSpc>
                <a:spcPts val="3079"/>
              </a:lnSpc>
            </a:pPr>
            <a:r>
              <a:rPr lang="en-US" sz="3200" spc="219" dirty="0">
                <a:solidFill>
                  <a:srgbClr val="4E6E81"/>
                </a:solidFill>
                <a:latin typeface="Heebo Bold"/>
                <a:ea typeface="Heebo Bold"/>
                <a:cs typeface="Heebo Bold"/>
                <a:sym typeface="Heebo Bold"/>
              </a:rPr>
              <a:t>Improving security</a:t>
            </a:r>
          </a:p>
        </p:txBody>
      </p:sp>
      <p:sp>
        <p:nvSpPr>
          <p:cNvPr id="19" name="TextBox 19"/>
          <p:cNvSpPr txBox="1"/>
          <p:nvPr/>
        </p:nvSpPr>
        <p:spPr>
          <a:xfrm>
            <a:off x="5181784" y="464836"/>
            <a:ext cx="9510961" cy="2078582"/>
          </a:xfrm>
          <a:prstGeom prst="rect">
            <a:avLst/>
          </a:prstGeom>
        </p:spPr>
        <p:txBody>
          <a:bodyPr wrap="square" lIns="0" tIns="0" rIns="0" bIns="0" rtlCol="0" anchor="t">
            <a:spAutoFit/>
          </a:bodyPr>
          <a:lstStyle/>
          <a:p>
            <a:pPr algn="ctr">
              <a:lnSpc>
                <a:spcPts val="8400"/>
              </a:lnSpc>
            </a:pPr>
            <a:r>
              <a:rPr lang="en-US" sz="6000" dirty="0">
                <a:solidFill>
                  <a:srgbClr val="242424"/>
                </a:solidFill>
                <a:latin typeface="Arial Rounded MT Bold" panose="020F0704030504030204" pitchFamily="34" charset="0"/>
              </a:rPr>
              <a:t>B</a:t>
            </a:r>
            <a:r>
              <a:rPr lang="en-US" sz="6000" i="0" dirty="0">
                <a:solidFill>
                  <a:srgbClr val="242424"/>
                </a:solidFill>
                <a:effectLst/>
                <a:latin typeface="Arial Rounded MT Bold" panose="020F0704030504030204" pitchFamily="34" charset="0"/>
              </a:rPr>
              <a:t>enefit of proxy </a:t>
            </a:r>
          </a:p>
          <a:p>
            <a:pPr marL="0" lvl="0" indent="0" algn="ctr">
              <a:lnSpc>
                <a:spcPts val="8400"/>
              </a:lnSpc>
            </a:pPr>
            <a:endParaRPr lang="en-US" sz="6000" spc="300" dirty="0">
              <a:solidFill>
                <a:srgbClr val="000000"/>
              </a:solidFill>
              <a:latin typeface="Arial Rounded MT Bold" panose="020F0704030504030204" pitchFamily="34" charset="0"/>
              <a:ea typeface="Helios Extended Bold"/>
              <a:cs typeface="Helios Extended Bold"/>
              <a:sym typeface="Helios Extended Bold"/>
            </a:endParaRPr>
          </a:p>
        </p:txBody>
      </p:sp>
      <p:grpSp>
        <p:nvGrpSpPr>
          <p:cNvPr id="21" name="Group 21"/>
          <p:cNvGrpSpPr/>
          <p:nvPr/>
        </p:nvGrpSpPr>
        <p:grpSpPr>
          <a:xfrm>
            <a:off x="583287" y="9258300"/>
            <a:ext cx="248490" cy="248490"/>
            <a:chOff x="0" y="0"/>
            <a:chExt cx="812800" cy="812800"/>
          </a:xfrm>
        </p:grpSpPr>
        <p:sp>
          <p:nvSpPr>
            <p:cNvPr id="22" name="Freeform 2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ar-EG"/>
            </a:p>
          </p:txBody>
        </p:sp>
        <p:sp>
          <p:nvSpPr>
            <p:cNvPr id="23" name="TextBox 23"/>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grpSp>
        <p:nvGrpSpPr>
          <p:cNvPr id="24" name="Group 24"/>
          <p:cNvGrpSpPr/>
          <p:nvPr/>
        </p:nvGrpSpPr>
        <p:grpSpPr>
          <a:xfrm>
            <a:off x="17456224" y="789698"/>
            <a:ext cx="248490" cy="248490"/>
            <a:chOff x="0" y="0"/>
            <a:chExt cx="812800" cy="812800"/>
          </a:xfrm>
        </p:grpSpPr>
        <p:sp>
          <p:nvSpPr>
            <p:cNvPr id="25" name="Freeform 2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ar-EG"/>
            </a:p>
          </p:txBody>
        </p:sp>
        <p:sp>
          <p:nvSpPr>
            <p:cNvPr id="26" name="TextBox 26"/>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27" name="TextBox 5">
            <a:extLst>
              <a:ext uri="{FF2B5EF4-FFF2-40B4-BE49-F238E27FC236}">
                <a16:creationId xmlns:a16="http://schemas.microsoft.com/office/drawing/2014/main" id="{D4662AC1-6ED3-80E8-33EE-BCF8C12F951D}"/>
              </a:ext>
            </a:extLst>
          </p:cNvPr>
          <p:cNvSpPr txBox="1"/>
          <p:nvPr/>
        </p:nvSpPr>
        <p:spPr>
          <a:xfrm>
            <a:off x="1379470" y="2577058"/>
            <a:ext cx="15529061" cy="798681"/>
          </a:xfrm>
          <a:prstGeom prst="rect">
            <a:avLst/>
          </a:prstGeom>
        </p:spPr>
        <p:txBody>
          <a:bodyPr wrap="square" lIns="0" tIns="0" rIns="0" bIns="0" rtlCol="0" anchor="t">
            <a:spAutoFit/>
          </a:bodyPr>
          <a:lstStyle/>
          <a:p>
            <a:pPr marL="0" lvl="0" indent="0" algn="ctr">
              <a:lnSpc>
                <a:spcPts val="3219"/>
              </a:lnSpc>
              <a:spcBef>
                <a:spcPct val="0"/>
              </a:spcBef>
            </a:pPr>
            <a:r>
              <a:rPr lang="en-US" sz="2299" spc="229" dirty="0">
                <a:solidFill>
                  <a:srgbClr val="000000"/>
                </a:solidFill>
                <a:latin typeface="Lato"/>
                <a:ea typeface="Lato"/>
                <a:cs typeface="Lato"/>
                <a:sym typeface="Lato"/>
              </a:rPr>
              <a:t>By implementing a proxy object, you can execute some other logic before or after executing the main logic of the class.</a:t>
            </a:r>
          </a:p>
        </p:txBody>
      </p:sp>
      <p:sp>
        <p:nvSpPr>
          <p:cNvPr id="28" name="TextBox 5">
            <a:extLst>
              <a:ext uri="{FF2B5EF4-FFF2-40B4-BE49-F238E27FC236}">
                <a16:creationId xmlns:a16="http://schemas.microsoft.com/office/drawing/2014/main" id="{A4FB8F6A-ADF4-09C9-C21B-3FA14061A89E}"/>
              </a:ext>
            </a:extLst>
          </p:cNvPr>
          <p:cNvSpPr txBox="1"/>
          <p:nvPr/>
        </p:nvSpPr>
        <p:spPr>
          <a:xfrm>
            <a:off x="4787063" y="6499475"/>
            <a:ext cx="4350008" cy="818814"/>
          </a:xfrm>
          <a:prstGeom prst="rect">
            <a:avLst/>
          </a:prstGeom>
        </p:spPr>
        <p:txBody>
          <a:bodyPr lIns="0" tIns="0" rIns="0" bIns="0" rtlCol="0" anchor="t">
            <a:spAutoFit/>
          </a:bodyPr>
          <a:lstStyle/>
          <a:p>
            <a:pPr marL="0" lvl="0" indent="0" algn="ctr">
              <a:lnSpc>
                <a:spcPts val="3079"/>
              </a:lnSpc>
            </a:pPr>
            <a:r>
              <a:rPr lang="en-US" sz="3200" spc="219" dirty="0">
                <a:solidFill>
                  <a:srgbClr val="4E6E81"/>
                </a:solidFill>
                <a:latin typeface="Heebo Bold"/>
                <a:ea typeface="Heebo Bold"/>
                <a:cs typeface="Heebo Bold"/>
                <a:sym typeface="Heebo Bold"/>
              </a:rPr>
              <a:t>Reduced Resource Consumption</a:t>
            </a:r>
          </a:p>
        </p:txBody>
      </p:sp>
      <p:sp>
        <p:nvSpPr>
          <p:cNvPr id="29" name="TextBox 5">
            <a:extLst>
              <a:ext uri="{FF2B5EF4-FFF2-40B4-BE49-F238E27FC236}">
                <a16:creationId xmlns:a16="http://schemas.microsoft.com/office/drawing/2014/main" id="{FA1A70A9-9306-2189-0257-779C28AF1C2D}"/>
              </a:ext>
            </a:extLst>
          </p:cNvPr>
          <p:cNvSpPr txBox="1"/>
          <p:nvPr/>
        </p:nvSpPr>
        <p:spPr>
          <a:xfrm>
            <a:off x="8757013" y="6499475"/>
            <a:ext cx="4350008" cy="818814"/>
          </a:xfrm>
          <a:prstGeom prst="rect">
            <a:avLst/>
          </a:prstGeom>
        </p:spPr>
        <p:txBody>
          <a:bodyPr lIns="0" tIns="0" rIns="0" bIns="0" rtlCol="0" anchor="t">
            <a:spAutoFit/>
          </a:bodyPr>
          <a:lstStyle/>
          <a:p>
            <a:pPr marL="0" lvl="0" indent="0" algn="ctr">
              <a:lnSpc>
                <a:spcPts val="3079"/>
              </a:lnSpc>
            </a:pPr>
            <a:r>
              <a:rPr lang="en-US" sz="3200" spc="219" dirty="0">
                <a:solidFill>
                  <a:srgbClr val="4E6E81"/>
                </a:solidFill>
                <a:latin typeface="Heebo Bold"/>
                <a:ea typeface="Heebo Bold"/>
                <a:cs typeface="Heebo Bold"/>
                <a:sym typeface="Heebo Bold"/>
              </a:rPr>
              <a:t>Network Optimization</a:t>
            </a:r>
          </a:p>
        </p:txBody>
      </p:sp>
      <p:sp>
        <p:nvSpPr>
          <p:cNvPr id="34" name="TextBox 5">
            <a:extLst>
              <a:ext uri="{FF2B5EF4-FFF2-40B4-BE49-F238E27FC236}">
                <a16:creationId xmlns:a16="http://schemas.microsoft.com/office/drawing/2014/main" id="{A57DA2E1-EAD6-50AF-8CEA-48550F9CCDBE}"/>
              </a:ext>
            </a:extLst>
          </p:cNvPr>
          <p:cNvSpPr txBox="1"/>
          <p:nvPr/>
        </p:nvSpPr>
        <p:spPr>
          <a:xfrm>
            <a:off x="12828990" y="6790922"/>
            <a:ext cx="4350008" cy="397545"/>
          </a:xfrm>
          <a:prstGeom prst="rect">
            <a:avLst/>
          </a:prstGeom>
        </p:spPr>
        <p:txBody>
          <a:bodyPr lIns="0" tIns="0" rIns="0" bIns="0" rtlCol="0" anchor="t">
            <a:spAutoFit/>
          </a:bodyPr>
          <a:lstStyle/>
          <a:p>
            <a:pPr marL="0" lvl="0" indent="0" algn="ctr">
              <a:lnSpc>
                <a:spcPts val="3079"/>
              </a:lnSpc>
            </a:pPr>
            <a:r>
              <a:rPr lang="en-US" sz="3200" spc="219" dirty="0">
                <a:solidFill>
                  <a:schemeClr val="accent1">
                    <a:lumMod val="75000"/>
                  </a:schemeClr>
                </a:solidFill>
                <a:latin typeface="Heebo Bold"/>
                <a:ea typeface="Heebo Bold"/>
                <a:cs typeface="Heebo Bold"/>
                <a:sym typeface="Heebo Bold"/>
              </a:rPr>
              <a:t>Concurrency</a:t>
            </a:r>
            <a:r>
              <a:rPr lang="en-US" sz="3200" spc="219" dirty="0">
                <a:solidFill>
                  <a:srgbClr val="4E6E81"/>
                </a:solidFill>
                <a:latin typeface="Heebo Bold"/>
                <a:ea typeface="Heebo Bold"/>
                <a:cs typeface="Heebo Bold"/>
                <a:sym typeface="Heebo Bold"/>
              </a:rPr>
              <a:t> Control</a:t>
            </a:r>
          </a:p>
        </p:txBody>
      </p:sp>
      <p:sp>
        <p:nvSpPr>
          <p:cNvPr id="35" name="TextBox 3">
            <a:extLst>
              <a:ext uri="{FF2B5EF4-FFF2-40B4-BE49-F238E27FC236}">
                <a16:creationId xmlns:a16="http://schemas.microsoft.com/office/drawing/2014/main" id="{91AB18FE-068A-2975-C9F5-6A148D8718D6}"/>
              </a:ext>
            </a:extLst>
          </p:cNvPr>
          <p:cNvSpPr txBox="1"/>
          <p:nvPr/>
        </p:nvSpPr>
        <p:spPr>
          <a:xfrm>
            <a:off x="12305036" y="4935701"/>
            <a:ext cx="4775418" cy="1335174"/>
          </a:xfrm>
          <a:prstGeom prst="rect">
            <a:avLst/>
          </a:prstGeom>
        </p:spPr>
        <p:txBody>
          <a:bodyPr wrap="square" lIns="0" tIns="0" rIns="0" bIns="0" rtlCol="0" anchor="t">
            <a:spAutoFit/>
          </a:bodyPr>
          <a:lstStyle/>
          <a:p>
            <a:pPr marL="0" lvl="0" indent="0" algn="ctr">
              <a:lnSpc>
                <a:spcPts val="11200"/>
              </a:lnSpc>
            </a:pPr>
            <a:r>
              <a:rPr lang="en-US" sz="8000" spc="400" dirty="0">
                <a:solidFill>
                  <a:srgbClr val="A79E9C"/>
                </a:solidFill>
                <a:latin typeface="Helios Extended Bold"/>
                <a:ea typeface="Helios Extended Bold"/>
                <a:cs typeface="Helios Extended Bold"/>
                <a:sym typeface="Helios Extended Bold"/>
              </a:rPr>
              <a:t>04</a:t>
            </a:r>
          </a:p>
        </p:txBody>
      </p:sp>
      <p:sp>
        <p:nvSpPr>
          <p:cNvPr id="36" name="TextBox 3">
            <a:extLst>
              <a:ext uri="{FF2B5EF4-FFF2-40B4-BE49-F238E27FC236}">
                <a16:creationId xmlns:a16="http://schemas.microsoft.com/office/drawing/2014/main" id="{52E2C934-677A-8E9A-A7F1-2F1CB304684F}"/>
              </a:ext>
            </a:extLst>
          </p:cNvPr>
          <p:cNvSpPr txBox="1"/>
          <p:nvPr/>
        </p:nvSpPr>
        <p:spPr>
          <a:xfrm>
            <a:off x="148931" y="4907269"/>
            <a:ext cx="4775418" cy="1335174"/>
          </a:xfrm>
          <a:prstGeom prst="rect">
            <a:avLst/>
          </a:prstGeom>
        </p:spPr>
        <p:txBody>
          <a:bodyPr wrap="square" lIns="0" tIns="0" rIns="0" bIns="0" rtlCol="0" anchor="t">
            <a:spAutoFit/>
          </a:bodyPr>
          <a:lstStyle/>
          <a:p>
            <a:pPr marL="0" lvl="0" indent="0" algn="ctr">
              <a:lnSpc>
                <a:spcPts val="11200"/>
              </a:lnSpc>
            </a:pPr>
            <a:r>
              <a:rPr lang="en-US" sz="8000" spc="400" dirty="0">
                <a:solidFill>
                  <a:srgbClr val="A79E9C"/>
                </a:solidFill>
                <a:latin typeface="Helios Extended Bold"/>
                <a:ea typeface="Helios Extended Bold"/>
                <a:cs typeface="Helios Extended Bold"/>
                <a:sym typeface="Helios Extended Bold"/>
              </a:rPr>
              <a:t>01</a:t>
            </a:r>
          </a:p>
        </p:txBody>
      </p:sp>
      <p:sp>
        <p:nvSpPr>
          <p:cNvPr id="37" name="TextBox 3">
            <a:extLst>
              <a:ext uri="{FF2B5EF4-FFF2-40B4-BE49-F238E27FC236}">
                <a16:creationId xmlns:a16="http://schemas.microsoft.com/office/drawing/2014/main" id="{F38E4180-8533-2551-4314-AFB671C85A9E}"/>
              </a:ext>
            </a:extLst>
          </p:cNvPr>
          <p:cNvSpPr txBox="1"/>
          <p:nvPr/>
        </p:nvSpPr>
        <p:spPr>
          <a:xfrm>
            <a:off x="4574358" y="4916822"/>
            <a:ext cx="4775418" cy="1335174"/>
          </a:xfrm>
          <a:prstGeom prst="rect">
            <a:avLst/>
          </a:prstGeom>
        </p:spPr>
        <p:txBody>
          <a:bodyPr wrap="square" lIns="0" tIns="0" rIns="0" bIns="0" rtlCol="0" anchor="t">
            <a:spAutoFit/>
          </a:bodyPr>
          <a:lstStyle/>
          <a:p>
            <a:pPr marL="0" lvl="0" indent="0" algn="ctr">
              <a:lnSpc>
                <a:spcPts val="11200"/>
              </a:lnSpc>
            </a:pPr>
            <a:r>
              <a:rPr lang="en-US" sz="8000" spc="400" dirty="0">
                <a:solidFill>
                  <a:srgbClr val="A79E9C"/>
                </a:solidFill>
                <a:latin typeface="Helios Extended Bold"/>
                <a:ea typeface="Helios Extended Bold"/>
                <a:cs typeface="Helios Extended Bold"/>
                <a:sym typeface="Helios Extended Bold"/>
              </a:rPr>
              <a:t>02</a:t>
            </a:r>
          </a:p>
        </p:txBody>
      </p:sp>
      <p:sp>
        <p:nvSpPr>
          <p:cNvPr id="38" name="TextBox 3">
            <a:extLst>
              <a:ext uri="{FF2B5EF4-FFF2-40B4-BE49-F238E27FC236}">
                <a16:creationId xmlns:a16="http://schemas.microsoft.com/office/drawing/2014/main" id="{15A177B3-6B7A-EC31-C2F0-6778B8744719}"/>
              </a:ext>
            </a:extLst>
          </p:cNvPr>
          <p:cNvSpPr txBox="1"/>
          <p:nvPr/>
        </p:nvSpPr>
        <p:spPr>
          <a:xfrm>
            <a:off x="8229600" y="5011901"/>
            <a:ext cx="4775418" cy="1335174"/>
          </a:xfrm>
          <a:prstGeom prst="rect">
            <a:avLst/>
          </a:prstGeom>
        </p:spPr>
        <p:txBody>
          <a:bodyPr wrap="square" lIns="0" tIns="0" rIns="0" bIns="0" rtlCol="0" anchor="t">
            <a:spAutoFit/>
          </a:bodyPr>
          <a:lstStyle/>
          <a:p>
            <a:pPr marL="0" lvl="0" indent="0" algn="ctr">
              <a:lnSpc>
                <a:spcPts val="11200"/>
              </a:lnSpc>
            </a:pPr>
            <a:r>
              <a:rPr lang="en-US" sz="8000" spc="400" dirty="0">
                <a:solidFill>
                  <a:srgbClr val="A79E9C"/>
                </a:solidFill>
                <a:latin typeface="Helios Extended Bold"/>
                <a:ea typeface="Helios Extended Bold"/>
                <a:cs typeface="Helios Extended Bold"/>
                <a:sym typeface="Helios Extended Bold"/>
              </a:rPr>
              <a:t>03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11007" y="2701002"/>
            <a:ext cx="18554237" cy="7634140"/>
            <a:chOff x="0" y="0"/>
            <a:chExt cx="987726" cy="406400"/>
          </a:xfrm>
        </p:grpSpPr>
        <p:sp>
          <p:nvSpPr>
            <p:cNvPr id="3" name="Freeform 3"/>
            <p:cNvSpPr/>
            <p:nvPr/>
          </p:nvSpPr>
          <p:spPr>
            <a:xfrm>
              <a:off x="0" y="0"/>
              <a:ext cx="987726" cy="406400"/>
            </a:xfrm>
            <a:custGeom>
              <a:avLst/>
              <a:gdLst/>
              <a:ahLst/>
              <a:cxnLst/>
              <a:rect l="l" t="t" r="r" b="b"/>
              <a:pathLst>
                <a:path w="987726" h="406400">
                  <a:moveTo>
                    <a:pt x="784526" y="0"/>
                  </a:moveTo>
                  <a:cubicBezTo>
                    <a:pt x="896751" y="0"/>
                    <a:pt x="987726" y="90976"/>
                    <a:pt x="987726" y="203200"/>
                  </a:cubicBezTo>
                  <a:cubicBezTo>
                    <a:pt x="987726" y="315424"/>
                    <a:pt x="896751" y="406400"/>
                    <a:pt x="784526"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txBody>
            <a:bodyPr/>
            <a:lstStyle/>
            <a:p>
              <a:endParaRPr lang="ar-EG"/>
            </a:p>
          </p:txBody>
        </p:sp>
        <p:sp>
          <p:nvSpPr>
            <p:cNvPr id="4" name="TextBox 4"/>
            <p:cNvSpPr txBox="1"/>
            <p:nvPr/>
          </p:nvSpPr>
          <p:spPr>
            <a:xfrm>
              <a:off x="0" y="-47625"/>
              <a:ext cx="987726" cy="454025"/>
            </a:xfrm>
            <a:prstGeom prst="rect">
              <a:avLst/>
            </a:prstGeom>
          </p:spPr>
          <p:txBody>
            <a:bodyPr lIns="50800" tIns="50800" rIns="50800" bIns="50800" rtlCol="0" anchor="ctr"/>
            <a:lstStyle/>
            <a:p>
              <a:pPr algn="ctr">
                <a:lnSpc>
                  <a:spcPts val="3359"/>
                </a:lnSpc>
              </a:pPr>
              <a:endParaRPr/>
            </a:p>
          </p:txBody>
        </p:sp>
      </p:grpSp>
      <p:sp>
        <p:nvSpPr>
          <p:cNvPr id="15" name="TextBox 15"/>
          <p:cNvSpPr txBox="1"/>
          <p:nvPr/>
        </p:nvSpPr>
        <p:spPr>
          <a:xfrm>
            <a:off x="994717" y="1115265"/>
            <a:ext cx="6218620" cy="976229"/>
          </a:xfrm>
          <a:prstGeom prst="rect">
            <a:avLst/>
          </a:prstGeom>
        </p:spPr>
        <p:txBody>
          <a:bodyPr lIns="0" tIns="0" rIns="0" bIns="0" rtlCol="0" anchor="t">
            <a:spAutoFit/>
          </a:bodyPr>
          <a:lstStyle/>
          <a:p>
            <a:pPr marL="0" lvl="0" indent="0" algn="l">
              <a:lnSpc>
                <a:spcPts val="8400"/>
              </a:lnSpc>
            </a:pPr>
            <a:r>
              <a:rPr lang="en-US" sz="6000" spc="300" dirty="0">
                <a:solidFill>
                  <a:srgbClr val="000000"/>
                </a:solidFill>
                <a:latin typeface="Arial Rounded MT Bold" panose="020F0704030504030204" pitchFamily="34" charset="0"/>
                <a:ea typeface="Helios Extended Bold"/>
                <a:cs typeface="Helios Extended Bold"/>
                <a:sym typeface="Helios Extended Bold"/>
              </a:rPr>
              <a:t>Proxy in React </a:t>
            </a:r>
          </a:p>
        </p:txBody>
      </p:sp>
      <p:grpSp>
        <p:nvGrpSpPr>
          <p:cNvPr id="17" name="Group 17"/>
          <p:cNvGrpSpPr/>
          <p:nvPr/>
        </p:nvGrpSpPr>
        <p:grpSpPr>
          <a:xfrm>
            <a:off x="17259300" y="1028700"/>
            <a:ext cx="248490" cy="248490"/>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ar-EG"/>
            </a:p>
          </p:txBody>
        </p:sp>
        <p:sp>
          <p:nvSpPr>
            <p:cNvPr id="19" name="TextBox 19"/>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pic>
        <p:nvPicPr>
          <p:cNvPr id="20" name="Picture 19">
            <a:extLst>
              <a:ext uri="{FF2B5EF4-FFF2-40B4-BE49-F238E27FC236}">
                <a16:creationId xmlns:a16="http://schemas.microsoft.com/office/drawing/2014/main" id="{376A59AA-56F4-A6B7-F397-57CC0E7C1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1664" y="0"/>
            <a:ext cx="7652921" cy="10287000"/>
          </a:xfrm>
          <a:prstGeom prst="rect">
            <a:avLst/>
          </a:prstGeom>
        </p:spPr>
      </p:pic>
      <p:sp>
        <p:nvSpPr>
          <p:cNvPr id="21" name="TextBox 30">
            <a:extLst>
              <a:ext uri="{FF2B5EF4-FFF2-40B4-BE49-F238E27FC236}">
                <a16:creationId xmlns:a16="http://schemas.microsoft.com/office/drawing/2014/main" id="{A2EBCB90-1A45-6051-A407-A7C7D6F99DE3}"/>
              </a:ext>
            </a:extLst>
          </p:cNvPr>
          <p:cNvSpPr txBox="1"/>
          <p:nvPr/>
        </p:nvSpPr>
        <p:spPr>
          <a:xfrm>
            <a:off x="339537" y="3590752"/>
            <a:ext cx="8686800" cy="3740063"/>
          </a:xfrm>
          <a:prstGeom prst="rect">
            <a:avLst/>
          </a:prstGeom>
        </p:spPr>
        <p:txBody>
          <a:bodyPr wrap="square" lIns="0" tIns="0" rIns="0" bIns="0" rtlCol="0" anchor="t">
            <a:spAutoFit/>
          </a:bodyPr>
          <a:lstStyle/>
          <a:p>
            <a:pPr marL="342900" indent="-342900" algn="l">
              <a:lnSpc>
                <a:spcPts val="3679"/>
              </a:lnSpc>
              <a:buFont typeface="Arial" panose="020B0604020202020204" pitchFamily="34" charset="0"/>
              <a:buChar char="•"/>
            </a:pPr>
            <a:r>
              <a:rPr lang="en-US" sz="2299" spc="229" dirty="0">
                <a:solidFill>
                  <a:srgbClr val="000000"/>
                </a:solidFill>
                <a:latin typeface="Lato"/>
                <a:ea typeface="Lato"/>
                <a:cs typeface="Lato"/>
                <a:sym typeface="Lato"/>
              </a:rPr>
              <a:t>Proxy design pattern can enhance security in a React application by controlling object interactions and sensitive data access. It provides a basic example and emphasizes that alternative approaches such as Higher-Order Components (HOC), the Context API, and router guards are often used for access control in React. The choice of method depends on the application's specific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235024" y="1326430"/>
            <a:ext cx="21203378" cy="7634140"/>
            <a:chOff x="0" y="0"/>
            <a:chExt cx="1128752" cy="406400"/>
          </a:xfrm>
        </p:grpSpPr>
        <p:sp>
          <p:nvSpPr>
            <p:cNvPr id="3" name="Freeform 3"/>
            <p:cNvSpPr/>
            <p:nvPr/>
          </p:nvSpPr>
          <p:spPr>
            <a:xfrm>
              <a:off x="0" y="0"/>
              <a:ext cx="1128752" cy="406400"/>
            </a:xfrm>
            <a:custGeom>
              <a:avLst/>
              <a:gdLst/>
              <a:ahLst/>
              <a:cxnLst/>
              <a:rect l="l" t="t" r="r" b="b"/>
              <a:pathLst>
                <a:path w="1128752" h="406400">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txBody>
            <a:bodyPr/>
            <a:lstStyle/>
            <a:p>
              <a:endParaRPr lang="ar-EG"/>
            </a:p>
          </p:txBody>
        </p:sp>
        <p:sp>
          <p:nvSpPr>
            <p:cNvPr id="4" name="TextBox 4"/>
            <p:cNvSpPr txBox="1"/>
            <p:nvPr/>
          </p:nvSpPr>
          <p:spPr>
            <a:xfrm>
              <a:off x="0" y="-47625"/>
              <a:ext cx="1128752" cy="454025"/>
            </a:xfrm>
            <a:prstGeom prst="rect">
              <a:avLst/>
            </a:prstGeom>
          </p:spPr>
          <p:txBody>
            <a:bodyPr lIns="50800" tIns="50800" rIns="50800" bIns="50800" rtlCol="0" anchor="ctr"/>
            <a:lstStyle/>
            <a:p>
              <a:pPr algn="ctr">
                <a:lnSpc>
                  <a:spcPts val="3359"/>
                </a:lnSpc>
              </a:pPr>
              <a:endParaRPr/>
            </a:p>
          </p:txBody>
        </p:sp>
      </p:grpSp>
      <p:sp>
        <p:nvSpPr>
          <p:cNvPr id="5" name="TextBox 5"/>
          <p:cNvSpPr txBox="1"/>
          <p:nvPr/>
        </p:nvSpPr>
        <p:spPr>
          <a:xfrm>
            <a:off x="2958125" y="1714500"/>
            <a:ext cx="12371749" cy="4009624"/>
          </a:xfrm>
          <a:prstGeom prst="rect">
            <a:avLst/>
          </a:prstGeom>
        </p:spPr>
        <p:txBody>
          <a:bodyPr lIns="0" tIns="0" rIns="0" bIns="0" rtlCol="0" anchor="t">
            <a:spAutoFit/>
          </a:bodyPr>
          <a:lstStyle/>
          <a:p>
            <a:pPr marL="0" lvl="0" indent="0" algn="ctr">
              <a:lnSpc>
                <a:spcPts val="16238"/>
              </a:lnSpc>
            </a:pPr>
            <a:r>
              <a:rPr lang="en-US" sz="3600" spc="579" dirty="0">
                <a:solidFill>
                  <a:srgbClr val="000000"/>
                </a:solidFill>
                <a:latin typeface="Helios Extended Bold"/>
                <a:ea typeface="Helios Extended Bold"/>
                <a:cs typeface="Helios Extended Bold"/>
                <a:sym typeface="Helios Extended Bold"/>
              </a:rPr>
              <a:t>Resources</a:t>
            </a:r>
          </a:p>
          <a:p>
            <a:pPr marL="0" lvl="0" indent="0" algn="ctr">
              <a:lnSpc>
                <a:spcPts val="16238"/>
              </a:lnSpc>
            </a:pPr>
            <a:endParaRPr lang="en-US" sz="11598" spc="579" dirty="0">
              <a:solidFill>
                <a:srgbClr val="000000"/>
              </a:solidFill>
              <a:latin typeface="Helios Extended Bold"/>
              <a:ea typeface="Helios Extended Bold"/>
              <a:cs typeface="Helios Extended Bold"/>
              <a:sym typeface="Helios Extended Bold"/>
            </a:endParaRPr>
          </a:p>
        </p:txBody>
      </p:sp>
      <p:grpSp>
        <p:nvGrpSpPr>
          <p:cNvPr id="6" name="Group 6"/>
          <p:cNvGrpSpPr/>
          <p:nvPr/>
        </p:nvGrpSpPr>
        <p:grpSpPr>
          <a:xfrm>
            <a:off x="1028700" y="9009810"/>
            <a:ext cx="248490" cy="24849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ar-EG"/>
            </a:p>
          </p:txBody>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7010810" y="1028700"/>
            <a:ext cx="248490" cy="248490"/>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ar-EG"/>
            </a:p>
          </p:txBody>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17" name="TextBox 30">
            <a:extLst>
              <a:ext uri="{FF2B5EF4-FFF2-40B4-BE49-F238E27FC236}">
                <a16:creationId xmlns:a16="http://schemas.microsoft.com/office/drawing/2014/main" id="{CC34F792-0FE5-7237-8527-68B389D55E8A}"/>
              </a:ext>
            </a:extLst>
          </p:cNvPr>
          <p:cNvSpPr txBox="1"/>
          <p:nvPr/>
        </p:nvSpPr>
        <p:spPr>
          <a:xfrm>
            <a:off x="4800599" y="3846281"/>
            <a:ext cx="8686800" cy="2316596"/>
          </a:xfrm>
          <a:prstGeom prst="rect">
            <a:avLst/>
          </a:prstGeom>
        </p:spPr>
        <p:txBody>
          <a:bodyPr wrap="square" lIns="0" tIns="0" rIns="0" bIns="0" rtlCol="0" anchor="t">
            <a:spAutoFit/>
          </a:bodyPr>
          <a:lstStyle/>
          <a:p>
            <a:pPr marL="342900" indent="-342900" algn="l">
              <a:lnSpc>
                <a:spcPts val="3679"/>
              </a:lnSpc>
              <a:buFont typeface="Arial" panose="020B0604020202020204" pitchFamily="34" charset="0"/>
              <a:buChar char="•"/>
            </a:pPr>
            <a:r>
              <a:rPr lang="en-US" sz="2299" spc="229" dirty="0">
                <a:solidFill>
                  <a:srgbClr val="000000"/>
                </a:solidFill>
                <a:latin typeface="Lato"/>
                <a:ea typeface="Lato"/>
                <a:cs typeface="Lato"/>
                <a:sym typeface="Lato"/>
              </a:rPr>
              <a:t> </a:t>
            </a:r>
            <a:r>
              <a:rPr lang="en-US" sz="2299" spc="229" dirty="0">
                <a:solidFill>
                  <a:srgbClr val="000000"/>
                </a:solidFill>
                <a:latin typeface="Lato"/>
                <a:ea typeface="Lato"/>
                <a:cs typeface="Lato"/>
                <a:sym typeface="Lato"/>
                <a:hlinkClick r:id="rId2"/>
              </a:rPr>
              <a:t>https://www.geeksforgeeks.org/structural-design-patterns/?ref=shm#proxy-method-design-patterns</a:t>
            </a:r>
            <a:endParaRPr lang="en-US" sz="2299" spc="229" dirty="0">
              <a:solidFill>
                <a:srgbClr val="000000"/>
              </a:solidFill>
              <a:latin typeface="Lato"/>
              <a:ea typeface="Lato"/>
              <a:cs typeface="Lato"/>
              <a:sym typeface="Lato"/>
            </a:endParaRPr>
          </a:p>
          <a:p>
            <a:pPr marL="342900" indent="-342900" algn="l">
              <a:lnSpc>
                <a:spcPts val="3679"/>
              </a:lnSpc>
              <a:buFont typeface="Arial" panose="020B0604020202020204" pitchFamily="34" charset="0"/>
              <a:buChar char="•"/>
            </a:pPr>
            <a:endParaRPr lang="en-US" sz="2299" spc="229" dirty="0">
              <a:solidFill>
                <a:srgbClr val="000000"/>
              </a:solidFill>
              <a:latin typeface="Lato"/>
              <a:ea typeface="Lato"/>
              <a:cs typeface="Lato"/>
              <a:sym typeface="Lato"/>
            </a:endParaRPr>
          </a:p>
          <a:p>
            <a:pPr marL="342900" indent="-342900" algn="l">
              <a:lnSpc>
                <a:spcPts val="3679"/>
              </a:lnSpc>
              <a:buFont typeface="Arial" panose="020B0604020202020204" pitchFamily="34" charset="0"/>
              <a:buChar char="•"/>
            </a:pPr>
            <a:r>
              <a:rPr lang="en-US" sz="2299" spc="229" dirty="0">
                <a:solidFill>
                  <a:srgbClr val="000000"/>
                </a:solidFill>
                <a:latin typeface="Lato"/>
                <a:ea typeface="Lato"/>
                <a:cs typeface="Lato"/>
                <a:sym typeface="Lato"/>
                <a:hlinkClick r:id="rId3"/>
              </a:rPr>
              <a:t>https://blog.bitsrc.io/proxy-design-pattern-with-react-c0b465980fbf</a:t>
            </a:r>
            <a:endParaRPr lang="en-US" sz="2299" spc="229" dirty="0">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44078" y="1326430"/>
            <a:ext cx="21203378" cy="7634140"/>
            <a:chOff x="0" y="0"/>
            <a:chExt cx="1128752" cy="406400"/>
          </a:xfrm>
        </p:grpSpPr>
        <p:sp>
          <p:nvSpPr>
            <p:cNvPr id="3" name="Freeform 3"/>
            <p:cNvSpPr/>
            <p:nvPr/>
          </p:nvSpPr>
          <p:spPr>
            <a:xfrm>
              <a:off x="0" y="0"/>
              <a:ext cx="1128752" cy="406400"/>
            </a:xfrm>
            <a:custGeom>
              <a:avLst/>
              <a:gdLst/>
              <a:ahLst/>
              <a:cxnLst/>
              <a:rect l="l" t="t" r="r" b="b"/>
              <a:pathLst>
                <a:path w="1128752" h="406400">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txBody>
            <a:bodyPr/>
            <a:lstStyle/>
            <a:p>
              <a:endParaRPr lang="ar-EG"/>
            </a:p>
          </p:txBody>
        </p:sp>
        <p:sp>
          <p:nvSpPr>
            <p:cNvPr id="4" name="TextBox 4"/>
            <p:cNvSpPr txBox="1"/>
            <p:nvPr/>
          </p:nvSpPr>
          <p:spPr>
            <a:xfrm>
              <a:off x="0" y="-47625"/>
              <a:ext cx="1128752" cy="454025"/>
            </a:xfrm>
            <a:prstGeom prst="rect">
              <a:avLst/>
            </a:prstGeom>
          </p:spPr>
          <p:txBody>
            <a:bodyPr lIns="50800" tIns="50800" rIns="50800" bIns="50800" rtlCol="0" anchor="ctr"/>
            <a:lstStyle/>
            <a:p>
              <a:pPr algn="ctr">
                <a:lnSpc>
                  <a:spcPts val="3359"/>
                </a:lnSpc>
              </a:pPr>
              <a:endParaRPr/>
            </a:p>
          </p:txBody>
        </p:sp>
      </p:grpSp>
      <p:sp>
        <p:nvSpPr>
          <p:cNvPr id="5" name="TextBox 5"/>
          <p:cNvSpPr txBox="1"/>
          <p:nvPr/>
        </p:nvSpPr>
        <p:spPr>
          <a:xfrm>
            <a:off x="2958126" y="3970422"/>
            <a:ext cx="12371749" cy="1896866"/>
          </a:xfrm>
          <a:prstGeom prst="rect">
            <a:avLst/>
          </a:prstGeom>
        </p:spPr>
        <p:txBody>
          <a:bodyPr lIns="0" tIns="0" rIns="0" bIns="0" rtlCol="0" anchor="t">
            <a:spAutoFit/>
          </a:bodyPr>
          <a:lstStyle/>
          <a:p>
            <a:pPr marL="0" lvl="0" indent="0" algn="ctr">
              <a:lnSpc>
                <a:spcPts val="16238"/>
              </a:lnSpc>
            </a:pPr>
            <a:r>
              <a:rPr lang="en-US" sz="11598" spc="579" dirty="0">
                <a:solidFill>
                  <a:srgbClr val="000000"/>
                </a:solidFill>
                <a:latin typeface="Arial Rounded MT Bold" panose="020F0704030504030204" pitchFamily="34" charset="0"/>
                <a:ea typeface="Helios Extended Bold"/>
                <a:cs typeface="Helios Extended Bold"/>
                <a:sym typeface="Helios Extended Bold"/>
              </a:rPr>
              <a:t>THANK YOU</a:t>
            </a:r>
          </a:p>
        </p:txBody>
      </p:sp>
      <p:grpSp>
        <p:nvGrpSpPr>
          <p:cNvPr id="6" name="Group 6"/>
          <p:cNvGrpSpPr/>
          <p:nvPr/>
        </p:nvGrpSpPr>
        <p:grpSpPr>
          <a:xfrm>
            <a:off x="1028700" y="9009810"/>
            <a:ext cx="248490" cy="24849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ar-EG"/>
            </a:p>
          </p:txBody>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7010810" y="1028700"/>
            <a:ext cx="248490" cy="248490"/>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txBody>
            <a:bodyPr/>
            <a:lstStyle/>
            <a:p>
              <a:endParaRPr lang="ar-EG"/>
            </a:p>
          </p:txBody>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extLst>
      <p:ext uri="{BB962C8B-B14F-4D97-AF65-F5344CB8AC3E}">
        <p14:creationId xmlns:p14="http://schemas.microsoft.com/office/powerpoint/2010/main" val="3340859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410</Words>
  <Application>Microsoft Office PowerPoint</Application>
  <PresentationFormat>Custom</PresentationFormat>
  <Paragraphs>42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Rounded MT Bold</vt:lpstr>
      <vt:lpstr>Calibri</vt:lpstr>
      <vt:lpstr>Heebo Bold</vt:lpstr>
      <vt:lpstr>Helios Extended Bold</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Grey Modern Business Research Proposal Presentation</dc:title>
  <dc:creator>nada aboelkheir</dc:creator>
  <cp:lastModifiedBy>nada aboelkheir</cp:lastModifiedBy>
  <cp:revision>5</cp:revision>
  <dcterms:created xsi:type="dcterms:W3CDTF">2006-08-16T00:00:00Z</dcterms:created>
  <dcterms:modified xsi:type="dcterms:W3CDTF">2024-08-31T13:45:10Z</dcterms:modified>
  <dc:identifier>DAGPbHE9al4</dc:identifier>
</cp:coreProperties>
</file>