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6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4T12:30:11.7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2F5F-3286-A988-622A-28D82AD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C762C-C270-7F98-F1D2-F0A69498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B5328-CE89-DE11-619F-986454A3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D5F6-AFC3-CC73-5311-AA910185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3683-539E-9DCC-98CE-3CF0A0D5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040-307C-24F6-CE80-E0341D62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B3DDC-F2D8-69CA-94D0-5214AF887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194D-849E-C20B-414D-83AA413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5291-D77D-1FF6-9145-F81EDD1B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9D58-891C-A31D-9AFE-2A6BBE99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3534D-D39E-0943-2499-6C9708DC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51A2-7237-2B95-4AC4-4B14C758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804F-FEC6-A23E-5E91-2DA369CF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916F-76F2-B14A-FAD5-9942228C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3A11-03E5-65C7-8D7B-11E6DA4C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525F-D726-FA02-8425-33E4FB03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ECB7-6ACC-52D9-7207-6BAD51EB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D7F5-7D53-802D-7368-31885D0A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D9CA-617A-D014-5BE2-7AF162CB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5F51-DB8C-1AFC-69AD-FC536DB4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341B1-6A20-EC13-62FE-2241A557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6B253-3592-4885-7020-4A569F78C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A06F-D218-0153-C07C-6826EB5E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DCA-4F41-8491-5DF0-4593B316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0215-023F-8592-0A18-3C703A9B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B987-7FF1-5B9B-8E1F-E397DA1B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45F3-402D-B453-9672-6ADF782F7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B6F28-594C-4740-4444-8D984B3F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27F7C-9ADF-F2B2-2A95-7710CC9D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C317-8364-5C8A-8968-C3EC44C9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4CD2-786D-46E6-62C4-ABDECAA2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EB3A-1338-07B8-6B3D-9F7871BC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4C9FE-AE58-2E0D-BC6A-AFB0C07B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82283-F8EC-861B-B484-7256418A8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4A9CF-848F-5913-01C9-E37CFA20D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F5126-39D1-7159-A9E1-5FB75BDF6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C5B44-8D39-579B-3F3C-20DF6538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5279-2730-6014-21E3-125804B8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7DF9E-1995-B972-C4E9-C3F6304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7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9B-08CE-E921-3AA6-4581DF3A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DB68F-F972-FD67-DD25-D5CA93F9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6F64A-89F8-1439-6C06-5D8AEA43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CB8E-B579-0278-9C7A-A0ACE0CA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5D11B-C74B-7412-B99A-CA1A14E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EEEEE-9834-54DA-9888-59BAAE73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ED40-619B-31F1-6A11-AC01FB6E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203C-513D-E464-53CB-2D2E031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710A-F8F1-BCC3-9813-B5FBE63BE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C73CA-E1A2-2D2C-F5BD-E8CE92C47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1BCB-DB74-8672-EB94-A6EBB25A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AD92-1729-D1C1-49B3-9F53979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82959-AC8E-C5FD-4601-5060AA24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AB1E-EBE7-2872-7CC3-7E8A4732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91D72-4E22-22AC-B8DD-ED34A16FA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431B-0538-422A-0893-8FCB7140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7571-A176-6144-D008-2B819665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48EEE-D675-3D50-2E33-4B06179D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781BC-FBB3-7E38-CA7D-37D469C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8AA8E-E056-40CC-CBF6-C2F57342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2219-444E-B2DE-701D-96EE1C90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0FD6-46F1-94FB-CEB2-6A04DAB7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7EC9-C0A0-4FC1-8966-239E178FB7E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79399-D4EE-C049-2ECE-B951BC9B9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9B208-FC73-821E-2BA8-99A85CB4B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44F9-A91F-4014-9484-B9B075E5C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CAC374-5D9A-3EC2-CE47-A892CEBFC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127" y="573156"/>
            <a:ext cx="5711687" cy="57116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A8F20F-9D16-481B-44FD-AAC6B0DE107A}"/>
                  </a:ext>
                </a:extLst>
              </p14:cNvPr>
              <p14:cNvContentPartPr/>
              <p14:nvPr/>
            </p14:nvContentPartPr>
            <p14:xfrm>
              <a:off x="3162060" y="207625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A8F20F-9D16-481B-44FD-AAC6B0DE1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9060" y="201325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5C9D8E-7FEF-1B87-A250-3C6146D20224}"/>
              </a:ext>
            </a:extLst>
          </p:cNvPr>
          <p:cNvSpPr txBox="1"/>
          <p:nvPr/>
        </p:nvSpPr>
        <p:spPr>
          <a:xfrm>
            <a:off x="304186" y="1715422"/>
            <a:ext cx="80827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rial Rounded MT Bold" panose="020F0704030504030204" pitchFamily="34" charset="0"/>
              </a:rPr>
              <a:t>Phishing </a:t>
            </a:r>
          </a:p>
          <a:p>
            <a:r>
              <a:rPr lang="en-US" sz="9600" dirty="0">
                <a:latin typeface="Arial Rounded MT Bold" panose="020F0704030504030204" pitchFamily="34" charset="0"/>
              </a:rPr>
              <a:t>    Attacks.</a:t>
            </a:r>
          </a:p>
        </p:txBody>
      </p:sp>
    </p:spTree>
    <p:extLst>
      <p:ext uri="{BB962C8B-B14F-4D97-AF65-F5344CB8AC3E}">
        <p14:creationId xmlns:p14="http://schemas.microsoft.com/office/powerpoint/2010/main" val="1849801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9F8E-0DD2-5AE6-1CF6-9704F0E2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Don't Get Hooked! Phishing Awareness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8866-5A9E-C83F-2A00-BB0B9085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516" y="1690688"/>
            <a:ext cx="54052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Bahnschrift Condensed" panose="020B0502040204020203" pitchFamily="34" charset="0"/>
              </a:rPr>
              <a:t>Welcome to this phishing awareness training module. In today's digital world, phishing attacks are a major threat to individuals and organizations. This training will equip you with the knowledge and skills to identify and avoid these scams, protecting your personal information and financial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583F6-5FC1-0395-CBD7-BC591474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479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363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9F9EF21-F7D0-F371-3C77-D585B4568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8" y="439993"/>
            <a:ext cx="5778614" cy="5978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1AA526-21E0-4973-19AF-7B68459AE621}"/>
              </a:ext>
            </a:extLst>
          </p:cNvPr>
          <p:cNvSpPr txBox="1"/>
          <p:nvPr/>
        </p:nvSpPr>
        <p:spPr>
          <a:xfrm>
            <a:off x="464868" y="325693"/>
            <a:ext cx="541205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What is Phishing?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Condensed" panose="020B0502040204020203" pitchFamily="34" charset="0"/>
              </a:rPr>
              <a:t>Phishing is a cybercrime that tries to trick you into revealing personal information, such as passwords, credit card numbers, or Social Security numbers. It is a deceptive attempt to steal your valuable information. Phishers use emails, websites, phone calls, and text messages to appear trustworthy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Condensed" panose="020B0502040204020203" pitchFamily="34" charset="0"/>
              </a:rPr>
              <a:t>Phishers often impersonate legitimate companies or individuals to gain your trust</a:t>
            </a:r>
            <a:r>
              <a:rPr lang="en-US" sz="2400" dirty="0">
                <a:latin typeface="Bahnschrift Condense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1152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A184-4620-959A-4C0F-81B3347F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How Phishing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99E55-C887-B6D1-972D-C48186460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9310" r="56048" b="6045"/>
          <a:stretch/>
        </p:blipFill>
        <p:spPr>
          <a:xfrm>
            <a:off x="476863" y="3875422"/>
            <a:ext cx="1307690" cy="156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434D6-715D-9DA8-D194-CAD6DACA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4" t="20308" r="29355" b="6289"/>
          <a:stretch/>
        </p:blipFill>
        <p:spPr>
          <a:xfrm>
            <a:off x="10306896" y="4978935"/>
            <a:ext cx="1474603" cy="1626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E5B2F-9C96-F86A-30D2-963A8AD6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81" t="19981" r="5000" b="6289"/>
          <a:stretch/>
        </p:blipFill>
        <p:spPr>
          <a:xfrm>
            <a:off x="10232922" y="2088828"/>
            <a:ext cx="1519082" cy="17865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58276-9153-99C6-C214-24B8EE298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" t="23557" r="77018" b="3088"/>
          <a:stretch/>
        </p:blipFill>
        <p:spPr>
          <a:xfrm>
            <a:off x="476863" y="1036812"/>
            <a:ext cx="1219202" cy="1740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578C67-C48E-60BD-386F-C850F09C60FC}"/>
              </a:ext>
            </a:extLst>
          </p:cNvPr>
          <p:cNvSpPr txBox="1"/>
          <p:nvPr/>
        </p:nvSpPr>
        <p:spPr>
          <a:xfrm>
            <a:off x="1696065" y="1701787"/>
            <a:ext cx="4896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Identify Targets: </a:t>
            </a:r>
            <a:r>
              <a:rPr lang="en-US" sz="1800" dirty="0">
                <a:latin typeface="Bahnschrift Condensed" panose="020B0502040204020203" pitchFamily="34" charset="0"/>
              </a:rPr>
              <a:t>They may target individuals or organizations based on their interests or vulnerabilities.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87F24-C1A5-79C7-10BD-D29682288D31}"/>
              </a:ext>
            </a:extLst>
          </p:cNvPr>
          <p:cNvSpPr txBox="1"/>
          <p:nvPr/>
        </p:nvSpPr>
        <p:spPr>
          <a:xfrm flipH="1">
            <a:off x="7015011" y="2380014"/>
            <a:ext cx="3175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Steal Information: </a:t>
            </a:r>
            <a:r>
              <a:rPr lang="en-US" sz="1800" dirty="0">
                <a:latin typeface="Bahnschrift Condensed" panose="020B0502040204020203" pitchFamily="34" charset="0"/>
              </a:rPr>
              <a:t>The link or attachment leads to a fake website or malware that steals your information.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0A5F9-EE1D-0841-7EEE-49BC316EA951}"/>
              </a:ext>
            </a:extLst>
          </p:cNvPr>
          <p:cNvSpPr txBox="1"/>
          <p:nvPr/>
        </p:nvSpPr>
        <p:spPr>
          <a:xfrm>
            <a:off x="1817890" y="4338360"/>
            <a:ext cx="4653116" cy="640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Craft Phishing Messages: </a:t>
            </a:r>
            <a:r>
              <a:rPr lang="en-US" sz="1800" dirty="0">
                <a:latin typeface="Bahnschrift Condensed" panose="020B0502040204020203" pitchFamily="34" charset="0"/>
              </a:rPr>
              <a:t>They create emails, websites, or social media messages that appear legitimate.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4D05D-93E5-16A1-C6D9-3BA4D82EA9CA}"/>
              </a:ext>
            </a:extLst>
          </p:cNvPr>
          <p:cNvSpPr txBox="1"/>
          <p:nvPr/>
        </p:nvSpPr>
        <p:spPr>
          <a:xfrm>
            <a:off x="6743393" y="5314813"/>
            <a:ext cx="37190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  <a:latin typeface="Bahnschrift Condensed" panose="020B0502040204020203" pitchFamily="34" charset="0"/>
              </a:rPr>
              <a:t>Deceive Victims: </a:t>
            </a:r>
            <a:r>
              <a:rPr lang="en-US" sz="1800" dirty="0">
                <a:latin typeface="Bahnschrift Condensed" panose="020B0502040204020203" pitchFamily="34" charset="0"/>
              </a:rPr>
              <a:t>They use urgency, fear, or curiosity to trick you into clicking a link or downloading an attachment.</a:t>
            </a:r>
          </a:p>
        </p:txBody>
      </p:sp>
    </p:spTree>
    <p:extLst>
      <p:ext uri="{BB962C8B-B14F-4D97-AF65-F5344CB8AC3E}">
        <p14:creationId xmlns:p14="http://schemas.microsoft.com/office/powerpoint/2010/main" val="4958897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47F243-E980-B9A3-D793-469781D78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19663"/>
            <a:ext cx="12191999" cy="683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466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E764-26F4-221A-F1F1-AD9A13E7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3" y="5590905"/>
            <a:ext cx="9758354" cy="1048019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  <a:latin typeface="Arial Rounded MT Bold" panose="020F0704030504030204" pitchFamily="34" charset="0"/>
              </a:rPr>
              <a:t>Types of Phishing Attacks</a:t>
            </a:r>
            <a:br>
              <a:rPr lang="en-US" sz="4000" dirty="0">
                <a:solidFill>
                  <a:srgbClr val="7030A0"/>
                </a:solidFill>
                <a:latin typeface="Arial Rounded MT Bold" panose="020F0704030504030204" pitchFamily="34" charset="0"/>
              </a:rPr>
            </a:br>
            <a:endParaRPr lang="en-US" sz="40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B77FA-783F-A761-AB3D-7BB3B5C9B125}"/>
              </a:ext>
            </a:extLst>
          </p:cNvPr>
          <p:cNvSpPr txBox="1"/>
          <p:nvPr/>
        </p:nvSpPr>
        <p:spPr>
          <a:xfrm>
            <a:off x="1708201" y="503871"/>
            <a:ext cx="2165247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Email Phishing:</a:t>
            </a:r>
            <a:r>
              <a:rPr lang="en-US" dirty="0"/>
              <a:t> The most common type, using emails that appear to be from legitimate sources.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E007FF-85CE-BBE6-7875-C6D6F228017E}"/>
              </a:ext>
            </a:extLst>
          </p:cNvPr>
          <p:cNvSpPr txBox="1"/>
          <p:nvPr/>
        </p:nvSpPr>
        <p:spPr>
          <a:xfrm>
            <a:off x="7877634" y="2377435"/>
            <a:ext cx="1876118" cy="12003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Smishing:</a:t>
            </a:r>
            <a:r>
              <a:rPr lang="en-US" dirty="0"/>
              <a:t> Phishing attempts via SMS text messages.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040BEA-36C9-4E23-ACAC-1584825A96A7}"/>
              </a:ext>
            </a:extLst>
          </p:cNvPr>
          <p:cNvSpPr txBox="1"/>
          <p:nvPr/>
        </p:nvSpPr>
        <p:spPr>
          <a:xfrm>
            <a:off x="6258307" y="1242535"/>
            <a:ext cx="2314269" cy="923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Vishing:</a:t>
            </a:r>
            <a:r>
              <a:rPr lang="en-US" dirty="0"/>
              <a:t> Phishing attempts via phone calls.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410B1-6B05-5013-7016-63CF70668A8C}"/>
              </a:ext>
            </a:extLst>
          </p:cNvPr>
          <p:cNvSpPr txBox="1"/>
          <p:nvPr/>
        </p:nvSpPr>
        <p:spPr>
          <a:xfrm>
            <a:off x="3957789" y="2853531"/>
            <a:ext cx="2342537" cy="1477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Spear Phishing:</a:t>
            </a:r>
            <a:r>
              <a:rPr lang="en-US" dirty="0"/>
              <a:t> Targeted phishing attacks aimed at specific individuals or organizations.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8D0987-75D3-A178-EE7F-F3BD8623BABC}"/>
              </a:ext>
            </a:extLst>
          </p:cNvPr>
          <p:cNvCxnSpPr>
            <a:cxnSpLocks/>
          </p:cNvCxnSpPr>
          <p:nvPr/>
        </p:nvCxnSpPr>
        <p:spPr>
          <a:xfrm>
            <a:off x="2790824" y="2165865"/>
            <a:ext cx="1" cy="3107221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193C89-8F03-7899-ED9F-F169F1CCE045}"/>
              </a:ext>
            </a:extLst>
          </p:cNvPr>
          <p:cNvCxnSpPr>
            <a:cxnSpLocks/>
          </p:cNvCxnSpPr>
          <p:nvPr/>
        </p:nvCxnSpPr>
        <p:spPr>
          <a:xfrm>
            <a:off x="7415441" y="2377435"/>
            <a:ext cx="1" cy="3051815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1B9FF0-C607-E3E4-D3CA-C87C5C7CD734}"/>
              </a:ext>
            </a:extLst>
          </p:cNvPr>
          <p:cNvCxnSpPr>
            <a:cxnSpLocks/>
          </p:cNvCxnSpPr>
          <p:nvPr/>
        </p:nvCxnSpPr>
        <p:spPr>
          <a:xfrm>
            <a:off x="5129057" y="4495800"/>
            <a:ext cx="0" cy="10284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D81127-59F8-0E36-AD15-303C58F7D270}"/>
              </a:ext>
            </a:extLst>
          </p:cNvPr>
          <p:cNvCxnSpPr>
            <a:cxnSpLocks/>
          </p:cNvCxnSpPr>
          <p:nvPr/>
        </p:nvCxnSpPr>
        <p:spPr>
          <a:xfrm>
            <a:off x="8815693" y="3719475"/>
            <a:ext cx="0" cy="18714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5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20DA-646A-F199-CCCF-7DF25F01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4184484" y="1690329"/>
            <a:ext cx="3823029" cy="68301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Recognizing Phishing Emails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974A-AD5E-3477-F2E8-8FA7472D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3952877"/>
            <a:ext cx="11934824" cy="3013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Watch out for these red flags in emails: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Suspicious Sender Address: </a:t>
            </a:r>
            <a:r>
              <a:rPr lang="en-US" dirty="0">
                <a:latin typeface="Bahnschrift Condensed" panose="020B0502040204020203" pitchFamily="34" charset="0"/>
              </a:rPr>
              <a:t>Check the sender's email address carefully. Does it look legitimate?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Urgent Tone: </a:t>
            </a:r>
            <a:r>
              <a:rPr lang="en-US" dirty="0">
                <a:latin typeface="Bahnschrift Condensed" panose="020B0502040204020203" pitchFamily="34" charset="0"/>
              </a:rPr>
              <a:t>Phishers often create a sense of urgency to pressure you into acting quickly.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Generic Greetings:</a:t>
            </a:r>
            <a:r>
              <a:rPr lang="en-US" b="1" i="1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latin typeface="Bahnschrift Condensed" panose="020B0502040204020203" pitchFamily="34" charset="0"/>
              </a:rPr>
              <a:t>Legitimate companies typically address you by name.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Grammatical Errors and Typos: </a:t>
            </a:r>
            <a:r>
              <a:rPr lang="en-US" dirty="0">
                <a:latin typeface="Bahnschrift Condensed" panose="020B0502040204020203" pitchFamily="34" charset="0"/>
              </a:rPr>
              <a:t>Professional emails should be free of errors.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Threats or Incentives: </a:t>
            </a:r>
            <a:r>
              <a:rPr lang="en-US" dirty="0">
                <a:latin typeface="Bahnschrift Condensed" panose="020B0502040204020203" pitchFamily="34" charset="0"/>
              </a:rPr>
              <a:t>Phishers may threaten to close your account or offer unrealistic rewards.</a:t>
            </a:r>
          </a:p>
          <a:p>
            <a:r>
              <a:rPr lang="en-US" b="1" i="1" dirty="0">
                <a:solidFill>
                  <a:srgbClr val="7030A0"/>
                </a:solidFill>
                <a:latin typeface="Bahnschrift Condensed" panose="020B0502040204020203" pitchFamily="34" charset="0"/>
              </a:rPr>
              <a:t>Suspicious Links or Attachments: </a:t>
            </a:r>
            <a:r>
              <a:rPr lang="en-US" dirty="0">
                <a:latin typeface="Bahnschrift Condensed" panose="020B0502040204020203" pitchFamily="34" charset="0"/>
              </a:rPr>
              <a:t>Don't click on links or open attachments from unknown senders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24DCF-079E-074C-099B-66198A3B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83" y="204163"/>
            <a:ext cx="4156824" cy="3030325"/>
          </a:xfrm>
          <a:prstGeom prst="roundRect">
            <a:avLst>
              <a:gd name="adj" fmla="val 211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A8AB5-4102-6E52-253B-1DAF521A9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90" y="0"/>
            <a:ext cx="4593030" cy="3518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A323C-5015-C1CC-62E6-A0788D5BC94D}"/>
              </a:ext>
            </a:extLst>
          </p:cNvPr>
          <p:cNvSpPr txBox="1"/>
          <p:nvPr/>
        </p:nvSpPr>
        <p:spPr>
          <a:xfrm>
            <a:off x="6437507" y="3400962"/>
            <a:ext cx="10401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Legitimate email with clear sender information, professional formatting, and no grammatical errors.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8A033-5BAF-026C-C09A-C5FFC2D998CC}"/>
              </a:ext>
            </a:extLst>
          </p:cNvPr>
          <p:cNvSpPr txBox="1"/>
          <p:nvPr/>
        </p:nvSpPr>
        <p:spPr>
          <a:xfrm>
            <a:off x="438289" y="3400881"/>
            <a:ext cx="5485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 phishing email with a suspicious sender address, unprofessional formatting, and typos.</a:t>
            </a:r>
          </a:p>
        </p:txBody>
      </p:sp>
    </p:spTree>
    <p:extLst>
      <p:ext uri="{BB962C8B-B14F-4D97-AF65-F5344CB8AC3E}">
        <p14:creationId xmlns:p14="http://schemas.microsoft.com/office/powerpoint/2010/main" val="908241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0" decel="100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Bahnschrift Condensed</vt:lpstr>
      <vt:lpstr>Calibri</vt:lpstr>
      <vt:lpstr>Calibri Light</vt:lpstr>
      <vt:lpstr>Office Theme</vt:lpstr>
      <vt:lpstr>PowerPoint Presentation</vt:lpstr>
      <vt:lpstr>Don't Get Hooked! Phishing Awareness Training</vt:lpstr>
      <vt:lpstr>PowerPoint Presentation</vt:lpstr>
      <vt:lpstr>How Phishing Works</vt:lpstr>
      <vt:lpstr>PowerPoint Presentation</vt:lpstr>
      <vt:lpstr>Types of Phishing Attacks </vt:lpstr>
      <vt:lpstr>Recognizing Phishing Emails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Elmokdem</dc:creator>
  <cp:lastModifiedBy>Nada Elmokdem</cp:lastModifiedBy>
  <cp:revision>1</cp:revision>
  <dcterms:created xsi:type="dcterms:W3CDTF">2024-06-14T14:30:57Z</dcterms:created>
  <dcterms:modified xsi:type="dcterms:W3CDTF">2024-06-14T14:31:06Z</dcterms:modified>
</cp:coreProperties>
</file>