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54F"/>
    <a:srgbClr val="FFC4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936"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88FE3C-1E52-4FBC-AC2D-5E707C756407}"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436834BE-451F-42C9-8C9E-BA8DCE08572A}">
      <dgm:prSet/>
      <dgm:spPr/>
      <dgm:t>
        <a:bodyPr/>
        <a:lstStyle/>
        <a:p>
          <a:r>
            <a:rPr lang="en-US"/>
            <a:t>1983</a:t>
          </a:r>
        </a:p>
      </dgm:t>
    </dgm:pt>
    <dgm:pt modelId="{EBA3B005-BCCC-47FA-9590-16E8227D021F}" type="parTrans" cxnId="{CD447627-51AA-41D9-B07C-2C3A5FE754E4}">
      <dgm:prSet/>
      <dgm:spPr/>
      <dgm:t>
        <a:bodyPr/>
        <a:lstStyle/>
        <a:p>
          <a:endParaRPr lang="en-US"/>
        </a:p>
      </dgm:t>
    </dgm:pt>
    <dgm:pt modelId="{E2F1D9C1-0019-4F32-9C3F-B4A672691B74}" type="sibTrans" cxnId="{CD447627-51AA-41D9-B07C-2C3A5FE754E4}">
      <dgm:prSet/>
      <dgm:spPr/>
      <dgm:t>
        <a:bodyPr/>
        <a:lstStyle/>
        <a:p>
          <a:endParaRPr lang="en-US"/>
        </a:p>
      </dgm:t>
    </dgm:pt>
    <dgm:pt modelId="{95726087-A502-4B9E-B7A0-7B4211EF4DC2}">
      <dgm:prSet/>
      <dgm:spPr/>
      <dgm:t>
        <a:bodyPr/>
        <a:lstStyle/>
        <a:p>
          <a:r>
            <a:rPr lang="en-US"/>
            <a:t>In 1983, the American cryptographer David Chaum conceived an anonymous cryptographic electronic money called ecash.</a:t>
          </a:r>
        </a:p>
      </dgm:t>
    </dgm:pt>
    <dgm:pt modelId="{7FBC1FB4-F628-4CB7-869E-93DEFD816895}" type="parTrans" cxnId="{0E28153D-8998-453B-AFCE-A190EDBD754A}">
      <dgm:prSet/>
      <dgm:spPr/>
      <dgm:t>
        <a:bodyPr/>
        <a:lstStyle/>
        <a:p>
          <a:endParaRPr lang="en-US"/>
        </a:p>
      </dgm:t>
    </dgm:pt>
    <dgm:pt modelId="{CC8900D0-6E61-406C-909B-87A00A290335}" type="sibTrans" cxnId="{0E28153D-8998-453B-AFCE-A190EDBD754A}">
      <dgm:prSet/>
      <dgm:spPr/>
      <dgm:t>
        <a:bodyPr/>
        <a:lstStyle/>
        <a:p>
          <a:endParaRPr lang="en-US"/>
        </a:p>
      </dgm:t>
    </dgm:pt>
    <dgm:pt modelId="{FAF4F900-9AD3-4079-B05F-3AF37B8521AC}">
      <dgm:prSet/>
      <dgm:spPr/>
      <dgm:t>
        <a:bodyPr/>
        <a:lstStyle/>
        <a:p>
          <a:r>
            <a:rPr lang="en-US"/>
            <a:t>1995</a:t>
          </a:r>
        </a:p>
      </dgm:t>
    </dgm:pt>
    <dgm:pt modelId="{1B9961B2-15B4-4E54-873E-F8502BC682A9}" type="parTrans" cxnId="{343FE89A-8282-4C05-82C0-90A78C1C33A7}">
      <dgm:prSet/>
      <dgm:spPr/>
      <dgm:t>
        <a:bodyPr/>
        <a:lstStyle/>
        <a:p>
          <a:endParaRPr lang="en-US"/>
        </a:p>
      </dgm:t>
    </dgm:pt>
    <dgm:pt modelId="{30C78BE2-B7ED-4FB5-A561-53768D88F824}" type="sibTrans" cxnId="{343FE89A-8282-4C05-82C0-90A78C1C33A7}">
      <dgm:prSet/>
      <dgm:spPr/>
      <dgm:t>
        <a:bodyPr/>
        <a:lstStyle/>
        <a:p>
          <a:endParaRPr lang="en-US"/>
        </a:p>
      </dgm:t>
    </dgm:pt>
    <dgm:pt modelId="{5F69B59D-922D-4C98-9F82-62F255708053}">
      <dgm:prSet/>
      <dgm:spPr/>
      <dgm:t>
        <a:bodyPr/>
        <a:lstStyle/>
        <a:p>
          <a:r>
            <a:rPr lang="en-US"/>
            <a:t>Later, in 1995, he implemented it through Digicash.</a:t>
          </a:r>
        </a:p>
      </dgm:t>
    </dgm:pt>
    <dgm:pt modelId="{64CD6411-9A95-4406-B31C-D59B2AD3380F}" type="parTrans" cxnId="{D4E2273B-B00B-4E8E-AAD1-D13FCFF35855}">
      <dgm:prSet/>
      <dgm:spPr/>
      <dgm:t>
        <a:bodyPr/>
        <a:lstStyle/>
        <a:p>
          <a:endParaRPr lang="en-US"/>
        </a:p>
      </dgm:t>
    </dgm:pt>
    <dgm:pt modelId="{11541B21-5B56-4ED5-B17D-0A5DA98295F5}" type="sibTrans" cxnId="{D4E2273B-B00B-4E8E-AAD1-D13FCFF35855}">
      <dgm:prSet/>
      <dgm:spPr/>
      <dgm:t>
        <a:bodyPr/>
        <a:lstStyle/>
        <a:p>
          <a:endParaRPr lang="en-US"/>
        </a:p>
      </dgm:t>
    </dgm:pt>
    <dgm:pt modelId="{E67550C7-AB15-4B4A-B538-69611E1B72D2}">
      <dgm:prSet/>
      <dgm:spPr/>
      <dgm:t>
        <a:bodyPr/>
        <a:lstStyle/>
        <a:p>
          <a:r>
            <a:rPr lang="en-US"/>
            <a:t>1996</a:t>
          </a:r>
        </a:p>
      </dgm:t>
    </dgm:pt>
    <dgm:pt modelId="{F4E1BEBF-2678-4439-A0FA-810A02ED8659}" type="parTrans" cxnId="{FBEC0A03-29CD-4099-8343-862A69DB94EB}">
      <dgm:prSet/>
      <dgm:spPr/>
      <dgm:t>
        <a:bodyPr/>
        <a:lstStyle/>
        <a:p>
          <a:endParaRPr lang="en-US"/>
        </a:p>
      </dgm:t>
    </dgm:pt>
    <dgm:pt modelId="{ACAC2D70-97A4-446D-B1C4-C80E656A4DF7}" type="sibTrans" cxnId="{FBEC0A03-29CD-4099-8343-862A69DB94EB}">
      <dgm:prSet/>
      <dgm:spPr/>
      <dgm:t>
        <a:bodyPr/>
        <a:lstStyle/>
        <a:p>
          <a:endParaRPr lang="en-US"/>
        </a:p>
      </dgm:t>
    </dgm:pt>
    <dgm:pt modelId="{263578F3-F19C-4969-BB8B-F20E29E4F829}">
      <dgm:prSet/>
      <dgm:spPr/>
      <dgm:t>
        <a:bodyPr/>
        <a:lstStyle/>
        <a:p>
          <a:r>
            <a:rPr lang="en-US"/>
            <a:t>In 1996, the National Security Agency published a paper entitled How to Make a Mint: the Cryptography of Anonymous Electronic Cash,</a:t>
          </a:r>
        </a:p>
      </dgm:t>
    </dgm:pt>
    <dgm:pt modelId="{F44F4BEA-7805-40FA-8C67-D4F8558AA456}" type="parTrans" cxnId="{0951FF5E-7D0A-4F14-8D50-D7D207C09FD8}">
      <dgm:prSet/>
      <dgm:spPr/>
      <dgm:t>
        <a:bodyPr/>
        <a:lstStyle/>
        <a:p>
          <a:endParaRPr lang="en-US"/>
        </a:p>
      </dgm:t>
    </dgm:pt>
    <dgm:pt modelId="{7E4FA2CA-8A65-4879-B662-D43688BDB032}" type="sibTrans" cxnId="{0951FF5E-7D0A-4F14-8D50-D7D207C09FD8}">
      <dgm:prSet/>
      <dgm:spPr/>
      <dgm:t>
        <a:bodyPr/>
        <a:lstStyle/>
        <a:p>
          <a:endParaRPr lang="en-US"/>
        </a:p>
      </dgm:t>
    </dgm:pt>
    <dgm:pt modelId="{947DC556-B014-4EAB-9266-8DB2D5E8C025}">
      <dgm:prSet/>
      <dgm:spPr/>
      <dgm:t>
        <a:bodyPr/>
        <a:lstStyle/>
        <a:p>
          <a:r>
            <a:rPr lang="en-US"/>
            <a:t>2009</a:t>
          </a:r>
        </a:p>
      </dgm:t>
    </dgm:pt>
    <dgm:pt modelId="{FC5703ED-B47C-4041-BFFA-757BC9048C44}" type="parTrans" cxnId="{BF50D53D-3469-4000-B723-5EF0757AC70E}">
      <dgm:prSet/>
      <dgm:spPr/>
      <dgm:t>
        <a:bodyPr/>
        <a:lstStyle/>
        <a:p>
          <a:endParaRPr lang="en-US"/>
        </a:p>
      </dgm:t>
    </dgm:pt>
    <dgm:pt modelId="{72002108-4659-46EF-A440-D787D9A55127}" type="sibTrans" cxnId="{BF50D53D-3469-4000-B723-5EF0757AC70E}">
      <dgm:prSet/>
      <dgm:spPr/>
      <dgm:t>
        <a:bodyPr/>
        <a:lstStyle/>
        <a:p>
          <a:endParaRPr lang="en-US"/>
        </a:p>
      </dgm:t>
    </dgm:pt>
    <dgm:pt modelId="{64489F02-4E5D-4074-8DA8-3A645048B7E2}">
      <dgm:prSet/>
      <dgm:spPr/>
      <dgm:t>
        <a:bodyPr/>
        <a:lstStyle/>
        <a:p>
          <a:r>
            <a:rPr lang="en-US"/>
            <a:t>The first decentralized cryptocurrency, bitcoin, was created in 2009 by ‘{ Satoshi Nakamoto }'.</a:t>
          </a:r>
        </a:p>
      </dgm:t>
    </dgm:pt>
    <dgm:pt modelId="{A175656F-C8CD-4E0C-985B-7A3BBD2C3FAB}" type="parTrans" cxnId="{289C84BD-0D7A-471A-B405-D6EE4D03D0F7}">
      <dgm:prSet/>
      <dgm:spPr/>
      <dgm:t>
        <a:bodyPr/>
        <a:lstStyle/>
        <a:p>
          <a:endParaRPr lang="en-US"/>
        </a:p>
      </dgm:t>
    </dgm:pt>
    <dgm:pt modelId="{B0A08A71-85AB-4C9C-86CD-C9FB99732F72}" type="sibTrans" cxnId="{289C84BD-0D7A-471A-B405-D6EE4D03D0F7}">
      <dgm:prSet/>
      <dgm:spPr/>
      <dgm:t>
        <a:bodyPr/>
        <a:lstStyle/>
        <a:p>
          <a:endParaRPr lang="en-US"/>
        </a:p>
      </dgm:t>
    </dgm:pt>
    <dgm:pt modelId="{B916826A-BF97-46A2-9499-68334DE51D21}" type="pres">
      <dgm:prSet presAssocID="{0288FE3C-1E52-4FBC-AC2D-5E707C756407}" presName="Name0" presStyleCnt="0">
        <dgm:presLayoutVars>
          <dgm:chMax/>
          <dgm:chPref/>
          <dgm:animLvl val="lvl"/>
        </dgm:presLayoutVars>
      </dgm:prSet>
      <dgm:spPr/>
    </dgm:pt>
    <dgm:pt modelId="{E63D5E05-A381-429E-80A7-9C46C7698F20}" type="pres">
      <dgm:prSet presAssocID="{436834BE-451F-42C9-8C9E-BA8DCE08572A}" presName="composite" presStyleCnt="0"/>
      <dgm:spPr/>
    </dgm:pt>
    <dgm:pt modelId="{DAAC15F1-9107-4D9A-8ED3-853FFB99A19A}" type="pres">
      <dgm:prSet presAssocID="{436834BE-451F-42C9-8C9E-BA8DCE08572A}" presName="Parent1" presStyleLbl="alignNode1" presStyleIdx="0" presStyleCnt="4">
        <dgm:presLayoutVars>
          <dgm:chMax val="1"/>
          <dgm:chPref val="1"/>
          <dgm:bulletEnabled val="1"/>
        </dgm:presLayoutVars>
      </dgm:prSet>
      <dgm:spPr/>
    </dgm:pt>
    <dgm:pt modelId="{0C5CD4DD-5568-43C5-95D8-AB68CEEEE0DF}" type="pres">
      <dgm:prSet presAssocID="{436834BE-451F-42C9-8C9E-BA8DCE08572A}" presName="Childtext1" presStyleLbl="revTx" presStyleIdx="0" presStyleCnt="4">
        <dgm:presLayoutVars>
          <dgm:chMax val="0"/>
          <dgm:chPref val="0"/>
          <dgm:bulletEnabled/>
        </dgm:presLayoutVars>
      </dgm:prSet>
      <dgm:spPr/>
    </dgm:pt>
    <dgm:pt modelId="{F7A91D71-72B8-4144-B9B4-1276005D7AAE}" type="pres">
      <dgm:prSet presAssocID="{436834BE-451F-42C9-8C9E-BA8DCE08572A}" presName="ConnectLine" presStyleLbl="sibTrans1D1" presStyleIdx="0" presStyleCnt="4"/>
      <dgm:spPr>
        <a:noFill/>
        <a:ln w="12700" cap="flat" cmpd="sng" algn="ctr">
          <a:solidFill>
            <a:schemeClr val="accent1">
              <a:hueOff val="0"/>
              <a:satOff val="0"/>
              <a:lumOff val="0"/>
              <a:alphaOff val="0"/>
            </a:schemeClr>
          </a:solidFill>
          <a:prstDash val="dash"/>
          <a:miter lim="800000"/>
        </a:ln>
        <a:effectLst/>
      </dgm:spPr>
    </dgm:pt>
    <dgm:pt modelId="{88DACA25-B783-4D7B-AF42-003270419AEC}" type="pres">
      <dgm:prSet presAssocID="{436834BE-451F-42C9-8C9E-BA8DCE08572A}" presName="ConnectLineEnd" presStyleLbl="node1" presStyleIdx="0" presStyleCnt="4"/>
      <dgm:spPr/>
    </dgm:pt>
    <dgm:pt modelId="{4B6AABA8-6C04-4569-AC56-8BD22BD91736}" type="pres">
      <dgm:prSet presAssocID="{436834BE-451F-42C9-8C9E-BA8DCE08572A}" presName="EmptyPane" presStyleCnt="0"/>
      <dgm:spPr/>
    </dgm:pt>
    <dgm:pt modelId="{50209B7A-4C18-415E-A635-147523D5D0FD}" type="pres">
      <dgm:prSet presAssocID="{E2F1D9C1-0019-4F32-9C3F-B4A672691B74}" presName="spaceBetweenRectangles" presStyleLbl="fgAcc1" presStyleIdx="0" presStyleCnt="3"/>
      <dgm:spPr/>
    </dgm:pt>
    <dgm:pt modelId="{2352CE34-5265-4B4A-9AFE-D511DE7FDF35}" type="pres">
      <dgm:prSet presAssocID="{FAF4F900-9AD3-4079-B05F-3AF37B8521AC}" presName="composite" presStyleCnt="0"/>
      <dgm:spPr/>
    </dgm:pt>
    <dgm:pt modelId="{6236DD98-F5AE-4A77-B341-7EA3A3C5C470}" type="pres">
      <dgm:prSet presAssocID="{FAF4F900-9AD3-4079-B05F-3AF37B8521AC}" presName="Parent1" presStyleLbl="alignNode1" presStyleIdx="1" presStyleCnt="4">
        <dgm:presLayoutVars>
          <dgm:chMax val="1"/>
          <dgm:chPref val="1"/>
          <dgm:bulletEnabled val="1"/>
        </dgm:presLayoutVars>
      </dgm:prSet>
      <dgm:spPr/>
    </dgm:pt>
    <dgm:pt modelId="{029B7DD7-5108-43C5-AEE0-567E14DF7869}" type="pres">
      <dgm:prSet presAssocID="{FAF4F900-9AD3-4079-B05F-3AF37B8521AC}" presName="Childtext1" presStyleLbl="revTx" presStyleIdx="1" presStyleCnt="4">
        <dgm:presLayoutVars>
          <dgm:chMax val="0"/>
          <dgm:chPref val="0"/>
          <dgm:bulletEnabled/>
        </dgm:presLayoutVars>
      </dgm:prSet>
      <dgm:spPr/>
    </dgm:pt>
    <dgm:pt modelId="{B56EBC4E-35C9-41D0-BBE8-8B1F9D086CC2}" type="pres">
      <dgm:prSet presAssocID="{FAF4F900-9AD3-4079-B05F-3AF37B8521AC}" presName="ConnectLine" presStyleLbl="sibTrans1D1" presStyleIdx="1" presStyleCnt="4"/>
      <dgm:spPr>
        <a:noFill/>
        <a:ln w="12700" cap="flat" cmpd="sng" algn="ctr">
          <a:solidFill>
            <a:schemeClr val="accent1">
              <a:hueOff val="0"/>
              <a:satOff val="0"/>
              <a:lumOff val="0"/>
              <a:alphaOff val="0"/>
            </a:schemeClr>
          </a:solidFill>
          <a:prstDash val="dash"/>
          <a:miter lim="800000"/>
        </a:ln>
        <a:effectLst/>
      </dgm:spPr>
    </dgm:pt>
    <dgm:pt modelId="{A35F421B-369F-4A6A-903B-4BBFF049E620}" type="pres">
      <dgm:prSet presAssocID="{FAF4F900-9AD3-4079-B05F-3AF37B8521AC}" presName="ConnectLineEnd" presStyleLbl="node1" presStyleIdx="1" presStyleCnt="4"/>
      <dgm:spPr/>
    </dgm:pt>
    <dgm:pt modelId="{4A710AA5-F59A-4A3D-ADCE-41F68B598E11}" type="pres">
      <dgm:prSet presAssocID="{FAF4F900-9AD3-4079-B05F-3AF37B8521AC}" presName="EmptyPane" presStyleCnt="0"/>
      <dgm:spPr/>
    </dgm:pt>
    <dgm:pt modelId="{C03E6F4D-510F-4B95-9949-324EAB37DA1D}" type="pres">
      <dgm:prSet presAssocID="{30C78BE2-B7ED-4FB5-A561-53768D88F824}" presName="spaceBetweenRectangles" presStyleLbl="fgAcc1" presStyleIdx="1" presStyleCnt="3"/>
      <dgm:spPr/>
    </dgm:pt>
    <dgm:pt modelId="{8D8CBE2A-9CDA-4F7C-B6A8-D02AEF6141E6}" type="pres">
      <dgm:prSet presAssocID="{E67550C7-AB15-4B4A-B538-69611E1B72D2}" presName="composite" presStyleCnt="0"/>
      <dgm:spPr/>
    </dgm:pt>
    <dgm:pt modelId="{91A146E0-F6C1-4BAB-894C-264477C075B9}" type="pres">
      <dgm:prSet presAssocID="{E67550C7-AB15-4B4A-B538-69611E1B72D2}" presName="Parent1" presStyleLbl="alignNode1" presStyleIdx="2" presStyleCnt="4">
        <dgm:presLayoutVars>
          <dgm:chMax val="1"/>
          <dgm:chPref val="1"/>
          <dgm:bulletEnabled val="1"/>
        </dgm:presLayoutVars>
      </dgm:prSet>
      <dgm:spPr/>
    </dgm:pt>
    <dgm:pt modelId="{9EFE4BA8-39F7-4B52-9485-CFF64A9448AD}" type="pres">
      <dgm:prSet presAssocID="{E67550C7-AB15-4B4A-B538-69611E1B72D2}" presName="Childtext1" presStyleLbl="revTx" presStyleIdx="2" presStyleCnt="4">
        <dgm:presLayoutVars>
          <dgm:chMax val="0"/>
          <dgm:chPref val="0"/>
          <dgm:bulletEnabled/>
        </dgm:presLayoutVars>
      </dgm:prSet>
      <dgm:spPr/>
    </dgm:pt>
    <dgm:pt modelId="{7C09ADF7-C16C-422D-AB95-92C65A6C006F}" type="pres">
      <dgm:prSet presAssocID="{E67550C7-AB15-4B4A-B538-69611E1B72D2}" presName="ConnectLine" presStyleLbl="sibTrans1D1" presStyleIdx="2" presStyleCnt="4"/>
      <dgm:spPr>
        <a:noFill/>
        <a:ln w="12700" cap="flat" cmpd="sng" algn="ctr">
          <a:solidFill>
            <a:schemeClr val="accent1">
              <a:hueOff val="0"/>
              <a:satOff val="0"/>
              <a:lumOff val="0"/>
              <a:alphaOff val="0"/>
            </a:schemeClr>
          </a:solidFill>
          <a:prstDash val="dash"/>
          <a:miter lim="800000"/>
        </a:ln>
        <a:effectLst/>
      </dgm:spPr>
    </dgm:pt>
    <dgm:pt modelId="{31AABFE2-5C14-483B-BBAF-43DE100C9413}" type="pres">
      <dgm:prSet presAssocID="{E67550C7-AB15-4B4A-B538-69611E1B72D2}" presName="ConnectLineEnd" presStyleLbl="node1" presStyleIdx="2" presStyleCnt="4"/>
      <dgm:spPr/>
    </dgm:pt>
    <dgm:pt modelId="{2EF2A39E-BAC7-48C6-95BB-64A4BA8D3B70}" type="pres">
      <dgm:prSet presAssocID="{E67550C7-AB15-4B4A-B538-69611E1B72D2}" presName="EmptyPane" presStyleCnt="0"/>
      <dgm:spPr/>
    </dgm:pt>
    <dgm:pt modelId="{DE9E4DCA-B957-4D47-91B4-6022F3405B0A}" type="pres">
      <dgm:prSet presAssocID="{ACAC2D70-97A4-446D-B1C4-C80E656A4DF7}" presName="spaceBetweenRectangles" presStyleLbl="fgAcc1" presStyleIdx="2" presStyleCnt="3"/>
      <dgm:spPr/>
    </dgm:pt>
    <dgm:pt modelId="{9F64D2F4-7926-4AB0-8579-F80764A62612}" type="pres">
      <dgm:prSet presAssocID="{947DC556-B014-4EAB-9266-8DB2D5E8C025}" presName="composite" presStyleCnt="0"/>
      <dgm:spPr/>
    </dgm:pt>
    <dgm:pt modelId="{57C6CD67-C496-457A-A044-EEA02034FB8E}" type="pres">
      <dgm:prSet presAssocID="{947DC556-B014-4EAB-9266-8DB2D5E8C025}" presName="Parent1" presStyleLbl="alignNode1" presStyleIdx="3" presStyleCnt="4">
        <dgm:presLayoutVars>
          <dgm:chMax val="1"/>
          <dgm:chPref val="1"/>
          <dgm:bulletEnabled val="1"/>
        </dgm:presLayoutVars>
      </dgm:prSet>
      <dgm:spPr/>
    </dgm:pt>
    <dgm:pt modelId="{4C58D014-C1F4-4886-8421-7B6599F32E2A}" type="pres">
      <dgm:prSet presAssocID="{947DC556-B014-4EAB-9266-8DB2D5E8C025}" presName="Childtext1" presStyleLbl="revTx" presStyleIdx="3" presStyleCnt="4">
        <dgm:presLayoutVars>
          <dgm:chMax val="0"/>
          <dgm:chPref val="0"/>
          <dgm:bulletEnabled/>
        </dgm:presLayoutVars>
      </dgm:prSet>
      <dgm:spPr/>
    </dgm:pt>
    <dgm:pt modelId="{AD2B6D5B-ADAF-449A-81E9-9B267BE27B6D}" type="pres">
      <dgm:prSet presAssocID="{947DC556-B014-4EAB-9266-8DB2D5E8C025}" presName="ConnectLine" presStyleLbl="sibTrans1D1" presStyleIdx="3" presStyleCnt="4"/>
      <dgm:spPr>
        <a:noFill/>
        <a:ln w="12700" cap="flat" cmpd="sng" algn="ctr">
          <a:solidFill>
            <a:schemeClr val="accent1">
              <a:hueOff val="0"/>
              <a:satOff val="0"/>
              <a:lumOff val="0"/>
              <a:alphaOff val="0"/>
            </a:schemeClr>
          </a:solidFill>
          <a:prstDash val="dash"/>
          <a:miter lim="800000"/>
        </a:ln>
        <a:effectLst/>
      </dgm:spPr>
    </dgm:pt>
    <dgm:pt modelId="{18382EE9-5633-4B30-B6B6-0B82AC230E87}" type="pres">
      <dgm:prSet presAssocID="{947DC556-B014-4EAB-9266-8DB2D5E8C025}" presName="ConnectLineEnd" presStyleLbl="node1" presStyleIdx="3" presStyleCnt="4"/>
      <dgm:spPr/>
    </dgm:pt>
    <dgm:pt modelId="{E6DB0407-C0DC-4BF1-915E-7730565E2162}" type="pres">
      <dgm:prSet presAssocID="{947DC556-B014-4EAB-9266-8DB2D5E8C025}" presName="EmptyPane" presStyleCnt="0"/>
      <dgm:spPr/>
    </dgm:pt>
  </dgm:ptLst>
  <dgm:cxnLst>
    <dgm:cxn modelId="{FBEC0A03-29CD-4099-8343-862A69DB94EB}" srcId="{0288FE3C-1E52-4FBC-AC2D-5E707C756407}" destId="{E67550C7-AB15-4B4A-B538-69611E1B72D2}" srcOrd="2" destOrd="0" parTransId="{F4E1BEBF-2678-4439-A0FA-810A02ED8659}" sibTransId="{ACAC2D70-97A4-446D-B1C4-C80E656A4DF7}"/>
    <dgm:cxn modelId="{05BF0F22-8A18-422E-AB82-821EE7BC14CC}" type="presOf" srcId="{FAF4F900-9AD3-4079-B05F-3AF37B8521AC}" destId="{6236DD98-F5AE-4A77-B341-7EA3A3C5C470}" srcOrd="0" destOrd="0" presId="urn:microsoft.com/office/officeart/2016/7/layout/HexagonTimeline"/>
    <dgm:cxn modelId="{CD447627-51AA-41D9-B07C-2C3A5FE754E4}" srcId="{0288FE3C-1E52-4FBC-AC2D-5E707C756407}" destId="{436834BE-451F-42C9-8C9E-BA8DCE08572A}" srcOrd="0" destOrd="0" parTransId="{EBA3B005-BCCC-47FA-9590-16E8227D021F}" sibTransId="{E2F1D9C1-0019-4F32-9C3F-B4A672691B74}"/>
    <dgm:cxn modelId="{184FE232-AC6E-40B0-B564-A311E69BA4E7}" type="presOf" srcId="{95726087-A502-4B9E-B7A0-7B4211EF4DC2}" destId="{0C5CD4DD-5568-43C5-95D8-AB68CEEEE0DF}" srcOrd="0" destOrd="0" presId="urn:microsoft.com/office/officeart/2016/7/layout/HexagonTimeline"/>
    <dgm:cxn modelId="{D4B6AE38-10A9-4693-89DB-990DEE9FD904}" type="presOf" srcId="{0288FE3C-1E52-4FBC-AC2D-5E707C756407}" destId="{B916826A-BF97-46A2-9499-68334DE51D21}" srcOrd="0" destOrd="0" presId="urn:microsoft.com/office/officeart/2016/7/layout/HexagonTimeline"/>
    <dgm:cxn modelId="{D4E2273B-B00B-4E8E-AAD1-D13FCFF35855}" srcId="{FAF4F900-9AD3-4079-B05F-3AF37B8521AC}" destId="{5F69B59D-922D-4C98-9F82-62F255708053}" srcOrd="0" destOrd="0" parTransId="{64CD6411-9A95-4406-B31C-D59B2AD3380F}" sibTransId="{11541B21-5B56-4ED5-B17D-0A5DA98295F5}"/>
    <dgm:cxn modelId="{0E28153D-8998-453B-AFCE-A190EDBD754A}" srcId="{436834BE-451F-42C9-8C9E-BA8DCE08572A}" destId="{95726087-A502-4B9E-B7A0-7B4211EF4DC2}" srcOrd="0" destOrd="0" parTransId="{7FBC1FB4-F628-4CB7-869E-93DEFD816895}" sibTransId="{CC8900D0-6E61-406C-909B-87A00A290335}"/>
    <dgm:cxn modelId="{BF50D53D-3469-4000-B723-5EF0757AC70E}" srcId="{0288FE3C-1E52-4FBC-AC2D-5E707C756407}" destId="{947DC556-B014-4EAB-9266-8DB2D5E8C025}" srcOrd="3" destOrd="0" parTransId="{FC5703ED-B47C-4041-BFFA-757BC9048C44}" sibTransId="{72002108-4659-46EF-A440-D787D9A55127}"/>
    <dgm:cxn modelId="{0951FF5E-7D0A-4F14-8D50-D7D207C09FD8}" srcId="{E67550C7-AB15-4B4A-B538-69611E1B72D2}" destId="{263578F3-F19C-4969-BB8B-F20E29E4F829}" srcOrd="0" destOrd="0" parTransId="{F44F4BEA-7805-40FA-8C67-D4F8558AA456}" sibTransId="{7E4FA2CA-8A65-4879-B662-D43688BDB032}"/>
    <dgm:cxn modelId="{C7F5426A-C519-4626-99A4-C1EB38AAD820}" type="presOf" srcId="{436834BE-451F-42C9-8C9E-BA8DCE08572A}" destId="{DAAC15F1-9107-4D9A-8ED3-853FFB99A19A}" srcOrd="0" destOrd="0" presId="urn:microsoft.com/office/officeart/2016/7/layout/HexagonTimeline"/>
    <dgm:cxn modelId="{A8F69070-F731-4176-9A85-11C3822AB290}" type="presOf" srcId="{263578F3-F19C-4969-BB8B-F20E29E4F829}" destId="{9EFE4BA8-39F7-4B52-9485-CFF64A9448AD}" srcOrd="0" destOrd="0" presId="urn:microsoft.com/office/officeart/2016/7/layout/HexagonTimeline"/>
    <dgm:cxn modelId="{505D2490-CBF9-4ACD-8500-98B9F29D1D72}" type="presOf" srcId="{5F69B59D-922D-4C98-9F82-62F255708053}" destId="{029B7DD7-5108-43C5-AEE0-567E14DF7869}" srcOrd="0" destOrd="0" presId="urn:microsoft.com/office/officeart/2016/7/layout/HexagonTimeline"/>
    <dgm:cxn modelId="{9A46DC90-35E1-40CF-9E5A-9A9608869AC4}" type="presOf" srcId="{947DC556-B014-4EAB-9266-8DB2D5E8C025}" destId="{57C6CD67-C496-457A-A044-EEA02034FB8E}" srcOrd="0" destOrd="0" presId="urn:microsoft.com/office/officeart/2016/7/layout/HexagonTimeline"/>
    <dgm:cxn modelId="{343FE89A-8282-4C05-82C0-90A78C1C33A7}" srcId="{0288FE3C-1E52-4FBC-AC2D-5E707C756407}" destId="{FAF4F900-9AD3-4079-B05F-3AF37B8521AC}" srcOrd="1" destOrd="0" parTransId="{1B9961B2-15B4-4E54-873E-F8502BC682A9}" sibTransId="{30C78BE2-B7ED-4FB5-A561-53768D88F824}"/>
    <dgm:cxn modelId="{289C84BD-0D7A-471A-B405-D6EE4D03D0F7}" srcId="{947DC556-B014-4EAB-9266-8DB2D5E8C025}" destId="{64489F02-4E5D-4074-8DA8-3A645048B7E2}" srcOrd="0" destOrd="0" parTransId="{A175656F-C8CD-4E0C-985B-7A3BBD2C3FAB}" sibTransId="{B0A08A71-85AB-4C9C-86CD-C9FB99732F72}"/>
    <dgm:cxn modelId="{A1E8F4E7-D50C-4DFC-A21C-6548D03F45B1}" type="presOf" srcId="{64489F02-4E5D-4074-8DA8-3A645048B7E2}" destId="{4C58D014-C1F4-4886-8421-7B6599F32E2A}" srcOrd="0" destOrd="0" presId="urn:microsoft.com/office/officeart/2016/7/layout/HexagonTimeline"/>
    <dgm:cxn modelId="{B7F3A1F0-5025-429D-9CF6-6DC57E158DEE}" type="presOf" srcId="{E67550C7-AB15-4B4A-B538-69611E1B72D2}" destId="{91A146E0-F6C1-4BAB-894C-264477C075B9}" srcOrd="0" destOrd="0" presId="urn:microsoft.com/office/officeart/2016/7/layout/HexagonTimeline"/>
    <dgm:cxn modelId="{D310198D-4D6E-4C76-ADFB-324DA9601FDC}" type="presParOf" srcId="{B916826A-BF97-46A2-9499-68334DE51D21}" destId="{E63D5E05-A381-429E-80A7-9C46C7698F20}" srcOrd="0" destOrd="0" presId="urn:microsoft.com/office/officeart/2016/7/layout/HexagonTimeline"/>
    <dgm:cxn modelId="{42FE5B33-521A-4D42-8740-91B13F0FA9AB}" type="presParOf" srcId="{E63D5E05-A381-429E-80A7-9C46C7698F20}" destId="{DAAC15F1-9107-4D9A-8ED3-853FFB99A19A}" srcOrd="0" destOrd="0" presId="urn:microsoft.com/office/officeart/2016/7/layout/HexagonTimeline"/>
    <dgm:cxn modelId="{8F17D622-E4F1-4231-AFBF-D75B8B4E2EED}" type="presParOf" srcId="{E63D5E05-A381-429E-80A7-9C46C7698F20}" destId="{0C5CD4DD-5568-43C5-95D8-AB68CEEEE0DF}" srcOrd="1" destOrd="0" presId="urn:microsoft.com/office/officeart/2016/7/layout/HexagonTimeline"/>
    <dgm:cxn modelId="{9EBA9C9C-A1A0-4989-97B8-F3D0310AB1DF}" type="presParOf" srcId="{E63D5E05-A381-429E-80A7-9C46C7698F20}" destId="{F7A91D71-72B8-4144-B9B4-1276005D7AAE}" srcOrd="2" destOrd="0" presId="urn:microsoft.com/office/officeart/2016/7/layout/HexagonTimeline"/>
    <dgm:cxn modelId="{D3151CE2-E3FD-4DD2-8DC0-5E2B34CB2401}" type="presParOf" srcId="{E63D5E05-A381-429E-80A7-9C46C7698F20}" destId="{88DACA25-B783-4D7B-AF42-003270419AEC}" srcOrd="3" destOrd="0" presId="urn:microsoft.com/office/officeart/2016/7/layout/HexagonTimeline"/>
    <dgm:cxn modelId="{772992F1-336B-4C36-8895-28EB39035AA4}" type="presParOf" srcId="{E63D5E05-A381-429E-80A7-9C46C7698F20}" destId="{4B6AABA8-6C04-4569-AC56-8BD22BD91736}" srcOrd="4" destOrd="0" presId="urn:microsoft.com/office/officeart/2016/7/layout/HexagonTimeline"/>
    <dgm:cxn modelId="{CDEEAA0B-CDBB-4C9B-81FE-33EBBC573654}" type="presParOf" srcId="{B916826A-BF97-46A2-9499-68334DE51D21}" destId="{50209B7A-4C18-415E-A635-147523D5D0FD}" srcOrd="1" destOrd="0" presId="urn:microsoft.com/office/officeart/2016/7/layout/HexagonTimeline"/>
    <dgm:cxn modelId="{35B729AC-63C7-4466-A905-1CA04EE48EE7}" type="presParOf" srcId="{B916826A-BF97-46A2-9499-68334DE51D21}" destId="{2352CE34-5265-4B4A-9AFE-D511DE7FDF35}" srcOrd="2" destOrd="0" presId="urn:microsoft.com/office/officeart/2016/7/layout/HexagonTimeline"/>
    <dgm:cxn modelId="{212A8E73-2F8F-475E-A646-7BAAC5A4AC2A}" type="presParOf" srcId="{2352CE34-5265-4B4A-9AFE-D511DE7FDF35}" destId="{6236DD98-F5AE-4A77-B341-7EA3A3C5C470}" srcOrd="0" destOrd="0" presId="urn:microsoft.com/office/officeart/2016/7/layout/HexagonTimeline"/>
    <dgm:cxn modelId="{D27326B5-4116-4C99-AD74-6BF48644DF00}" type="presParOf" srcId="{2352CE34-5265-4B4A-9AFE-D511DE7FDF35}" destId="{029B7DD7-5108-43C5-AEE0-567E14DF7869}" srcOrd="1" destOrd="0" presId="urn:microsoft.com/office/officeart/2016/7/layout/HexagonTimeline"/>
    <dgm:cxn modelId="{8BFA2BD2-B5FC-493A-BAFD-104BCC5766E4}" type="presParOf" srcId="{2352CE34-5265-4B4A-9AFE-D511DE7FDF35}" destId="{B56EBC4E-35C9-41D0-BBE8-8B1F9D086CC2}" srcOrd="2" destOrd="0" presId="urn:microsoft.com/office/officeart/2016/7/layout/HexagonTimeline"/>
    <dgm:cxn modelId="{A3F495EE-B443-44CF-83F9-68B79E958DE8}" type="presParOf" srcId="{2352CE34-5265-4B4A-9AFE-D511DE7FDF35}" destId="{A35F421B-369F-4A6A-903B-4BBFF049E620}" srcOrd="3" destOrd="0" presId="urn:microsoft.com/office/officeart/2016/7/layout/HexagonTimeline"/>
    <dgm:cxn modelId="{B24BE68D-2457-458F-98CE-4A417FE34DF0}" type="presParOf" srcId="{2352CE34-5265-4B4A-9AFE-D511DE7FDF35}" destId="{4A710AA5-F59A-4A3D-ADCE-41F68B598E11}" srcOrd="4" destOrd="0" presId="urn:microsoft.com/office/officeart/2016/7/layout/HexagonTimeline"/>
    <dgm:cxn modelId="{7358FA8F-10F0-48F3-A159-E1630BF09CA4}" type="presParOf" srcId="{B916826A-BF97-46A2-9499-68334DE51D21}" destId="{C03E6F4D-510F-4B95-9949-324EAB37DA1D}" srcOrd="3" destOrd="0" presId="urn:microsoft.com/office/officeart/2016/7/layout/HexagonTimeline"/>
    <dgm:cxn modelId="{324392EF-233B-4ACC-9422-F9E5C956B0E2}" type="presParOf" srcId="{B916826A-BF97-46A2-9499-68334DE51D21}" destId="{8D8CBE2A-9CDA-4F7C-B6A8-D02AEF6141E6}" srcOrd="4" destOrd="0" presId="urn:microsoft.com/office/officeart/2016/7/layout/HexagonTimeline"/>
    <dgm:cxn modelId="{BDC57EEB-65C4-49DA-82D9-4E2663911A32}" type="presParOf" srcId="{8D8CBE2A-9CDA-4F7C-B6A8-D02AEF6141E6}" destId="{91A146E0-F6C1-4BAB-894C-264477C075B9}" srcOrd="0" destOrd="0" presId="urn:microsoft.com/office/officeart/2016/7/layout/HexagonTimeline"/>
    <dgm:cxn modelId="{61E0813E-19F1-43E8-85EF-B59616C096D6}" type="presParOf" srcId="{8D8CBE2A-9CDA-4F7C-B6A8-D02AEF6141E6}" destId="{9EFE4BA8-39F7-4B52-9485-CFF64A9448AD}" srcOrd="1" destOrd="0" presId="urn:microsoft.com/office/officeart/2016/7/layout/HexagonTimeline"/>
    <dgm:cxn modelId="{C4D39CC4-6DD0-459E-A5F5-32A4B78D014C}" type="presParOf" srcId="{8D8CBE2A-9CDA-4F7C-B6A8-D02AEF6141E6}" destId="{7C09ADF7-C16C-422D-AB95-92C65A6C006F}" srcOrd="2" destOrd="0" presId="urn:microsoft.com/office/officeart/2016/7/layout/HexagonTimeline"/>
    <dgm:cxn modelId="{345D1F49-1440-47EC-BE7E-926CE64508EA}" type="presParOf" srcId="{8D8CBE2A-9CDA-4F7C-B6A8-D02AEF6141E6}" destId="{31AABFE2-5C14-483B-BBAF-43DE100C9413}" srcOrd="3" destOrd="0" presId="urn:microsoft.com/office/officeart/2016/7/layout/HexagonTimeline"/>
    <dgm:cxn modelId="{D6E15FDF-9B9E-436A-B0DB-F34FC08E0240}" type="presParOf" srcId="{8D8CBE2A-9CDA-4F7C-B6A8-D02AEF6141E6}" destId="{2EF2A39E-BAC7-48C6-95BB-64A4BA8D3B70}" srcOrd="4" destOrd="0" presId="urn:microsoft.com/office/officeart/2016/7/layout/HexagonTimeline"/>
    <dgm:cxn modelId="{9975FA85-53A5-45AD-8296-17D2127FD4AC}" type="presParOf" srcId="{B916826A-BF97-46A2-9499-68334DE51D21}" destId="{DE9E4DCA-B957-4D47-91B4-6022F3405B0A}" srcOrd="5" destOrd="0" presId="urn:microsoft.com/office/officeart/2016/7/layout/HexagonTimeline"/>
    <dgm:cxn modelId="{FF85C7C9-CBD0-4B2E-B639-2E034584048A}" type="presParOf" srcId="{B916826A-BF97-46A2-9499-68334DE51D21}" destId="{9F64D2F4-7926-4AB0-8579-F80764A62612}" srcOrd="6" destOrd="0" presId="urn:microsoft.com/office/officeart/2016/7/layout/HexagonTimeline"/>
    <dgm:cxn modelId="{3D90B65D-51CB-49F3-838E-1803851EF952}" type="presParOf" srcId="{9F64D2F4-7926-4AB0-8579-F80764A62612}" destId="{57C6CD67-C496-457A-A044-EEA02034FB8E}" srcOrd="0" destOrd="0" presId="urn:microsoft.com/office/officeart/2016/7/layout/HexagonTimeline"/>
    <dgm:cxn modelId="{DA149FA2-82FA-4E0B-85EB-C2D76B5C83BC}" type="presParOf" srcId="{9F64D2F4-7926-4AB0-8579-F80764A62612}" destId="{4C58D014-C1F4-4886-8421-7B6599F32E2A}" srcOrd="1" destOrd="0" presId="urn:microsoft.com/office/officeart/2016/7/layout/HexagonTimeline"/>
    <dgm:cxn modelId="{B5632D85-654B-476F-B2ED-46FFA0E109C4}" type="presParOf" srcId="{9F64D2F4-7926-4AB0-8579-F80764A62612}" destId="{AD2B6D5B-ADAF-449A-81E9-9B267BE27B6D}" srcOrd="2" destOrd="0" presId="urn:microsoft.com/office/officeart/2016/7/layout/HexagonTimeline"/>
    <dgm:cxn modelId="{2AE6EF07-9415-4B29-B3D5-9F8F3DACFE45}" type="presParOf" srcId="{9F64D2F4-7926-4AB0-8579-F80764A62612}" destId="{18382EE9-5633-4B30-B6B6-0B82AC230E87}" srcOrd="3" destOrd="0" presId="urn:microsoft.com/office/officeart/2016/7/layout/HexagonTimeline"/>
    <dgm:cxn modelId="{6FC855A5-77A4-462C-9989-24705262646C}" type="presParOf" srcId="{9F64D2F4-7926-4AB0-8579-F80764A62612}" destId="{E6DB0407-C0DC-4BF1-915E-7730565E2162}" srcOrd="4"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AC15F1-9107-4D9A-8ED3-853FFB99A19A}">
      <dsp:nvSpPr>
        <dsp:cNvPr id="0" name=""/>
        <dsp:cNvSpPr/>
      </dsp:nvSpPr>
      <dsp:spPr>
        <a:xfrm>
          <a:off x="245030" y="2053590"/>
          <a:ext cx="1260157" cy="560070"/>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577850">
            <a:lnSpc>
              <a:spcPct val="90000"/>
            </a:lnSpc>
            <a:spcBef>
              <a:spcPct val="0"/>
            </a:spcBef>
            <a:spcAft>
              <a:spcPct val="35000"/>
            </a:spcAft>
            <a:buNone/>
          </a:pPr>
          <a:r>
            <a:rPr lang="en-US" sz="1300" kern="1200"/>
            <a:t>1983</a:t>
          </a:r>
        </a:p>
      </dsp:txBody>
      <dsp:txXfrm>
        <a:off x="245030" y="2053590"/>
        <a:ext cx="1148143" cy="560070"/>
      </dsp:txXfrm>
    </dsp:sp>
    <dsp:sp modelId="{0C5CD4DD-5568-43C5-95D8-AB68CEEEE0DF}">
      <dsp:nvSpPr>
        <dsp:cNvPr id="0" name=""/>
        <dsp:cNvSpPr/>
      </dsp:nvSpPr>
      <dsp:spPr>
        <a:xfrm>
          <a:off x="0" y="0"/>
          <a:ext cx="1750219" cy="1493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n-US" sz="1200" kern="1200"/>
            <a:t>In 1983, the American cryptographer David Chaum conceived an anonymous cryptographic electronic money called ecash.</a:t>
          </a:r>
        </a:p>
      </dsp:txBody>
      <dsp:txXfrm>
        <a:off x="0" y="0"/>
        <a:ext cx="1750219" cy="1493520"/>
      </dsp:txXfrm>
    </dsp:sp>
    <dsp:sp modelId="{50209B7A-4C18-415E-A635-147523D5D0FD}">
      <dsp:nvSpPr>
        <dsp:cNvPr id="0" name=""/>
        <dsp:cNvSpPr/>
      </dsp:nvSpPr>
      <dsp:spPr>
        <a:xfrm>
          <a:off x="1505188" y="2333625"/>
          <a:ext cx="490061" cy="0"/>
        </a:xfrm>
        <a:custGeom>
          <a:avLst/>
          <a:gdLst/>
          <a:ahLst/>
          <a:cxnLst/>
          <a:rect l="0" t="0" r="0" b="0"/>
          <a:pathLst>
            <a:path>
              <a:moveTo>
                <a:pt x="0" y="0"/>
              </a:moveTo>
              <a:lnTo>
                <a:pt x="490061"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A91D71-72B8-4144-B9B4-1276005D7AAE}">
      <dsp:nvSpPr>
        <dsp:cNvPr id="0" name=""/>
        <dsp:cNvSpPr/>
      </dsp:nvSpPr>
      <dsp:spPr>
        <a:xfrm>
          <a:off x="875109" y="1586865"/>
          <a:ext cx="0" cy="466725"/>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88DACA25-B783-4D7B-AF42-003270419AEC}">
      <dsp:nvSpPr>
        <dsp:cNvPr id="0" name=""/>
        <dsp:cNvSpPr/>
      </dsp:nvSpPr>
      <dsp:spPr>
        <a:xfrm>
          <a:off x="828437" y="1493520"/>
          <a:ext cx="93345" cy="933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36DD98-F5AE-4A77-B341-7EA3A3C5C470}">
      <dsp:nvSpPr>
        <dsp:cNvPr id="0" name=""/>
        <dsp:cNvSpPr/>
      </dsp:nvSpPr>
      <dsp:spPr>
        <a:xfrm>
          <a:off x="1995249" y="2053590"/>
          <a:ext cx="1260157" cy="560070"/>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577850">
            <a:lnSpc>
              <a:spcPct val="90000"/>
            </a:lnSpc>
            <a:spcBef>
              <a:spcPct val="0"/>
            </a:spcBef>
            <a:spcAft>
              <a:spcPct val="35000"/>
            </a:spcAft>
            <a:buNone/>
          </a:pPr>
          <a:r>
            <a:rPr lang="en-US" sz="1300" kern="1200"/>
            <a:t>1995</a:t>
          </a:r>
        </a:p>
      </dsp:txBody>
      <dsp:txXfrm>
        <a:off x="2174938" y="2133452"/>
        <a:ext cx="900779" cy="400346"/>
      </dsp:txXfrm>
    </dsp:sp>
    <dsp:sp modelId="{029B7DD7-5108-43C5-AEE0-567E14DF7869}">
      <dsp:nvSpPr>
        <dsp:cNvPr id="0" name=""/>
        <dsp:cNvSpPr/>
      </dsp:nvSpPr>
      <dsp:spPr>
        <a:xfrm>
          <a:off x="1750219" y="3173730"/>
          <a:ext cx="1750219" cy="1493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t" anchorCtr="1">
          <a:noAutofit/>
        </a:bodyPr>
        <a:lstStyle/>
        <a:p>
          <a:pPr marL="0" lvl="0" indent="0" algn="ctr" defTabSz="533400">
            <a:lnSpc>
              <a:spcPct val="90000"/>
            </a:lnSpc>
            <a:spcBef>
              <a:spcPct val="0"/>
            </a:spcBef>
            <a:spcAft>
              <a:spcPct val="35000"/>
            </a:spcAft>
            <a:buNone/>
          </a:pPr>
          <a:r>
            <a:rPr lang="en-US" sz="1200" kern="1200"/>
            <a:t>Later, in 1995, he implemented it through Digicash.</a:t>
          </a:r>
        </a:p>
      </dsp:txBody>
      <dsp:txXfrm>
        <a:off x="1750219" y="3173730"/>
        <a:ext cx="1750219" cy="1493520"/>
      </dsp:txXfrm>
    </dsp:sp>
    <dsp:sp modelId="{C03E6F4D-510F-4B95-9949-324EAB37DA1D}">
      <dsp:nvSpPr>
        <dsp:cNvPr id="0" name=""/>
        <dsp:cNvSpPr/>
      </dsp:nvSpPr>
      <dsp:spPr>
        <a:xfrm>
          <a:off x="3255407" y="2333625"/>
          <a:ext cx="490061" cy="0"/>
        </a:xfrm>
        <a:custGeom>
          <a:avLst/>
          <a:gdLst/>
          <a:ahLst/>
          <a:cxnLst/>
          <a:rect l="0" t="0" r="0" b="0"/>
          <a:pathLst>
            <a:path>
              <a:moveTo>
                <a:pt x="0" y="0"/>
              </a:moveTo>
              <a:lnTo>
                <a:pt x="490061"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6EBC4E-35C9-41D0-BBE8-8B1F9D086CC2}">
      <dsp:nvSpPr>
        <dsp:cNvPr id="0" name=""/>
        <dsp:cNvSpPr/>
      </dsp:nvSpPr>
      <dsp:spPr>
        <a:xfrm>
          <a:off x="2625328" y="2613660"/>
          <a:ext cx="0" cy="466725"/>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A35F421B-369F-4A6A-903B-4BBFF049E620}">
      <dsp:nvSpPr>
        <dsp:cNvPr id="0" name=""/>
        <dsp:cNvSpPr/>
      </dsp:nvSpPr>
      <dsp:spPr>
        <a:xfrm>
          <a:off x="2578656" y="3080385"/>
          <a:ext cx="93345" cy="933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A146E0-F6C1-4BAB-894C-264477C075B9}">
      <dsp:nvSpPr>
        <dsp:cNvPr id="0" name=""/>
        <dsp:cNvSpPr/>
      </dsp:nvSpPr>
      <dsp:spPr>
        <a:xfrm>
          <a:off x="3745468" y="2053590"/>
          <a:ext cx="1260157" cy="560070"/>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577850">
            <a:lnSpc>
              <a:spcPct val="90000"/>
            </a:lnSpc>
            <a:spcBef>
              <a:spcPct val="0"/>
            </a:spcBef>
            <a:spcAft>
              <a:spcPct val="35000"/>
            </a:spcAft>
            <a:buNone/>
          </a:pPr>
          <a:r>
            <a:rPr lang="en-US" sz="1300" kern="1200"/>
            <a:t>1996</a:t>
          </a:r>
        </a:p>
      </dsp:txBody>
      <dsp:txXfrm>
        <a:off x="3925157" y="2133452"/>
        <a:ext cx="900779" cy="400346"/>
      </dsp:txXfrm>
    </dsp:sp>
    <dsp:sp modelId="{9EFE4BA8-39F7-4B52-9485-CFF64A9448AD}">
      <dsp:nvSpPr>
        <dsp:cNvPr id="0" name=""/>
        <dsp:cNvSpPr/>
      </dsp:nvSpPr>
      <dsp:spPr>
        <a:xfrm>
          <a:off x="3500438" y="0"/>
          <a:ext cx="1750219" cy="1493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n-US" sz="1200" kern="1200"/>
            <a:t>In 1996, the National Security Agency published a paper entitled How to Make a Mint: the Cryptography of Anonymous Electronic Cash,</a:t>
          </a:r>
        </a:p>
      </dsp:txBody>
      <dsp:txXfrm>
        <a:off x="3500438" y="0"/>
        <a:ext cx="1750219" cy="1493520"/>
      </dsp:txXfrm>
    </dsp:sp>
    <dsp:sp modelId="{DE9E4DCA-B957-4D47-91B4-6022F3405B0A}">
      <dsp:nvSpPr>
        <dsp:cNvPr id="0" name=""/>
        <dsp:cNvSpPr/>
      </dsp:nvSpPr>
      <dsp:spPr>
        <a:xfrm>
          <a:off x="5005626" y="2333625"/>
          <a:ext cx="490061" cy="0"/>
        </a:xfrm>
        <a:custGeom>
          <a:avLst/>
          <a:gdLst/>
          <a:ahLst/>
          <a:cxnLst/>
          <a:rect l="0" t="0" r="0" b="0"/>
          <a:pathLst>
            <a:path>
              <a:moveTo>
                <a:pt x="0" y="0"/>
              </a:moveTo>
              <a:lnTo>
                <a:pt x="490061"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09ADF7-C16C-422D-AB95-92C65A6C006F}">
      <dsp:nvSpPr>
        <dsp:cNvPr id="0" name=""/>
        <dsp:cNvSpPr/>
      </dsp:nvSpPr>
      <dsp:spPr>
        <a:xfrm>
          <a:off x="4375547" y="1586865"/>
          <a:ext cx="0" cy="466725"/>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31AABFE2-5C14-483B-BBAF-43DE100C9413}">
      <dsp:nvSpPr>
        <dsp:cNvPr id="0" name=""/>
        <dsp:cNvSpPr/>
      </dsp:nvSpPr>
      <dsp:spPr>
        <a:xfrm>
          <a:off x="4328875" y="1493520"/>
          <a:ext cx="93345" cy="933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C6CD67-C496-457A-A044-EEA02034FB8E}">
      <dsp:nvSpPr>
        <dsp:cNvPr id="0" name=""/>
        <dsp:cNvSpPr/>
      </dsp:nvSpPr>
      <dsp:spPr>
        <a:xfrm rot="10800000">
          <a:off x="5495687" y="2053590"/>
          <a:ext cx="1260157" cy="560070"/>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577850">
            <a:lnSpc>
              <a:spcPct val="90000"/>
            </a:lnSpc>
            <a:spcBef>
              <a:spcPct val="0"/>
            </a:spcBef>
            <a:spcAft>
              <a:spcPct val="35000"/>
            </a:spcAft>
            <a:buNone/>
          </a:pPr>
          <a:r>
            <a:rPr lang="en-US" sz="1300" kern="1200"/>
            <a:t>2009</a:t>
          </a:r>
        </a:p>
      </dsp:txBody>
      <dsp:txXfrm rot="10800000">
        <a:off x="5607701" y="2053590"/>
        <a:ext cx="1148143" cy="560070"/>
      </dsp:txXfrm>
    </dsp:sp>
    <dsp:sp modelId="{4C58D014-C1F4-4886-8421-7B6599F32E2A}">
      <dsp:nvSpPr>
        <dsp:cNvPr id="0" name=""/>
        <dsp:cNvSpPr/>
      </dsp:nvSpPr>
      <dsp:spPr>
        <a:xfrm>
          <a:off x="5250657" y="3173730"/>
          <a:ext cx="1750218" cy="1493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t" anchorCtr="1">
          <a:noAutofit/>
        </a:bodyPr>
        <a:lstStyle/>
        <a:p>
          <a:pPr marL="0" lvl="0" indent="0" algn="ctr" defTabSz="533400">
            <a:lnSpc>
              <a:spcPct val="90000"/>
            </a:lnSpc>
            <a:spcBef>
              <a:spcPct val="0"/>
            </a:spcBef>
            <a:spcAft>
              <a:spcPct val="35000"/>
            </a:spcAft>
            <a:buNone/>
          </a:pPr>
          <a:r>
            <a:rPr lang="en-US" sz="1200" kern="1200"/>
            <a:t>The first decentralized cryptocurrency, bitcoin, was created in 2009 by ‘{ Satoshi Nakamoto }'.</a:t>
          </a:r>
        </a:p>
      </dsp:txBody>
      <dsp:txXfrm>
        <a:off x="5250657" y="3173730"/>
        <a:ext cx="1750218" cy="1493520"/>
      </dsp:txXfrm>
    </dsp:sp>
    <dsp:sp modelId="{AD2B6D5B-ADAF-449A-81E9-9B267BE27B6D}">
      <dsp:nvSpPr>
        <dsp:cNvPr id="0" name=""/>
        <dsp:cNvSpPr/>
      </dsp:nvSpPr>
      <dsp:spPr>
        <a:xfrm>
          <a:off x="6125766" y="2613660"/>
          <a:ext cx="0" cy="466725"/>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8382EE9-5633-4B30-B6B6-0B82AC230E87}">
      <dsp:nvSpPr>
        <dsp:cNvPr id="0" name=""/>
        <dsp:cNvSpPr/>
      </dsp:nvSpPr>
      <dsp:spPr>
        <a:xfrm>
          <a:off x="6079094" y="3080385"/>
          <a:ext cx="93345" cy="933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B8473-7085-458F-B04F-2813FAEB15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45D041-0B86-470F-86A8-8AC0833AC2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B1826A-231C-47EC-90C6-734AEFCB7108}"/>
              </a:ext>
            </a:extLst>
          </p:cNvPr>
          <p:cNvSpPr>
            <a:spLocks noGrp="1"/>
          </p:cNvSpPr>
          <p:nvPr>
            <p:ph type="dt" sz="half" idx="10"/>
          </p:nvPr>
        </p:nvSpPr>
        <p:spPr/>
        <p:txBody>
          <a:bodyPr/>
          <a:lstStyle/>
          <a:p>
            <a:fld id="{82669926-55EA-46F7-9B99-7897E6070868}" type="datetimeFigureOut">
              <a:rPr lang="en-US" smtClean="0"/>
              <a:t>3/15/2021</a:t>
            </a:fld>
            <a:endParaRPr lang="en-US"/>
          </a:p>
        </p:txBody>
      </p:sp>
      <p:sp>
        <p:nvSpPr>
          <p:cNvPr id="5" name="Footer Placeholder 4">
            <a:extLst>
              <a:ext uri="{FF2B5EF4-FFF2-40B4-BE49-F238E27FC236}">
                <a16:creationId xmlns:a16="http://schemas.microsoft.com/office/drawing/2014/main" id="{BC406538-B1ED-4107-8278-F65661FC9B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2B31EC-2B20-47CB-B846-C28398BAEB38}"/>
              </a:ext>
            </a:extLst>
          </p:cNvPr>
          <p:cNvSpPr>
            <a:spLocks noGrp="1"/>
          </p:cNvSpPr>
          <p:nvPr>
            <p:ph type="sldNum" sz="quarter" idx="12"/>
          </p:nvPr>
        </p:nvSpPr>
        <p:spPr/>
        <p:txBody>
          <a:bodyPr/>
          <a:lstStyle/>
          <a:p>
            <a:fld id="{3A123F5C-853E-4615-AF32-49C5D90BCBBB}" type="slidenum">
              <a:rPr lang="en-US" smtClean="0"/>
              <a:t>‹#›</a:t>
            </a:fld>
            <a:endParaRPr lang="en-US"/>
          </a:p>
        </p:txBody>
      </p:sp>
    </p:spTree>
    <p:extLst>
      <p:ext uri="{BB962C8B-B14F-4D97-AF65-F5344CB8AC3E}">
        <p14:creationId xmlns:p14="http://schemas.microsoft.com/office/powerpoint/2010/main" val="1543706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3CF53-9714-43CC-AE75-F3EEF3D11F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1280C-E163-42AB-8DB6-C03C827E33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94FC81-92FC-476F-9382-3705B803444F}"/>
              </a:ext>
            </a:extLst>
          </p:cNvPr>
          <p:cNvSpPr>
            <a:spLocks noGrp="1"/>
          </p:cNvSpPr>
          <p:nvPr>
            <p:ph type="dt" sz="half" idx="10"/>
          </p:nvPr>
        </p:nvSpPr>
        <p:spPr/>
        <p:txBody>
          <a:bodyPr/>
          <a:lstStyle/>
          <a:p>
            <a:fld id="{82669926-55EA-46F7-9B99-7897E6070868}" type="datetimeFigureOut">
              <a:rPr lang="en-US" smtClean="0"/>
              <a:t>3/15/2021</a:t>
            </a:fld>
            <a:endParaRPr lang="en-US"/>
          </a:p>
        </p:txBody>
      </p:sp>
      <p:sp>
        <p:nvSpPr>
          <p:cNvPr id="5" name="Footer Placeholder 4">
            <a:extLst>
              <a:ext uri="{FF2B5EF4-FFF2-40B4-BE49-F238E27FC236}">
                <a16:creationId xmlns:a16="http://schemas.microsoft.com/office/drawing/2014/main" id="{ED9C41AC-2178-4C42-9C4C-57A8A87E5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2371A5-1CA6-4AA5-804E-C14F43AC6F8C}"/>
              </a:ext>
            </a:extLst>
          </p:cNvPr>
          <p:cNvSpPr>
            <a:spLocks noGrp="1"/>
          </p:cNvSpPr>
          <p:nvPr>
            <p:ph type="sldNum" sz="quarter" idx="12"/>
          </p:nvPr>
        </p:nvSpPr>
        <p:spPr/>
        <p:txBody>
          <a:bodyPr/>
          <a:lstStyle/>
          <a:p>
            <a:fld id="{3A123F5C-853E-4615-AF32-49C5D90BCBBB}" type="slidenum">
              <a:rPr lang="en-US" smtClean="0"/>
              <a:t>‹#›</a:t>
            </a:fld>
            <a:endParaRPr lang="en-US"/>
          </a:p>
        </p:txBody>
      </p:sp>
    </p:spTree>
    <p:extLst>
      <p:ext uri="{BB962C8B-B14F-4D97-AF65-F5344CB8AC3E}">
        <p14:creationId xmlns:p14="http://schemas.microsoft.com/office/powerpoint/2010/main" val="679205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66EF64-094F-4DA4-916E-2EB3BC5A09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67C428-F0F7-403E-8C6B-8F3216C198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F4AC7E-BBE5-4E34-B02B-C0CE5A11DD72}"/>
              </a:ext>
            </a:extLst>
          </p:cNvPr>
          <p:cNvSpPr>
            <a:spLocks noGrp="1"/>
          </p:cNvSpPr>
          <p:nvPr>
            <p:ph type="dt" sz="half" idx="10"/>
          </p:nvPr>
        </p:nvSpPr>
        <p:spPr/>
        <p:txBody>
          <a:bodyPr/>
          <a:lstStyle/>
          <a:p>
            <a:fld id="{82669926-55EA-46F7-9B99-7897E6070868}" type="datetimeFigureOut">
              <a:rPr lang="en-US" smtClean="0"/>
              <a:t>3/15/2021</a:t>
            </a:fld>
            <a:endParaRPr lang="en-US"/>
          </a:p>
        </p:txBody>
      </p:sp>
      <p:sp>
        <p:nvSpPr>
          <p:cNvPr id="5" name="Footer Placeholder 4">
            <a:extLst>
              <a:ext uri="{FF2B5EF4-FFF2-40B4-BE49-F238E27FC236}">
                <a16:creationId xmlns:a16="http://schemas.microsoft.com/office/drawing/2014/main" id="{AFBBA662-F864-44D4-99F4-2EE8C95E57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DD0FF1-00F1-4A78-A1EF-1927607D5E1D}"/>
              </a:ext>
            </a:extLst>
          </p:cNvPr>
          <p:cNvSpPr>
            <a:spLocks noGrp="1"/>
          </p:cNvSpPr>
          <p:nvPr>
            <p:ph type="sldNum" sz="quarter" idx="12"/>
          </p:nvPr>
        </p:nvSpPr>
        <p:spPr/>
        <p:txBody>
          <a:bodyPr/>
          <a:lstStyle/>
          <a:p>
            <a:fld id="{3A123F5C-853E-4615-AF32-49C5D90BCBBB}" type="slidenum">
              <a:rPr lang="en-US" smtClean="0"/>
              <a:t>‹#›</a:t>
            </a:fld>
            <a:endParaRPr lang="en-US"/>
          </a:p>
        </p:txBody>
      </p:sp>
    </p:spTree>
    <p:extLst>
      <p:ext uri="{BB962C8B-B14F-4D97-AF65-F5344CB8AC3E}">
        <p14:creationId xmlns:p14="http://schemas.microsoft.com/office/powerpoint/2010/main" val="4021792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84572-D86A-4829-9247-E2D6BFF5FE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A4F043-C538-4EAD-8160-5C3B315A02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7E72CA-AC9F-42BD-AAFF-FE5F681B03F5}"/>
              </a:ext>
            </a:extLst>
          </p:cNvPr>
          <p:cNvSpPr>
            <a:spLocks noGrp="1"/>
          </p:cNvSpPr>
          <p:nvPr>
            <p:ph type="dt" sz="half" idx="10"/>
          </p:nvPr>
        </p:nvSpPr>
        <p:spPr/>
        <p:txBody>
          <a:bodyPr/>
          <a:lstStyle/>
          <a:p>
            <a:fld id="{82669926-55EA-46F7-9B99-7897E6070868}" type="datetimeFigureOut">
              <a:rPr lang="en-US" smtClean="0"/>
              <a:t>3/15/2021</a:t>
            </a:fld>
            <a:endParaRPr lang="en-US"/>
          </a:p>
        </p:txBody>
      </p:sp>
      <p:sp>
        <p:nvSpPr>
          <p:cNvPr id="5" name="Footer Placeholder 4">
            <a:extLst>
              <a:ext uri="{FF2B5EF4-FFF2-40B4-BE49-F238E27FC236}">
                <a16:creationId xmlns:a16="http://schemas.microsoft.com/office/drawing/2014/main" id="{0D733405-ADB5-42C9-B30C-71C910E046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F8BADA-3801-423E-8C72-ACADD8746692}"/>
              </a:ext>
            </a:extLst>
          </p:cNvPr>
          <p:cNvSpPr>
            <a:spLocks noGrp="1"/>
          </p:cNvSpPr>
          <p:nvPr>
            <p:ph type="sldNum" sz="quarter" idx="12"/>
          </p:nvPr>
        </p:nvSpPr>
        <p:spPr/>
        <p:txBody>
          <a:bodyPr/>
          <a:lstStyle/>
          <a:p>
            <a:fld id="{3A123F5C-853E-4615-AF32-49C5D90BCBBB}" type="slidenum">
              <a:rPr lang="en-US" smtClean="0"/>
              <a:t>‹#›</a:t>
            </a:fld>
            <a:endParaRPr lang="en-US"/>
          </a:p>
        </p:txBody>
      </p:sp>
    </p:spTree>
    <p:extLst>
      <p:ext uri="{BB962C8B-B14F-4D97-AF65-F5344CB8AC3E}">
        <p14:creationId xmlns:p14="http://schemas.microsoft.com/office/powerpoint/2010/main" val="388414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948EB-1FB3-4E85-93FA-5D3559E1B4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0ADBB8-35DD-4F04-BECE-80A294B61F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322D37-ECAB-4782-943C-141C4FB0AFA6}"/>
              </a:ext>
            </a:extLst>
          </p:cNvPr>
          <p:cNvSpPr>
            <a:spLocks noGrp="1"/>
          </p:cNvSpPr>
          <p:nvPr>
            <p:ph type="dt" sz="half" idx="10"/>
          </p:nvPr>
        </p:nvSpPr>
        <p:spPr/>
        <p:txBody>
          <a:bodyPr/>
          <a:lstStyle/>
          <a:p>
            <a:fld id="{82669926-55EA-46F7-9B99-7897E6070868}" type="datetimeFigureOut">
              <a:rPr lang="en-US" smtClean="0"/>
              <a:t>3/15/2021</a:t>
            </a:fld>
            <a:endParaRPr lang="en-US"/>
          </a:p>
        </p:txBody>
      </p:sp>
      <p:sp>
        <p:nvSpPr>
          <p:cNvPr id="5" name="Footer Placeholder 4">
            <a:extLst>
              <a:ext uri="{FF2B5EF4-FFF2-40B4-BE49-F238E27FC236}">
                <a16:creationId xmlns:a16="http://schemas.microsoft.com/office/drawing/2014/main" id="{0AB4945E-6C80-4891-AA66-D57250A6E1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CC2BC1-7EF5-4227-BEDF-B3A14666E521}"/>
              </a:ext>
            </a:extLst>
          </p:cNvPr>
          <p:cNvSpPr>
            <a:spLocks noGrp="1"/>
          </p:cNvSpPr>
          <p:nvPr>
            <p:ph type="sldNum" sz="quarter" idx="12"/>
          </p:nvPr>
        </p:nvSpPr>
        <p:spPr/>
        <p:txBody>
          <a:bodyPr/>
          <a:lstStyle/>
          <a:p>
            <a:fld id="{3A123F5C-853E-4615-AF32-49C5D90BCBBB}" type="slidenum">
              <a:rPr lang="en-US" smtClean="0"/>
              <a:t>‹#›</a:t>
            </a:fld>
            <a:endParaRPr lang="en-US"/>
          </a:p>
        </p:txBody>
      </p:sp>
    </p:spTree>
    <p:extLst>
      <p:ext uri="{BB962C8B-B14F-4D97-AF65-F5344CB8AC3E}">
        <p14:creationId xmlns:p14="http://schemas.microsoft.com/office/powerpoint/2010/main" val="3018940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69815-2B70-430A-A360-2D62814ECB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F891E0-F8E2-40F7-9EF6-002CBF3EA0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EC29BE-FF45-419C-ABA9-8082EB641C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298392-F273-43D3-BF4E-C0594371CE44}"/>
              </a:ext>
            </a:extLst>
          </p:cNvPr>
          <p:cNvSpPr>
            <a:spLocks noGrp="1"/>
          </p:cNvSpPr>
          <p:nvPr>
            <p:ph type="dt" sz="half" idx="10"/>
          </p:nvPr>
        </p:nvSpPr>
        <p:spPr/>
        <p:txBody>
          <a:bodyPr/>
          <a:lstStyle/>
          <a:p>
            <a:fld id="{82669926-55EA-46F7-9B99-7897E6070868}" type="datetimeFigureOut">
              <a:rPr lang="en-US" smtClean="0"/>
              <a:t>3/15/2021</a:t>
            </a:fld>
            <a:endParaRPr lang="en-US"/>
          </a:p>
        </p:txBody>
      </p:sp>
      <p:sp>
        <p:nvSpPr>
          <p:cNvPr id="6" name="Footer Placeholder 5">
            <a:extLst>
              <a:ext uri="{FF2B5EF4-FFF2-40B4-BE49-F238E27FC236}">
                <a16:creationId xmlns:a16="http://schemas.microsoft.com/office/drawing/2014/main" id="{8D471634-23AA-41D0-B292-AD5908229D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F21F6-D676-422A-9518-A7C28A424D6D}"/>
              </a:ext>
            </a:extLst>
          </p:cNvPr>
          <p:cNvSpPr>
            <a:spLocks noGrp="1"/>
          </p:cNvSpPr>
          <p:nvPr>
            <p:ph type="sldNum" sz="quarter" idx="12"/>
          </p:nvPr>
        </p:nvSpPr>
        <p:spPr/>
        <p:txBody>
          <a:bodyPr/>
          <a:lstStyle/>
          <a:p>
            <a:fld id="{3A123F5C-853E-4615-AF32-49C5D90BCBBB}" type="slidenum">
              <a:rPr lang="en-US" smtClean="0"/>
              <a:t>‹#›</a:t>
            </a:fld>
            <a:endParaRPr lang="en-US"/>
          </a:p>
        </p:txBody>
      </p:sp>
    </p:spTree>
    <p:extLst>
      <p:ext uri="{BB962C8B-B14F-4D97-AF65-F5344CB8AC3E}">
        <p14:creationId xmlns:p14="http://schemas.microsoft.com/office/powerpoint/2010/main" val="2701936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9DF8D-28DE-45D0-A5DB-FF88D4995B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B77C43-9267-49B7-8E89-74D700A013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BD9FF3-852A-4991-953D-E2A9EB13FB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CEC919-1AE9-443F-8666-3F4A725452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6273DD-7CBC-48DA-B016-ACDA95D6E6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A5A87C-7397-4A70-B3F4-AD9B1DF8A99E}"/>
              </a:ext>
            </a:extLst>
          </p:cNvPr>
          <p:cNvSpPr>
            <a:spLocks noGrp="1"/>
          </p:cNvSpPr>
          <p:nvPr>
            <p:ph type="dt" sz="half" idx="10"/>
          </p:nvPr>
        </p:nvSpPr>
        <p:spPr/>
        <p:txBody>
          <a:bodyPr/>
          <a:lstStyle/>
          <a:p>
            <a:fld id="{82669926-55EA-46F7-9B99-7897E6070868}" type="datetimeFigureOut">
              <a:rPr lang="en-US" smtClean="0"/>
              <a:t>3/15/2021</a:t>
            </a:fld>
            <a:endParaRPr lang="en-US"/>
          </a:p>
        </p:txBody>
      </p:sp>
      <p:sp>
        <p:nvSpPr>
          <p:cNvPr id="8" name="Footer Placeholder 7">
            <a:extLst>
              <a:ext uri="{FF2B5EF4-FFF2-40B4-BE49-F238E27FC236}">
                <a16:creationId xmlns:a16="http://schemas.microsoft.com/office/drawing/2014/main" id="{867449E0-7382-4EF4-8A31-FB62B05C52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9B0A1C-4129-483C-A87D-68719CEEF757}"/>
              </a:ext>
            </a:extLst>
          </p:cNvPr>
          <p:cNvSpPr>
            <a:spLocks noGrp="1"/>
          </p:cNvSpPr>
          <p:nvPr>
            <p:ph type="sldNum" sz="quarter" idx="12"/>
          </p:nvPr>
        </p:nvSpPr>
        <p:spPr/>
        <p:txBody>
          <a:bodyPr/>
          <a:lstStyle/>
          <a:p>
            <a:fld id="{3A123F5C-853E-4615-AF32-49C5D90BCBBB}" type="slidenum">
              <a:rPr lang="en-US" smtClean="0"/>
              <a:t>‹#›</a:t>
            </a:fld>
            <a:endParaRPr lang="en-US"/>
          </a:p>
        </p:txBody>
      </p:sp>
    </p:spTree>
    <p:extLst>
      <p:ext uri="{BB962C8B-B14F-4D97-AF65-F5344CB8AC3E}">
        <p14:creationId xmlns:p14="http://schemas.microsoft.com/office/powerpoint/2010/main" val="1863230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57F1-E34B-426A-8CD3-9DE58F25B3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8A33A7-E2A1-4405-94B9-5F6F71907021}"/>
              </a:ext>
            </a:extLst>
          </p:cNvPr>
          <p:cNvSpPr>
            <a:spLocks noGrp="1"/>
          </p:cNvSpPr>
          <p:nvPr>
            <p:ph type="dt" sz="half" idx="10"/>
          </p:nvPr>
        </p:nvSpPr>
        <p:spPr/>
        <p:txBody>
          <a:bodyPr/>
          <a:lstStyle/>
          <a:p>
            <a:fld id="{82669926-55EA-46F7-9B99-7897E6070868}" type="datetimeFigureOut">
              <a:rPr lang="en-US" smtClean="0"/>
              <a:t>3/15/2021</a:t>
            </a:fld>
            <a:endParaRPr lang="en-US"/>
          </a:p>
        </p:txBody>
      </p:sp>
      <p:sp>
        <p:nvSpPr>
          <p:cNvPr id="4" name="Footer Placeholder 3">
            <a:extLst>
              <a:ext uri="{FF2B5EF4-FFF2-40B4-BE49-F238E27FC236}">
                <a16:creationId xmlns:a16="http://schemas.microsoft.com/office/drawing/2014/main" id="{E1C9C6EF-ABC2-4B22-BC1E-D5F8F36EA1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382BA2-3011-431C-B6F7-72B4E53E7CC0}"/>
              </a:ext>
            </a:extLst>
          </p:cNvPr>
          <p:cNvSpPr>
            <a:spLocks noGrp="1"/>
          </p:cNvSpPr>
          <p:nvPr>
            <p:ph type="sldNum" sz="quarter" idx="12"/>
          </p:nvPr>
        </p:nvSpPr>
        <p:spPr/>
        <p:txBody>
          <a:bodyPr/>
          <a:lstStyle/>
          <a:p>
            <a:fld id="{3A123F5C-853E-4615-AF32-49C5D90BCBBB}" type="slidenum">
              <a:rPr lang="en-US" smtClean="0"/>
              <a:t>‹#›</a:t>
            </a:fld>
            <a:endParaRPr lang="en-US"/>
          </a:p>
        </p:txBody>
      </p:sp>
    </p:spTree>
    <p:extLst>
      <p:ext uri="{BB962C8B-B14F-4D97-AF65-F5344CB8AC3E}">
        <p14:creationId xmlns:p14="http://schemas.microsoft.com/office/powerpoint/2010/main" val="3343489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924A61-F093-458A-8AC9-477542A5842E}"/>
              </a:ext>
            </a:extLst>
          </p:cNvPr>
          <p:cNvSpPr>
            <a:spLocks noGrp="1"/>
          </p:cNvSpPr>
          <p:nvPr>
            <p:ph type="dt" sz="half" idx="10"/>
          </p:nvPr>
        </p:nvSpPr>
        <p:spPr/>
        <p:txBody>
          <a:bodyPr/>
          <a:lstStyle/>
          <a:p>
            <a:fld id="{82669926-55EA-46F7-9B99-7897E6070868}" type="datetimeFigureOut">
              <a:rPr lang="en-US" smtClean="0"/>
              <a:t>3/15/2021</a:t>
            </a:fld>
            <a:endParaRPr lang="en-US"/>
          </a:p>
        </p:txBody>
      </p:sp>
      <p:sp>
        <p:nvSpPr>
          <p:cNvPr id="3" name="Footer Placeholder 2">
            <a:extLst>
              <a:ext uri="{FF2B5EF4-FFF2-40B4-BE49-F238E27FC236}">
                <a16:creationId xmlns:a16="http://schemas.microsoft.com/office/drawing/2014/main" id="{F3AD8A35-E8FC-4125-912D-337FDAAC96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FED7D8-CAED-4CA3-943B-53825E0CEC59}"/>
              </a:ext>
            </a:extLst>
          </p:cNvPr>
          <p:cNvSpPr>
            <a:spLocks noGrp="1"/>
          </p:cNvSpPr>
          <p:nvPr>
            <p:ph type="sldNum" sz="quarter" idx="12"/>
          </p:nvPr>
        </p:nvSpPr>
        <p:spPr/>
        <p:txBody>
          <a:bodyPr/>
          <a:lstStyle/>
          <a:p>
            <a:fld id="{3A123F5C-853E-4615-AF32-49C5D90BCBBB}" type="slidenum">
              <a:rPr lang="en-US" smtClean="0"/>
              <a:t>‹#›</a:t>
            </a:fld>
            <a:endParaRPr lang="en-US"/>
          </a:p>
        </p:txBody>
      </p:sp>
    </p:spTree>
    <p:extLst>
      <p:ext uri="{BB962C8B-B14F-4D97-AF65-F5344CB8AC3E}">
        <p14:creationId xmlns:p14="http://schemas.microsoft.com/office/powerpoint/2010/main" val="3101992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39A65-757F-4FB7-864D-8B3D720DC5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F0B6D6-2499-4611-8A32-686AD02B9E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ED2743-9EAC-4301-A504-0E82F44BAA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A5F94-449A-44A9-AC47-77AC3656C9C6}"/>
              </a:ext>
            </a:extLst>
          </p:cNvPr>
          <p:cNvSpPr>
            <a:spLocks noGrp="1"/>
          </p:cNvSpPr>
          <p:nvPr>
            <p:ph type="dt" sz="half" idx="10"/>
          </p:nvPr>
        </p:nvSpPr>
        <p:spPr/>
        <p:txBody>
          <a:bodyPr/>
          <a:lstStyle/>
          <a:p>
            <a:fld id="{82669926-55EA-46F7-9B99-7897E6070868}" type="datetimeFigureOut">
              <a:rPr lang="en-US" smtClean="0"/>
              <a:t>3/15/2021</a:t>
            </a:fld>
            <a:endParaRPr lang="en-US"/>
          </a:p>
        </p:txBody>
      </p:sp>
      <p:sp>
        <p:nvSpPr>
          <p:cNvPr id="6" name="Footer Placeholder 5">
            <a:extLst>
              <a:ext uri="{FF2B5EF4-FFF2-40B4-BE49-F238E27FC236}">
                <a16:creationId xmlns:a16="http://schemas.microsoft.com/office/drawing/2014/main" id="{64E5DE40-7DB0-4574-819B-50BE84EC5F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867FED-23AA-48F0-82CB-3ADE7FC9A579}"/>
              </a:ext>
            </a:extLst>
          </p:cNvPr>
          <p:cNvSpPr>
            <a:spLocks noGrp="1"/>
          </p:cNvSpPr>
          <p:nvPr>
            <p:ph type="sldNum" sz="quarter" idx="12"/>
          </p:nvPr>
        </p:nvSpPr>
        <p:spPr/>
        <p:txBody>
          <a:bodyPr/>
          <a:lstStyle/>
          <a:p>
            <a:fld id="{3A123F5C-853E-4615-AF32-49C5D90BCBBB}" type="slidenum">
              <a:rPr lang="en-US" smtClean="0"/>
              <a:t>‹#›</a:t>
            </a:fld>
            <a:endParaRPr lang="en-US"/>
          </a:p>
        </p:txBody>
      </p:sp>
    </p:spTree>
    <p:extLst>
      <p:ext uri="{BB962C8B-B14F-4D97-AF65-F5344CB8AC3E}">
        <p14:creationId xmlns:p14="http://schemas.microsoft.com/office/powerpoint/2010/main" val="1606231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9EBC1-8FAA-4A68-817D-CADD4B46A4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8C09F9-56EC-4A90-BA0E-05E8B6ED60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6B3126-23E3-42DE-924E-8DEAEABE00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E5CB90-ABCA-43CE-807A-8E812BEF1D0C}"/>
              </a:ext>
            </a:extLst>
          </p:cNvPr>
          <p:cNvSpPr>
            <a:spLocks noGrp="1"/>
          </p:cNvSpPr>
          <p:nvPr>
            <p:ph type="dt" sz="half" idx="10"/>
          </p:nvPr>
        </p:nvSpPr>
        <p:spPr/>
        <p:txBody>
          <a:bodyPr/>
          <a:lstStyle/>
          <a:p>
            <a:fld id="{82669926-55EA-46F7-9B99-7897E6070868}" type="datetimeFigureOut">
              <a:rPr lang="en-US" smtClean="0"/>
              <a:t>3/15/2021</a:t>
            </a:fld>
            <a:endParaRPr lang="en-US"/>
          </a:p>
        </p:txBody>
      </p:sp>
      <p:sp>
        <p:nvSpPr>
          <p:cNvPr id="6" name="Footer Placeholder 5">
            <a:extLst>
              <a:ext uri="{FF2B5EF4-FFF2-40B4-BE49-F238E27FC236}">
                <a16:creationId xmlns:a16="http://schemas.microsoft.com/office/drawing/2014/main" id="{D2E63811-3302-4B2A-A5EA-F7800CB08A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6BBD0E-89A5-4639-8E28-764B2CACC066}"/>
              </a:ext>
            </a:extLst>
          </p:cNvPr>
          <p:cNvSpPr>
            <a:spLocks noGrp="1"/>
          </p:cNvSpPr>
          <p:nvPr>
            <p:ph type="sldNum" sz="quarter" idx="12"/>
          </p:nvPr>
        </p:nvSpPr>
        <p:spPr/>
        <p:txBody>
          <a:bodyPr/>
          <a:lstStyle/>
          <a:p>
            <a:fld id="{3A123F5C-853E-4615-AF32-49C5D90BCBBB}" type="slidenum">
              <a:rPr lang="en-US" smtClean="0"/>
              <a:t>‹#›</a:t>
            </a:fld>
            <a:endParaRPr lang="en-US"/>
          </a:p>
        </p:txBody>
      </p:sp>
    </p:spTree>
    <p:extLst>
      <p:ext uri="{BB962C8B-B14F-4D97-AF65-F5344CB8AC3E}">
        <p14:creationId xmlns:p14="http://schemas.microsoft.com/office/powerpoint/2010/main" val="1778484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C9E3E3-640E-4A91-ACC8-6BA6760CF8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5BA352-A37B-48B9-BDFF-E602D2CE6C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FC7E3C-E256-48E9-9525-186D93D37A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669926-55EA-46F7-9B99-7897E6070868}" type="datetimeFigureOut">
              <a:rPr lang="en-US" smtClean="0"/>
              <a:t>3/15/2021</a:t>
            </a:fld>
            <a:endParaRPr lang="en-US"/>
          </a:p>
        </p:txBody>
      </p:sp>
      <p:sp>
        <p:nvSpPr>
          <p:cNvPr id="5" name="Footer Placeholder 4">
            <a:extLst>
              <a:ext uri="{FF2B5EF4-FFF2-40B4-BE49-F238E27FC236}">
                <a16:creationId xmlns:a16="http://schemas.microsoft.com/office/drawing/2014/main" id="{B737CD91-E7C2-4D31-9CF1-10600E9D19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3776C8-B54D-46DA-83BC-294E112D8D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123F5C-853E-4615-AF32-49C5D90BCBBB}" type="slidenum">
              <a:rPr lang="en-US" smtClean="0"/>
              <a:t>‹#›</a:t>
            </a:fld>
            <a:endParaRPr lang="en-US"/>
          </a:p>
        </p:txBody>
      </p:sp>
    </p:spTree>
    <p:extLst>
      <p:ext uri="{BB962C8B-B14F-4D97-AF65-F5344CB8AC3E}">
        <p14:creationId xmlns:p14="http://schemas.microsoft.com/office/powerpoint/2010/main" val="1737654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Cryptocurrency and How Does It Work?">
            <a:extLst>
              <a:ext uri="{FF2B5EF4-FFF2-40B4-BE49-F238E27FC236}">
                <a16:creationId xmlns:a16="http://schemas.microsoft.com/office/drawing/2014/main" id="{0A71B9B2-C8BC-425C-8D19-29D5969B48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A7E8100-8F7B-4185-91B3-1970424E8D70}"/>
              </a:ext>
            </a:extLst>
          </p:cNvPr>
          <p:cNvSpPr>
            <a:spLocks noGrp="1"/>
          </p:cNvSpPr>
          <p:nvPr>
            <p:ph type="ctrTitle"/>
          </p:nvPr>
        </p:nvSpPr>
        <p:spPr>
          <a:xfrm>
            <a:off x="0" y="4429919"/>
            <a:ext cx="6299501" cy="2387600"/>
          </a:xfrm>
        </p:spPr>
        <p:txBody>
          <a:bodyPr/>
          <a:lstStyle/>
          <a:p>
            <a:r>
              <a:rPr lang="en-US" b="1" dirty="0">
                <a:solidFill>
                  <a:srgbClr val="FFD54F"/>
                </a:solidFill>
                <a:latin typeface="Aharoni" panose="02010803020104030203" pitchFamily="2" charset="-79"/>
                <a:cs typeface="Aharoni" panose="02010803020104030203" pitchFamily="2" charset="-79"/>
              </a:rPr>
              <a:t>Crypto currency</a:t>
            </a:r>
          </a:p>
        </p:txBody>
      </p:sp>
      <p:sp>
        <p:nvSpPr>
          <p:cNvPr id="3" name="Subtitle 2">
            <a:extLst>
              <a:ext uri="{FF2B5EF4-FFF2-40B4-BE49-F238E27FC236}">
                <a16:creationId xmlns:a16="http://schemas.microsoft.com/office/drawing/2014/main" id="{0B33FA56-8188-4254-86D2-D554EE1A7CAD}"/>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3985273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62F79-5600-4848-957E-8C8F2CE50DE0}"/>
              </a:ext>
            </a:extLst>
          </p:cNvPr>
          <p:cNvSpPr>
            <a:spLocks noGrp="1"/>
          </p:cNvSpPr>
          <p:nvPr>
            <p:ph type="title"/>
          </p:nvPr>
        </p:nvSpPr>
        <p:spPr/>
        <p:txBody>
          <a:bodyPr/>
          <a:lstStyle/>
          <a:p>
            <a:r>
              <a:rPr lang="en-US" b="1" dirty="0"/>
              <a:t>What is it?</a:t>
            </a:r>
          </a:p>
        </p:txBody>
      </p:sp>
      <p:sp>
        <p:nvSpPr>
          <p:cNvPr id="3" name="Content Placeholder 2">
            <a:extLst>
              <a:ext uri="{FF2B5EF4-FFF2-40B4-BE49-F238E27FC236}">
                <a16:creationId xmlns:a16="http://schemas.microsoft.com/office/drawing/2014/main" id="{7EB0CBA4-75D7-4A18-B958-2741FBB211D7}"/>
              </a:ext>
            </a:extLst>
          </p:cNvPr>
          <p:cNvSpPr>
            <a:spLocks noGrp="1"/>
          </p:cNvSpPr>
          <p:nvPr>
            <p:ph idx="1"/>
          </p:nvPr>
        </p:nvSpPr>
        <p:spPr/>
        <p:txBody>
          <a:bodyPr/>
          <a:lstStyle/>
          <a:p>
            <a:r>
              <a:rPr lang="en-US" dirty="0"/>
              <a:t>Digital asset designed to work as a medium of exchange.</a:t>
            </a:r>
          </a:p>
          <a:p>
            <a:r>
              <a:rPr lang="en-US" dirty="0"/>
              <a:t>Strong cryptography to secure transaction records.</a:t>
            </a:r>
          </a:p>
          <a:p>
            <a:r>
              <a:rPr lang="en-US" dirty="0"/>
              <a:t>Does not exist in physical form.</a:t>
            </a:r>
          </a:p>
          <a:p>
            <a:r>
              <a:rPr lang="en-US" dirty="0"/>
              <a:t>Use decentralized control .</a:t>
            </a:r>
          </a:p>
          <a:p>
            <a:r>
              <a:rPr lang="en-US" dirty="0"/>
              <a:t>each cryptocurrency works </a:t>
            </a:r>
            <a:br>
              <a:rPr lang="en-US" dirty="0"/>
            </a:br>
            <a:r>
              <a:rPr lang="en-US" dirty="0"/>
              <a:t>through distributed ledger </a:t>
            </a:r>
            <a:br>
              <a:rPr lang="en-US" dirty="0"/>
            </a:br>
            <a:r>
              <a:rPr lang="en-US" dirty="0"/>
              <a:t>technology, typically a blockchain, </a:t>
            </a:r>
            <a:br>
              <a:rPr lang="en-US" dirty="0"/>
            </a:br>
            <a:r>
              <a:rPr lang="en-US" dirty="0"/>
              <a:t>that serves as a public financial </a:t>
            </a:r>
            <a:br>
              <a:rPr lang="en-US" dirty="0"/>
            </a:br>
            <a:r>
              <a:rPr lang="en-US" dirty="0"/>
              <a:t>transaction database.</a:t>
            </a:r>
          </a:p>
        </p:txBody>
      </p:sp>
      <p:pic>
        <p:nvPicPr>
          <p:cNvPr id="2052" name="Picture 4" descr="Cryptocurrency - Guide and Explanation - Corporate Finance Institute">
            <a:extLst>
              <a:ext uri="{FF2B5EF4-FFF2-40B4-BE49-F238E27FC236}">
                <a16:creationId xmlns:a16="http://schemas.microsoft.com/office/drawing/2014/main" id="{2913A6A6-ECD3-4D6B-8E3E-865BDFD02A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8487" y="2992438"/>
            <a:ext cx="4775313" cy="318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849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2A06A-7DC8-40AA-A947-78BDB6DBDAEF}"/>
              </a:ext>
            </a:extLst>
          </p:cNvPr>
          <p:cNvSpPr>
            <a:spLocks noGrp="1"/>
          </p:cNvSpPr>
          <p:nvPr>
            <p:ph type="title"/>
          </p:nvPr>
        </p:nvSpPr>
        <p:spPr/>
        <p:txBody>
          <a:bodyPr/>
          <a:lstStyle/>
          <a:p>
            <a:r>
              <a:rPr lang="en-US" b="1"/>
              <a:t>History</a:t>
            </a:r>
            <a:r>
              <a:rPr lang="en-US"/>
              <a:t> </a:t>
            </a:r>
            <a:endParaRPr lang="en-US" dirty="0"/>
          </a:p>
        </p:txBody>
      </p:sp>
      <p:graphicFrame>
        <p:nvGraphicFramePr>
          <p:cNvPr id="7" name="Content Placeholder 2">
            <a:extLst>
              <a:ext uri="{FF2B5EF4-FFF2-40B4-BE49-F238E27FC236}">
                <a16:creationId xmlns:a16="http://schemas.microsoft.com/office/drawing/2014/main" id="{074F8D39-B8F2-4BAD-B7AE-5111D864A867}"/>
              </a:ext>
            </a:extLst>
          </p:cNvPr>
          <p:cNvGraphicFramePr>
            <a:graphicFrameLocks noGrp="1"/>
          </p:cNvGraphicFramePr>
          <p:nvPr>
            <p:ph idx="1"/>
          </p:nvPr>
        </p:nvGraphicFramePr>
        <p:xfrm>
          <a:off x="838200" y="1825625"/>
          <a:ext cx="7000876" cy="466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حقائق تاريخية هامة جدا غيرت مجرى العالم كلياً — أوروبا بالعربي">
            <a:extLst>
              <a:ext uri="{FF2B5EF4-FFF2-40B4-BE49-F238E27FC236}">
                <a16:creationId xmlns:a16="http://schemas.microsoft.com/office/drawing/2014/main" id="{39000DFA-9846-4F86-8F64-E5CFCDAB644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58576" y="828675"/>
            <a:ext cx="3895224"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335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A852E-580F-45A8-8E00-AF1F83DB7531}"/>
              </a:ext>
            </a:extLst>
          </p:cNvPr>
          <p:cNvSpPr>
            <a:spLocks noGrp="1"/>
          </p:cNvSpPr>
          <p:nvPr>
            <p:ph type="title"/>
          </p:nvPr>
        </p:nvSpPr>
        <p:spPr/>
        <p:txBody>
          <a:bodyPr/>
          <a:lstStyle/>
          <a:p>
            <a:r>
              <a:rPr lang="en-US" b="1" dirty="0"/>
              <a:t>Mining</a:t>
            </a:r>
          </a:p>
        </p:txBody>
      </p:sp>
      <p:sp>
        <p:nvSpPr>
          <p:cNvPr id="3" name="Content Placeholder 2">
            <a:extLst>
              <a:ext uri="{FF2B5EF4-FFF2-40B4-BE49-F238E27FC236}">
                <a16:creationId xmlns:a16="http://schemas.microsoft.com/office/drawing/2014/main" id="{F622C251-3148-4C11-B887-77BDB41B4A6F}"/>
              </a:ext>
            </a:extLst>
          </p:cNvPr>
          <p:cNvSpPr>
            <a:spLocks noGrp="1"/>
          </p:cNvSpPr>
          <p:nvPr>
            <p:ph idx="1"/>
          </p:nvPr>
        </p:nvSpPr>
        <p:spPr>
          <a:xfrm>
            <a:off x="838200" y="1825625"/>
            <a:ext cx="6410325" cy="4351338"/>
          </a:xfrm>
        </p:spPr>
        <p:txBody>
          <a:bodyPr/>
          <a:lstStyle/>
          <a:p>
            <a:r>
              <a:rPr lang="en-US" dirty="0"/>
              <a:t>mining is a validation of transactions.</a:t>
            </a:r>
          </a:p>
          <a:p>
            <a:r>
              <a:rPr lang="en-US" dirty="0"/>
              <a:t>creating a complementary incentive to contribute to the processing power of the network.</a:t>
            </a:r>
          </a:p>
          <a:p>
            <a:r>
              <a:rPr lang="en-US" dirty="0"/>
              <a:t>GPU evolution</a:t>
            </a:r>
          </a:p>
          <a:p>
            <a:r>
              <a:rPr lang="en-US" dirty="0"/>
              <a:t>Wallets</a:t>
            </a:r>
          </a:p>
          <a:p>
            <a:r>
              <a:rPr lang="en-US" dirty="0"/>
              <a:t>A cryptocurrency wallet stores the public and private "keys" or "addresses" </a:t>
            </a:r>
          </a:p>
          <a:p>
            <a:r>
              <a:rPr lang="en-US" dirty="0"/>
              <a:t>double-edged sword -&gt; Anonymity</a:t>
            </a:r>
          </a:p>
          <a:p>
            <a:endParaRPr lang="en-US" dirty="0"/>
          </a:p>
          <a:p>
            <a:endParaRPr lang="en-US" dirty="0"/>
          </a:p>
        </p:txBody>
      </p:sp>
    </p:spTree>
    <p:extLst>
      <p:ext uri="{BB962C8B-B14F-4D97-AF65-F5344CB8AC3E}">
        <p14:creationId xmlns:p14="http://schemas.microsoft.com/office/powerpoint/2010/main" val="2792219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04029-B4C2-464A-8ED5-8F9114CF8AAF}"/>
              </a:ext>
            </a:extLst>
          </p:cNvPr>
          <p:cNvSpPr>
            <a:spLocks noGrp="1"/>
          </p:cNvSpPr>
          <p:nvPr>
            <p:ph type="title"/>
          </p:nvPr>
        </p:nvSpPr>
        <p:spPr/>
        <p:txBody>
          <a:bodyPr/>
          <a:lstStyle/>
          <a:p>
            <a:r>
              <a:rPr lang="en-US" b="1" dirty="0"/>
              <a:t>Economics</a:t>
            </a:r>
          </a:p>
        </p:txBody>
      </p:sp>
      <p:sp>
        <p:nvSpPr>
          <p:cNvPr id="3" name="Content Placeholder 2">
            <a:extLst>
              <a:ext uri="{FF2B5EF4-FFF2-40B4-BE49-F238E27FC236}">
                <a16:creationId xmlns:a16="http://schemas.microsoft.com/office/drawing/2014/main" id="{469AC2A7-28CA-4BD5-AE20-8785D54CA89B}"/>
              </a:ext>
            </a:extLst>
          </p:cNvPr>
          <p:cNvSpPr>
            <a:spLocks noGrp="1"/>
          </p:cNvSpPr>
          <p:nvPr>
            <p:ph idx="1"/>
          </p:nvPr>
        </p:nvSpPr>
        <p:spPr>
          <a:xfrm>
            <a:off x="838200" y="1825625"/>
            <a:ext cx="5667375" cy="4351338"/>
          </a:xfrm>
        </p:spPr>
        <p:txBody>
          <a:bodyPr/>
          <a:lstStyle/>
          <a:p>
            <a:endParaRPr lang="en-US" dirty="0"/>
          </a:p>
          <a:p>
            <a:r>
              <a:rPr lang="en-US" dirty="0"/>
              <a:t>Cryptocurrencies are used primarily outside existing banking and governmental institutions and are exchanged over the Internet.</a:t>
            </a:r>
          </a:p>
          <a:p>
            <a:endParaRPr lang="en-US" dirty="0"/>
          </a:p>
        </p:txBody>
      </p:sp>
    </p:spTree>
    <p:extLst>
      <p:ext uri="{BB962C8B-B14F-4D97-AF65-F5344CB8AC3E}">
        <p14:creationId xmlns:p14="http://schemas.microsoft.com/office/powerpoint/2010/main" val="3084843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C10BC-2356-4FD7-B904-4B2B888E05FE}"/>
              </a:ext>
            </a:extLst>
          </p:cNvPr>
          <p:cNvSpPr>
            <a:spLocks noGrp="1"/>
          </p:cNvSpPr>
          <p:nvPr>
            <p:ph type="title"/>
          </p:nvPr>
        </p:nvSpPr>
        <p:spPr/>
        <p:txBody>
          <a:bodyPr/>
          <a:lstStyle/>
          <a:p>
            <a:r>
              <a:rPr lang="en-US" b="1" dirty="0" err="1"/>
              <a:t>BlockChain</a:t>
            </a:r>
            <a:r>
              <a:rPr lang="en-US" dirty="0"/>
              <a:t> </a:t>
            </a:r>
          </a:p>
        </p:txBody>
      </p:sp>
      <p:sp>
        <p:nvSpPr>
          <p:cNvPr id="3" name="Content Placeholder 2">
            <a:extLst>
              <a:ext uri="{FF2B5EF4-FFF2-40B4-BE49-F238E27FC236}">
                <a16:creationId xmlns:a16="http://schemas.microsoft.com/office/drawing/2014/main" id="{504F38FE-0AB5-4BD7-BC6D-AFF7899741E4}"/>
              </a:ext>
            </a:extLst>
          </p:cNvPr>
          <p:cNvSpPr>
            <a:spLocks noGrp="1"/>
          </p:cNvSpPr>
          <p:nvPr>
            <p:ph idx="1"/>
          </p:nvPr>
        </p:nvSpPr>
        <p:spPr>
          <a:xfrm>
            <a:off x="838200" y="1825625"/>
            <a:ext cx="7467600" cy="4351338"/>
          </a:xfrm>
        </p:spPr>
        <p:txBody>
          <a:bodyPr/>
          <a:lstStyle/>
          <a:p>
            <a:r>
              <a:rPr lang="en-US" dirty="0"/>
              <a:t>Blockchain is a specific type of </a:t>
            </a:r>
            <a:r>
              <a:rPr lang="en-US" dirty="0" err="1"/>
              <a:t>database.blockchains</a:t>
            </a:r>
            <a:r>
              <a:rPr lang="en-US" dirty="0"/>
              <a:t> store data in blocks that are then chained together. </a:t>
            </a:r>
          </a:p>
          <a:p>
            <a:r>
              <a:rPr lang="en-US" dirty="0"/>
              <a:t>As new data comes in it is entered into a fresh block. </a:t>
            </a:r>
          </a:p>
          <a:p>
            <a:r>
              <a:rPr lang="en-US" dirty="0"/>
              <a:t>Once the block is filled with data it is chained onto the previous block, which makes the data chained together in chronological order.</a:t>
            </a:r>
          </a:p>
        </p:txBody>
      </p:sp>
    </p:spTree>
    <p:extLst>
      <p:ext uri="{BB962C8B-B14F-4D97-AF65-F5344CB8AC3E}">
        <p14:creationId xmlns:p14="http://schemas.microsoft.com/office/powerpoint/2010/main" val="3029642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FDFBF-36C1-4E01-BA77-3F122AC05E04}"/>
              </a:ext>
            </a:extLst>
          </p:cNvPr>
          <p:cNvSpPr>
            <a:spLocks noGrp="1"/>
          </p:cNvSpPr>
          <p:nvPr>
            <p:ph type="title"/>
          </p:nvPr>
        </p:nvSpPr>
        <p:spPr/>
        <p:txBody>
          <a:bodyPr/>
          <a:lstStyle/>
          <a:p>
            <a:r>
              <a:rPr lang="en-US" dirty="0"/>
              <a:t>Transaction process</a:t>
            </a:r>
          </a:p>
        </p:txBody>
      </p:sp>
      <p:pic>
        <p:nvPicPr>
          <p:cNvPr id="6" name="Content Placeholder 5">
            <a:extLst>
              <a:ext uri="{FF2B5EF4-FFF2-40B4-BE49-F238E27FC236}">
                <a16:creationId xmlns:a16="http://schemas.microsoft.com/office/drawing/2014/main" id="{B831FE72-D0D1-4DCF-848F-9FBFB5BA05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895016" y="1825625"/>
            <a:ext cx="640196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514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256</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Aharoni</vt:lpstr>
      <vt:lpstr>Arial</vt:lpstr>
      <vt:lpstr>Calibri</vt:lpstr>
      <vt:lpstr>Calibri Light</vt:lpstr>
      <vt:lpstr>Office Theme</vt:lpstr>
      <vt:lpstr>Crypto currency</vt:lpstr>
      <vt:lpstr>What is it?</vt:lpstr>
      <vt:lpstr>History </vt:lpstr>
      <vt:lpstr>Mining</vt:lpstr>
      <vt:lpstr>Economics</vt:lpstr>
      <vt:lpstr>BlockChain </vt:lpstr>
      <vt:lpstr>Transaction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currency</dc:title>
  <dc:creator>Mohamed Ahmed</dc:creator>
  <cp:lastModifiedBy>Mohamed Ahmed</cp:lastModifiedBy>
  <cp:revision>3</cp:revision>
  <dcterms:created xsi:type="dcterms:W3CDTF">2021-03-15T11:25:27Z</dcterms:created>
  <dcterms:modified xsi:type="dcterms:W3CDTF">2021-03-15T11:48:25Z</dcterms:modified>
</cp:coreProperties>
</file>