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45AF30-1C54-4DD6-9929-1C3714967FB8}" type="datetimeFigureOut">
              <a:rPr lang="en-GB" smtClean="0"/>
              <a:t>04/09/2021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707620-2308-4B8C-8CFF-F2BD65958D38}" type="slidenum">
              <a:rPr lang="en-GB" smtClean="0"/>
              <a:t>‹#›</a:t>
            </a:fld>
            <a:endParaRPr lang="en-GB"/>
          </a:p>
        </p:txBody>
      </p:sp>
    </p:spTree>
    <p:extLst>
      <p:ext uri="{BB962C8B-B14F-4D97-AF65-F5344CB8AC3E}">
        <p14:creationId xmlns:p14="http://schemas.microsoft.com/office/powerpoint/2010/main" val="872082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63521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4924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6338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BDA054D-40B5-4B13-A74F-CA2D1D84FB81}" type="datetimeFigureOut">
              <a:rPr lang="en-GB" smtClean="0"/>
              <a:t>04/09/2021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A670BD-3917-4F06-87C5-616F41583835}" type="slidenum">
              <a:rPr lang="en-GB" smtClean="0"/>
              <a:t>‹#›</a:t>
            </a:fld>
            <a:endParaRPr lang="en-GB"/>
          </a:p>
        </p:txBody>
      </p:sp>
    </p:spTree>
    <p:extLst>
      <p:ext uri="{BB962C8B-B14F-4D97-AF65-F5344CB8AC3E}">
        <p14:creationId xmlns:p14="http://schemas.microsoft.com/office/powerpoint/2010/main" val="1957169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BDA054D-40B5-4B13-A74F-CA2D1D84FB81}" type="datetimeFigureOut">
              <a:rPr lang="en-GB" smtClean="0"/>
              <a:t>04/09/2021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A670BD-3917-4F06-87C5-616F41583835}" type="slidenum">
              <a:rPr lang="en-GB" smtClean="0"/>
              <a:t>‹#›</a:t>
            </a:fld>
            <a:endParaRPr lang="en-GB"/>
          </a:p>
        </p:txBody>
      </p:sp>
    </p:spTree>
    <p:extLst>
      <p:ext uri="{BB962C8B-B14F-4D97-AF65-F5344CB8AC3E}">
        <p14:creationId xmlns:p14="http://schemas.microsoft.com/office/powerpoint/2010/main" val="1168513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BDA054D-40B5-4B13-A74F-CA2D1D84FB81}" type="datetimeFigureOut">
              <a:rPr lang="en-GB" smtClean="0"/>
              <a:t>04/09/2021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A670BD-3917-4F06-87C5-616F41583835}" type="slidenum">
              <a:rPr lang="en-GB" smtClean="0"/>
              <a:t>‹#›</a:t>
            </a:fld>
            <a:endParaRPr lang="en-GB"/>
          </a:p>
        </p:txBody>
      </p:sp>
    </p:spTree>
    <p:extLst>
      <p:ext uri="{BB962C8B-B14F-4D97-AF65-F5344CB8AC3E}">
        <p14:creationId xmlns:p14="http://schemas.microsoft.com/office/powerpoint/2010/main" val="3695148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950967" y="1536633"/>
            <a:ext cx="102900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Font typeface="Barlow"/>
              <a:buChar char="●"/>
              <a:defRPr sz="1600"/>
            </a:lvl1pPr>
            <a:lvl2pPr marL="1219170" lvl="1" indent="-423323">
              <a:spcBef>
                <a:spcPts val="2133"/>
              </a:spcBef>
              <a:spcAft>
                <a:spcPts val="0"/>
              </a:spcAft>
              <a:buSzPts val="1400"/>
              <a:buFont typeface="Barlow"/>
              <a:buChar char="○"/>
              <a:defRPr sz="1600"/>
            </a:lvl2pPr>
            <a:lvl3pPr marL="1828754" lvl="2" indent="-423323">
              <a:spcBef>
                <a:spcPts val="2133"/>
              </a:spcBef>
              <a:spcAft>
                <a:spcPts val="0"/>
              </a:spcAft>
              <a:buClr>
                <a:schemeClr val="lt1"/>
              </a:buClr>
              <a:buSzPts val="1400"/>
              <a:buFont typeface="Barlow"/>
              <a:buChar char="■"/>
              <a:defRPr/>
            </a:lvl3pPr>
            <a:lvl4pPr marL="2438339" lvl="3" indent="-423323">
              <a:spcBef>
                <a:spcPts val="2133"/>
              </a:spcBef>
              <a:spcAft>
                <a:spcPts val="0"/>
              </a:spcAft>
              <a:buClr>
                <a:schemeClr val="lt1"/>
              </a:buClr>
              <a:buSzPts val="1400"/>
              <a:buFont typeface="Barlow"/>
              <a:buChar char="●"/>
              <a:defRPr/>
            </a:lvl4pPr>
            <a:lvl5pPr marL="3047924" lvl="4" indent="-423323">
              <a:spcBef>
                <a:spcPts val="2133"/>
              </a:spcBef>
              <a:spcAft>
                <a:spcPts val="0"/>
              </a:spcAft>
              <a:buClr>
                <a:schemeClr val="lt1"/>
              </a:buClr>
              <a:buSzPts val="1400"/>
              <a:buFont typeface="Barlow"/>
              <a:buChar char="○"/>
              <a:defRPr/>
            </a:lvl5pPr>
            <a:lvl6pPr marL="3657509" lvl="5" indent="-423323">
              <a:spcBef>
                <a:spcPts val="2133"/>
              </a:spcBef>
              <a:spcAft>
                <a:spcPts val="0"/>
              </a:spcAft>
              <a:buClr>
                <a:schemeClr val="lt1"/>
              </a:buClr>
              <a:buSzPts val="1400"/>
              <a:buFont typeface="Barlow"/>
              <a:buChar char="■"/>
              <a:defRPr/>
            </a:lvl6pPr>
            <a:lvl7pPr marL="4267093" lvl="6" indent="-423323">
              <a:spcBef>
                <a:spcPts val="2133"/>
              </a:spcBef>
              <a:spcAft>
                <a:spcPts val="0"/>
              </a:spcAft>
              <a:buClr>
                <a:schemeClr val="lt1"/>
              </a:buClr>
              <a:buSzPts val="1400"/>
              <a:buFont typeface="Barlow"/>
              <a:buChar char="●"/>
              <a:defRPr/>
            </a:lvl7pPr>
            <a:lvl8pPr marL="4876678" lvl="7" indent="-423323">
              <a:spcBef>
                <a:spcPts val="2133"/>
              </a:spcBef>
              <a:spcAft>
                <a:spcPts val="0"/>
              </a:spcAft>
              <a:buClr>
                <a:schemeClr val="lt1"/>
              </a:buClr>
              <a:buSzPts val="1400"/>
              <a:buFont typeface="Barlow"/>
              <a:buChar char="○"/>
              <a:defRPr/>
            </a:lvl8pPr>
            <a:lvl9pPr marL="5486263" lvl="8" indent="-423323">
              <a:spcBef>
                <a:spcPts val="2133"/>
              </a:spcBef>
              <a:spcAft>
                <a:spcPts val="2133"/>
              </a:spcAft>
              <a:buClr>
                <a:schemeClr val="lt1"/>
              </a:buClr>
              <a:buSzPts val="1400"/>
              <a:buFont typeface="Barlow"/>
              <a:buChar char="■"/>
              <a:defRPr/>
            </a:lvl9pPr>
          </a:lstStyle>
          <a:p>
            <a:endParaRPr/>
          </a:p>
        </p:txBody>
      </p:sp>
      <p:sp>
        <p:nvSpPr>
          <p:cNvPr id="20" name="Google Shape;20;p4"/>
          <p:cNvSpPr txBox="1">
            <a:spLocks noGrp="1"/>
          </p:cNvSpPr>
          <p:nvPr>
            <p:ph type="title"/>
          </p:nvPr>
        </p:nvSpPr>
        <p:spPr>
          <a:xfrm>
            <a:off x="950967" y="512064"/>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00822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BDA054D-40B5-4B13-A74F-CA2D1D84FB81}" type="datetimeFigureOut">
              <a:rPr lang="en-GB" smtClean="0"/>
              <a:t>04/09/2021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A670BD-3917-4F06-87C5-616F41583835}" type="slidenum">
              <a:rPr lang="en-GB" smtClean="0"/>
              <a:t>‹#›</a:t>
            </a:fld>
            <a:endParaRPr lang="en-GB"/>
          </a:p>
        </p:txBody>
      </p:sp>
    </p:spTree>
    <p:extLst>
      <p:ext uri="{BB962C8B-B14F-4D97-AF65-F5344CB8AC3E}">
        <p14:creationId xmlns:p14="http://schemas.microsoft.com/office/powerpoint/2010/main" val="985755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DA054D-40B5-4B13-A74F-CA2D1D84FB81}" type="datetimeFigureOut">
              <a:rPr lang="en-GB" smtClean="0"/>
              <a:t>04/09/2021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A670BD-3917-4F06-87C5-616F41583835}" type="slidenum">
              <a:rPr lang="en-GB" smtClean="0"/>
              <a:t>‹#›</a:t>
            </a:fld>
            <a:endParaRPr lang="en-GB"/>
          </a:p>
        </p:txBody>
      </p:sp>
    </p:spTree>
    <p:extLst>
      <p:ext uri="{BB962C8B-B14F-4D97-AF65-F5344CB8AC3E}">
        <p14:creationId xmlns:p14="http://schemas.microsoft.com/office/powerpoint/2010/main" val="1069424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BDA054D-40B5-4B13-A74F-CA2D1D84FB81}" type="datetimeFigureOut">
              <a:rPr lang="en-GB" smtClean="0"/>
              <a:t>04/09/2021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3A670BD-3917-4F06-87C5-616F41583835}" type="slidenum">
              <a:rPr lang="en-GB" smtClean="0"/>
              <a:t>‹#›</a:t>
            </a:fld>
            <a:endParaRPr lang="en-GB"/>
          </a:p>
        </p:txBody>
      </p:sp>
    </p:spTree>
    <p:extLst>
      <p:ext uri="{BB962C8B-B14F-4D97-AF65-F5344CB8AC3E}">
        <p14:creationId xmlns:p14="http://schemas.microsoft.com/office/powerpoint/2010/main" val="688119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BDA054D-40B5-4B13-A74F-CA2D1D84FB81}" type="datetimeFigureOut">
              <a:rPr lang="en-GB" smtClean="0"/>
              <a:t>04/09/2021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3A670BD-3917-4F06-87C5-616F41583835}" type="slidenum">
              <a:rPr lang="en-GB" smtClean="0"/>
              <a:t>‹#›</a:t>
            </a:fld>
            <a:endParaRPr lang="en-GB"/>
          </a:p>
        </p:txBody>
      </p:sp>
    </p:spTree>
    <p:extLst>
      <p:ext uri="{BB962C8B-B14F-4D97-AF65-F5344CB8AC3E}">
        <p14:creationId xmlns:p14="http://schemas.microsoft.com/office/powerpoint/2010/main" val="3136897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BDA054D-40B5-4B13-A74F-CA2D1D84FB81}" type="datetimeFigureOut">
              <a:rPr lang="en-GB" smtClean="0"/>
              <a:t>04/09/2021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3A670BD-3917-4F06-87C5-616F41583835}" type="slidenum">
              <a:rPr lang="en-GB" smtClean="0"/>
              <a:t>‹#›</a:t>
            </a:fld>
            <a:endParaRPr lang="en-GB"/>
          </a:p>
        </p:txBody>
      </p:sp>
    </p:spTree>
    <p:extLst>
      <p:ext uri="{BB962C8B-B14F-4D97-AF65-F5344CB8AC3E}">
        <p14:creationId xmlns:p14="http://schemas.microsoft.com/office/powerpoint/2010/main" val="126455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DA054D-40B5-4B13-A74F-CA2D1D84FB81}" type="datetimeFigureOut">
              <a:rPr lang="en-GB" smtClean="0"/>
              <a:t>04/09/2021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3A670BD-3917-4F06-87C5-616F41583835}" type="slidenum">
              <a:rPr lang="en-GB" smtClean="0"/>
              <a:t>‹#›</a:t>
            </a:fld>
            <a:endParaRPr lang="en-GB"/>
          </a:p>
        </p:txBody>
      </p:sp>
    </p:spTree>
    <p:extLst>
      <p:ext uri="{BB962C8B-B14F-4D97-AF65-F5344CB8AC3E}">
        <p14:creationId xmlns:p14="http://schemas.microsoft.com/office/powerpoint/2010/main" val="2623723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DA054D-40B5-4B13-A74F-CA2D1D84FB81}" type="datetimeFigureOut">
              <a:rPr lang="en-GB" smtClean="0"/>
              <a:t>04/09/2021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3A670BD-3917-4F06-87C5-616F41583835}" type="slidenum">
              <a:rPr lang="en-GB" smtClean="0"/>
              <a:t>‹#›</a:t>
            </a:fld>
            <a:endParaRPr lang="en-GB"/>
          </a:p>
        </p:txBody>
      </p:sp>
    </p:spTree>
    <p:extLst>
      <p:ext uri="{BB962C8B-B14F-4D97-AF65-F5344CB8AC3E}">
        <p14:creationId xmlns:p14="http://schemas.microsoft.com/office/powerpoint/2010/main" val="1899544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DA054D-40B5-4B13-A74F-CA2D1D84FB81}" type="datetimeFigureOut">
              <a:rPr lang="en-GB" smtClean="0"/>
              <a:t>04/09/2021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3A670BD-3917-4F06-87C5-616F41583835}" type="slidenum">
              <a:rPr lang="en-GB" smtClean="0"/>
              <a:t>‹#›</a:t>
            </a:fld>
            <a:endParaRPr lang="en-GB"/>
          </a:p>
        </p:txBody>
      </p:sp>
    </p:spTree>
    <p:extLst>
      <p:ext uri="{BB962C8B-B14F-4D97-AF65-F5344CB8AC3E}">
        <p14:creationId xmlns:p14="http://schemas.microsoft.com/office/powerpoint/2010/main" val="1249048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A054D-40B5-4B13-A74F-CA2D1D84FB81}" type="datetimeFigureOut">
              <a:rPr lang="en-GB" smtClean="0"/>
              <a:t>04/09/2021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A670BD-3917-4F06-87C5-616F41583835}" type="slidenum">
              <a:rPr lang="en-GB" smtClean="0"/>
              <a:t>‹#›</a:t>
            </a:fld>
            <a:endParaRPr lang="en-GB"/>
          </a:p>
        </p:txBody>
      </p:sp>
    </p:spTree>
    <p:extLst>
      <p:ext uri="{BB962C8B-B14F-4D97-AF65-F5344CB8AC3E}">
        <p14:creationId xmlns:p14="http://schemas.microsoft.com/office/powerpoint/2010/main" val="290530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718" y="1918446"/>
            <a:ext cx="9144000" cy="1206034"/>
          </a:xfrm>
        </p:spPr>
        <p:txBody>
          <a:bodyPr>
            <a:normAutofit/>
          </a:bodyPr>
          <a:lstStyle/>
          <a:p>
            <a:r>
              <a:rPr lang="en-US" b="1" dirty="0" smtClean="0">
                <a:solidFill>
                  <a:schemeClr val="accent1">
                    <a:lumMod val="50000"/>
                  </a:schemeClr>
                </a:solidFill>
              </a:rPr>
              <a:t>USART</a:t>
            </a:r>
            <a:endParaRPr lang="en-GB" b="1" dirty="0">
              <a:solidFill>
                <a:schemeClr val="accent1">
                  <a:lumMod val="50000"/>
                </a:schemeClr>
              </a:solidFill>
            </a:endParaRPr>
          </a:p>
        </p:txBody>
      </p:sp>
      <p:sp>
        <p:nvSpPr>
          <p:cNvPr id="3" name="Subtitle 2"/>
          <p:cNvSpPr>
            <a:spLocks noGrp="1"/>
          </p:cNvSpPr>
          <p:nvPr>
            <p:ph type="subTitle" idx="1"/>
          </p:nvPr>
        </p:nvSpPr>
        <p:spPr>
          <a:xfrm>
            <a:off x="1524000" y="3476532"/>
            <a:ext cx="9144000" cy="602409"/>
          </a:xfrm>
        </p:spPr>
        <p:txBody>
          <a:bodyPr>
            <a:noAutofit/>
          </a:bodyPr>
          <a:lstStyle/>
          <a:p>
            <a:r>
              <a:rPr lang="en-GB" sz="4000" b="1" dirty="0" smtClean="0">
                <a:solidFill>
                  <a:schemeClr val="accent1">
                    <a:lumMod val="50000"/>
                  </a:schemeClr>
                </a:solidFill>
              </a:rPr>
              <a:t>Universal Synchronous Asynchronous Receiver Transmitter</a:t>
            </a:r>
            <a:endParaRPr lang="en-GB" sz="4000" b="1" dirty="0"/>
          </a:p>
        </p:txBody>
      </p:sp>
    </p:spTree>
    <p:extLst>
      <p:ext uri="{BB962C8B-B14F-4D97-AF65-F5344CB8AC3E}">
        <p14:creationId xmlns:p14="http://schemas.microsoft.com/office/powerpoint/2010/main" val="211820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b="1" dirty="0" smtClean="0">
                <a:solidFill>
                  <a:schemeClr val="accent1">
                    <a:lumMod val="50000"/>
                  </a:schemeClr>
                </a:solidFill>
              </a:rPr>
              <a:t>Outlines</a:t>
            </a:r>
            <a:r>
              <a:rPr lang="en-US" dirty="0"/>
              <a:t/>
            </a:r>
            <a:br>
              <a:rPr lang="en-US" dirty="0"/>
            </a:br>
            <a:r>
              <a:rPr lang="en-US" dirty="0"/>
              <a:t/>
            </a:r>
            <a:br>
              <a:rPr lang="en-US" dirty="0"/>
            </a:br>
            <a:endParaRPr lang="en-US" dirty="0"/>
          </a:p>
        </p:txBody>
      </p:sp>
      <p:cxnSp>
        <p:nvCxnSpPr>
          <p:cNvPr id="3" name="Straight Connector 2">
            <a:extLst>
              <a:ext uri="{FF2B5EF4-FFF2-40B4-BE49-F238E27FC236}">
                <a16:creationId xmlns:a16="http://schemas.microsoft.com/office/drawing/2014/main" xmlns="" id="{20A89838-26D5-4CF0-B2E1-EE3E10259BC9}"/>
              </a:ext>
            </a:extLst>
          </p:cNvPr>
          <p:cNvCxnSpPr/>
          <p:nvPr/>
        </p:nvCxnSpPr>
        <p:spPr>
          <a:xfrm>
            <a:off x="950967" y="1275644"/>
            <a:ext cx="10290000" cy="0"/>
          </a:xfrm>
          <a:prstGeom prst="line">
            <a:avLst/>
          </a:prstGeom>
          <a:ln w="127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5">
            <a:extLst>
              <a:ext uri="{FF2B5EF4-FFF2-40B4-BE49-F238E27FC236}">
                <a16:creationId xmlns:a16="http://schemas.microsoft.com/office/drawing/2014/main" xmlns="" id="{6695E18B-4DC7-4B99-9A60-938A2EBE2D81}"/>
              </a:ext>
            </a:extLst>
          </p:cNvPr>
          <p:cNvSpPr txBox="1">
            <a:spLocks/>
          </p:cNvSpPr>
          <p:nvPr/>
        </p:nvSpPr>
        <p:spPr>
          <a:xfrm>
            <a:off x="10848624" y="6345957"/>
            <a:ext cx="552001" cy="48683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5A67F6A8-CB88-492A-9680-BF5F2F1ACF3E}" type="slidenum">
              <a:rPr lang="en-US" sz="1867">
                <a:solidFill>
                  <a:schemeClr val="tx1">
                    <a:lumMod val="50000"/>
                    <a:lumOff val="50000"/>
                  </a:schemeClr>
                </a:solidFill>
              </a:rPr>
              <a:pPr/>
              <a:t>2</a:t>
            </a:fld>
            <a:endParaRPr lang="en-US" sz="1867" dirty="0">
              <a:solidFill>
                <a:schemeClr val="tx1">
                  <a:lumMod val="50000"/>
                  <a:lumOff val="50000"/>
                </a:schemeClr>
              </a:solidFill>
            </a:endParaRPr>
          </a:p>
        </p:txBody>
      </p:sp>
      <p:sp>
        <p:nvSpPr>
          <p:cNvPr id="11" name="Google Shape;192;p31"/>
          <p:cNvSpPr txBox="1">
            <a:spLocks noGrp="1"/>
          </p:cNvSpPr>
          <p:nvPr>
            <p:ph type="body" idx="1"/>
          </p:nvPr>
        </p:nvSpPr>
        <p:spPr>
          <a:xfrm>
            <a:off x="950967" y="1493134"/>
            <a:ext cx="7717500" cy="3416400"/>
          </a:xfrm>
          <a:prstGeom prst="rect">
            <a:avLst/>
          </a:prstGeom>
        </p:spPr>
        <p:txBody>
          <a:bodyPr spcFirstLastPara="1" wrap="square" lIns="91425" tIns="91425" rIns="91425" bIns="91425" anchor="t" anchorCtr="0">
            <a:noAutofit/>
          </a:bodyPr>
          <a:lstStyle/>
          <a:p>
            <a:pPr marL="342900" indent="-342900">
              <a:buClr>
                <a:schemeClr val="dk1"/>
              </a:buClr>
              <a:buSzPts val="1100"/>
            </a:pPr>
            <a:r>
              <a:rPr lang="en-US" sz="2800" dirty="0" smtClean="0">
                <a:solidFill>
                  <a:schemeClr val="dk1"/>
                </a:solidFill>
              </a:rPr>
              <a:t>USART main functions </a:t>
            </a:r>
          </a:p>
          <a:p>
            <a:pPr marL="342900" indent="-342900">
              <a:buClr>
                <a:schemeClr val="dk1"/>
              </a:buClr>
              <a:buSzPts val="1100"/>
            </a:pPr>
            <a:r>
              <a:rPr lang="en-US" sz="2800" dirty="0" smtClean="0">
                <a:solidFill>
                  <a:schemeClr val="dk1"/>
                </a:solidFill>
              </a:rPr>
              <a:t>USART Block diagram</a:t>
            </a:r>
          </a:p>
          <a:p>
            <a:pPr marL="342900" indent="-342900">
              <a:buClr>
                <a:schemeClr val="dk1"/>
              </a:buClr>
              <a:buSzPts val="1100"/>
            </a:pPr>
            <a:r>
              <a:rPr lang="en-US" sz="2800" dirty="0" smtClean="0">
                <a:solidFill>
                  <a:schemeClr val="dk1"/>
                </a:solidFill>
              </a:rPr>
              <a:t>USART Transmitter </a:t>
            </a:r>
          </a:p>
          <a:p>
            <a:pPr marL="342900" indent="-342900">
              <a:buClr>
                <a:schemeClr val="dk1"/>
              </a:buClr>
              <a:buSzPts val="1100"/>
            </a:pPr>
            <a:r>
              <a:rPr lang="en-US" sz="2800" dirty="0" smtClean="0">
                <a:solidFill>
                  <a:schemeClr val="dk1"/>
                </a:solidFill>
              </a:rPr>
              <a:t>USART Receiver</a:t>
            </a:r>
          </a:p>
          <a:p>
            <a:pPr marL="342900" indent="-342900">
              <a:buClr>
                <a:schemeClr val="dk1"/>
              </a:buClr>
              <a:buSzPts val="1100"/>
            </a:pPr>
            <a:r>
              <a:rPr lang="en-US" sz="2800" dirty="0" smtClean="0">
                <a:solidFill>
                  <a:schemeClr val="dk1"/>
                </a:solidFill>
              </a:rPr>
              <a:t>Use of separate transmitter/ receiver shift register.</a:t>
            </a:r>
          </a:p>
          <a:p>
            <a:pPr marL="0" indent="0">
              <a:buClr>
                <a:schemeClr val="dk1"/>
              </a:buClr>
              <a:buSzPts val="1100"/>
              <a:buNone/>
            </a:pPr>
            <a:endParaRPr lang="en-US" sz="2800" dirty="0">
              <a:solidFill>
                <a:schemeClr val="dk1"/>
              </a:solidFill>
            </a:endParaRPr>
          </a:p>
          <a:p>
            <a:pPr marL="0" indent="0">
              <a:buClr>
                <a:schemeClr val="dk1"/>
              </a:buClr>
              <a:buSzPts val="1100"/>
              <a:buNone/>
            </a:pPr>
            <a:endParaRPr sz="2000" dirty="0">
              <a:solidFill>
                <a:schemeClr val="dk1"/>
              </a:solidFill>
            </a:endParaRPr>
          </a:p>
        </p:txBody>
      </p:sp>
    </p:spTree>
    <p:extLst>
      <p:ext uri="{BB962C8B-B14F-4D97-AF65-F5344CB8AC3E}">
        <p14:creationId xmlns:p14="http://schemas.microsoft.com/office/powerpoint/2010/main" val="33522828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smtClean="0">
                <a:solidFill>
                  <a:schemeClr val="accent1">
                    <a:lumMod val="50000"/>
                  </a:schemeClr>
                </a:solidFill>
              </a:rPr>
              <a:t>USART main functions  </a:t>
            </a:r>
            <a:endParaRPr lang="en-US" dirty="0">
              <a:solidFill>
                <a:schemeClr val="accent1">
                  <a:lumMod val="50000"/>
                </a:schemeClr>
              </a:solidFill>
            </a:endParaRPr>
          </a:p>
        </p:txBody>
      </p:sp>
      <p:cxnSp>
        <p:nvCxnSpPr>
          <p:cNvPr id="3" name="Straight Connector 2">
            <a:extLst>
              <a:ext uri="{FF2B5EF4-FFF2-40B4-BE49-F238E27FC236}">
                <a16:creationId xmlns:a16="http://schemas.microsoft.com/office/drawing/2014/main" xmlns="" id="{20A89838-26D5-4CF0-B2E1-EE3E10259BC9}"/>
              </a:ext>
            </a:extLst>
          </p:cNvPr>
          <p:cNvCxnSpPr/>
          <p:nvPr/>
        </p:nvCxnSpPr>
        <p:spPr>
          <a:xfrm>
            <a:off x="950967" y="1275644"/>
            <a:ext cx="10290000" cy="0"/>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5">
            <a:extLst>
              <a:ext uri="{FF2B5EF4-FFF2-40B4-BE49-F238E27FC236}">
                <a16:creationId xmlns:a16="http://schemas.microsoft.com/office/drawing/2014/main" xmlns="" id="{6A124617-8B08-43C6-AC0F-03054C07E79B}"/>
              </a:ext>
            </a:extLst>
          </p:cNvPr>
          <p:cNvSpPr txBox="1">
            <a:spLocks/>
          </p:cNvSpPr>
          <p:nvPr/>
        </p:nvSpPr>
        <p:spPr>
          <a:xfrm>
            <a:off x="10848624" y="6345957"/>
            <a:ext cx="552001" cy="48683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5A67F6A8-CB88-492A-9680-BF5F2F1ACF3E}" type="slidenum">
              <a:rPr lang="en-US" sz="1867">
                <a:solidFill>
                  <a:schemeClr val="tx1">
                    <a:lumMod val="50000"/>
                    <a:lumOff val="50000"/>
                  </a:schemeClr>
                </a:solidFill>
              </a:rPr>
              <a:pPr/>
              <a:t>3</a:t>
            </a:fld>
            <a:endParaRPr lang="en-US" sz="1867" dirty="0">
              <a:solidFill>
                <a:schemeClr val="tx1">
                  <a:lumMod val="50000"/>
                  <a:lumOff val="50000"/>
                </a:schemeClr>
              </a:solidFill>
            </a:endParaRPr>
          </a:p>
        </p:txBody>
      </p:sp>
      <p:sp>
        <p:nvSpPr>
          <p:cNvPr id="13" name="Google Shape;192;p31"/>
          <p:cNvSpPr txBox="1">
            <a:spLocks noGrp="1"/>
          </p:cNvSpPr>
          <p:nvPr>
            <p:ph type="body" idx="1"/>
          </p:nvPr>
        </p:nvSpPr>
        <p:spPr>
          <a:xfrm>
            <a:off x="950967" y="1493133"/>
            <a:ext cx="10873480" cy="4360819"/>
          </a:xfrm>
          <a:prstGeom prst="rect">
            <a:avLst/>
          </a:prstGeom>
        </p:spPr>
        <p:txBody>
          <a:bodyPr spcFirstLastPara="1" wrap="square" lIns="91425" tIns="91425" rIns="91425" bIns="91425" anchor="t" anchorCtr="0">
            <a:noAutofit/>
          </a:bodyPr>
          <a:lstStyle/>
          <a:p>
            <a:pPr marL="342900" indent="-342900">
              <a:lnSpc>
                <a:spcPct val="150000"/>
              </a:lnSpc>
              <a:buClr>
                <a:schemeClr val="dk1"/>
              </a:buClr>
              <a:buSzPts val="1100"/>
            </a:pPr>
            <a:r>
              <a:rPr lang="en-US" sz="2800" dirty="0" smtClean="0">
                <a:solidFill>
                  <a:schemeClr val="dk1"/>
                </a:solidFill>
              </a:rPr>
              <a:t>Can be synchronous (with clock) or asynchronous (no clock signal).</a:t>
            </a:r>
          </a:p>
          <a:p>
            <a:pPr marL="342900" indent="-342900">
              <a:lnSpc>
                <a:spcPct val="150000"/>
              </a:lnSpc>
              <a:buClr>
                <a:schemeClr val="dk1"/>
              </a:buClr>
              <a:buSzPts val="1100"/>
            </a:pPr>
            <a:r>
              <a:rPr lang="en-US" sz="2800" dirty="0" smtClean="0">
                <a:solidFill>
                  <a:schemeClr val="dk1"/>
                </a:solidFill>
              </a:rPr>
              <a:t>Can be either transmitter or receiver.</a:t>
            </a:r>
          </a:p>
          <a:p>
            <a:pPr marL="342900" indent="-342900">
              <a:lnSpc>
                <a:spcPct val="150000"/>
              </a:lnSpc>
              <a:buClr>
                <a:schemeClr val="dk1"/>
              </a:buClr>
              <a:buSzPts val="1100"/>
            </a:pPr>
            <a:r>
              <a:rPr lang="en-US" sz="2800" dirty="0" smtClean="0">
                <a:solidFill>
                  <a:schemeClr val="dk1"/>
                </a:solidFill>
              </a:rPr>
              <a:t>Uses full duplex operation.</a:t>
            </a:r>
          </a:p>
          <a:p>
            <a:pPr marL="342900" indent="-342900">
              <a:lnSpc>
                <a:spcPct val="150000"/>
              </a:lnSpc>
              <a:buClr>
                <a:schemeClr val="dk1"/>
              </a:buClr>
              <a:buSzPts val="1100"/>
            </a:pPr>
            <a:r>
              <a:rPr lang="en-US" sz="2800" dirty="0" smtClean="0">
                <a:solidFill>
                  <a:schemeClr val="dk1"/>
                </a:solidFill>
              </a:rPr>
              <a:t>Serial interface.</a:t>
            </a:r>
          </a:p>
          <a:p>
            <a:pPr marL="342900" indent="-342900">
              <a:lnSpc>
                <a:spcPct val="150000"/>
              </a:lnSpc>
              <a:buClr>
                <a:schemeClr val="dk1"/>
              </a:buClr>
              <a:buSzPts val="1100"/>
            </a:pPr>
            <a:r>
              <a:rPr lang="en-US" sz="2800" dirty="0" smtClean="0">
                <a:solidFill>
                  <a:schemeClr val="dk1"/>
                </a:solidFill>
              </a:rPr>
              <a:t>Most commonly used in asynchronous operation with one pin used for transmission and another pin for reception .</a:t>
            </a:r>
          </a:p>
          <a:p>
            <a:pPr marL="342900" indent="-342900">
              <a:buClr>
                <a:schemeClr val="dk1"/>
              </a:buClr>
              <a:buSzPts val="1100"/>
            </a:pPr>
            <a:endParaRPr lang="en-US" sz="2800" dirty="0" smtClean="0">
              <a:solidFill>
                <a:schemeClr val="dk1"/>
              </a:solidFill>
            </a:endParaRPr>
          </a:p>
          <a:p>
            <a:pPr marL="0" indent="0">
              <a:buClr>
                <a:schemeClr val="dk1"/>
              </a:buClr>
              <a:buSzPts val="1100"/>
              <a:buNone/>
            </a:pPr>
            <a:endParaRPr lang="en-US" sz="2800" dirty="0">
              <a:solidFill>
                <a:schemeClr val="dk1"/>
              </a:solidFill>
            </a:endParaRPr>
          </a:p>
          <a:p>
            <a:pPr marL="0" indent="0">
              <a:buClr>
                <a:schemeClr val="dk1"/>
              </a:buClr>
              <a:buSzPts val="1100"/>
              <a:buNone/>
            </a:pPr>
            <a:endParaRPr sz="2000" dirty="0">
              <a:solidFill>
                <a:schemeClr val="dk1"/>
              </a:solidFill>
            </a:endParaRPr>
          </a:p>
        </p:txBody>
      </p:sp>
    </p:spTree>
    <p:extLst>
      <p:ext uri="{BB962C8B-B14F-4D97-AF65-F5344CB8AC3E}">
        <p14:creationId xmlns:p14="http://schemas.microsoft.com/office/powerpoint/2010/main" val="41923286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smtClean="0">
                <a:solidFill>
                  <a:schemeClr val="accent1">
                    <a:lumMod val="50000"/>
                  </a:schemeClr>
                </a:solidFill>
              </a:rPr>
              <a:t>USART block diagram</a:t>
            </a:r>
            <a:endParaRPr lang="en-US" dirty="0">
              <a:solidFill>
                <a:schemeClr val="accent1">
                  <a:lumMod val="50000"/>
                </a:schemeClr>
              </a:solidFill>
            </a:endParaRPr>
          </a:p>
        </p:txBody>
      </p:sp>
      <p:cxnSp>
        <p:nvCxnSpPr>
          <p:cNvPr id="3" name="Straight Connector 2">
            <a:extLst>
              <a:ext uri="{FF2B5EF4-FFF2-40B4-BE49-F238E27FC236}">
                <a16:creationId xmlns:a16="http://schemas.microsoft.com/office/drawing/2014/main" xmlns="" id="{20A89838-26D5-4CF0-B2E1-EE3E10259BC9}"/>
              </a:ext>
            </a:extLst>
          </p:cNvPr>
          <p:cNvCxnSpPr/>
          <p:nvPr/>
        </p:nvCxnSpPr>
        <p:spPr>
          <a:xfrm>
            <a:off x="950967" y="1275644"/>
            <a:ext cx="10290000" cy="0"/>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5">
            <a:extLst>
              <a:ext uri="{FF2B5EF4-FFF2-40B4-BE49-F238E27FC236}">
                <a16:creationId xmlns:a16="http://schemas.microsoft.com/office/drawing/2014/main" xmlns="" id="{903FA6EE-5D38-4434-A861-AB28A0E2658A}"/>
              </a:ext>
            </a:extLst>
          </p:cNvPr>
          <p:cNvSpPr txBox="1">
            <a:spLocks/>
          </p:cNvSpPr>
          <p:nvPr/>
        </p:nvSpPr>
        <p:spPr>
          <a:xfrm>
            <a:off x="10848624" y="6345957"/>
            <a:ext cx="552001" cy="48683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5A67F6A8-CB88-492A-9680-BF5F2F1ACF3E}" type="slidenum">
              <a:rPr lang="en-US" sz="1867">
                <a:solidFill>
                  <a:schemeClr val="tx1">
                    <a:lumMod val="50000"/>
                    <a:lumOff val="50000"/>
                  </a:schemeClr>
                </a:solidFill>
              </a:rPr>
              <a:pPr/>
              <a:t>4</a:t>
            </a:fld>
            <a:endParaRPr lang="en-US" sz="1867" dirty="0">
              <a:solidFill>
                <a:schemeClr val="tx1">
                  <a:lumMod val="50000"/>
                  <a:lumOff val="50000"/>
                </a:schemeClr>
              </a:solidFill>
            </a:endParaRP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10183" t="1643" r="7176" b="1643"/>
          <a:stretch/>
        </p:blipFill>
        <p:spPr>
          <a:xfrm>
            <a:off x="2474258" y="1450688"/>
            <a:ext cx="7028329" cy="2058760"/>
          </a:xfrm>
          <a:prstGeom prst="rect">
            <a:avLst/>
          </a:prstGeom>
        </p:spPr>
      </p:pic>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1497" t="2724" b="510"/>
          <a:stretch/>
        </p:blipFill>
        <p:spPr>
          <a:xfrm>
            <a:off x="2572870" y="3908610"/>
            <a:ext cx="6831106" cy="2238419"/>
          </a:xfrm>
          <a:prstGeom prst="rect">
            <a:avLst/>
          </a:prstGeom>
        </p:spPr>
      </p:pic>
      <p:sp>
        <p:nvSpPr>
          <p:cNvPr id="12" name="TextBox 11"/>
          <p:cNvSpPr txBox="1"/>
          <p:nvPr/>
        </p:nvSpPr>
        <p:spPr>
          <a:xfrm>
            <a:off x="4504763" y="3499806"/>
            <a:ext cx="2967318" cy="369332"/>
          </a:xfrm>
          <a:prstGeom prst="rect">
            <a:avLst/>
          </a:prstGeom>
          <a:noFill/>
        </p:spPr>
        <p:txBody>
          <a:bodyPr wrap="square" rtlCol="0">
            <a:spAutoFit/>
          </a:bodyPr>
          <a:lstStyle/>
          <a:p>
            <a:r>
              <a:rPr lang="en-US" dirty="0" smtClean="0"/>
              <a:t>Transmitter block diagram </a:t>
            </a:r>
            <a:endParaRPr lang="en-GB" dirty="0"/>
          </a:p>
        </p:txBody>
      </p:sp>
      <p:sp>
        <p:nvSpPr>
          <p:cNvPr id="15" name="TextBox 14"/>
          <p:cNvSpPr txBox="1"/>
          <p:nvPr/>
        </p:nvSpPr>
        <p:spPr>
          <a:xfrm>
            <a:off x="4726639" y="6147029"/>
            <a:ext cx="2523566" cy="369332"/>
          </a:xfrm>
          <a:prstGeom prst="rect">
            <a:avLst/>
          </a:prstGeom>
          <a:noFill/>
        </p:spPr>
        <p:txBody>
          <a:bodyPr wrap="square" rtlCol="0">
            <a:spAutoFit/>
          </a:bodyPr>
          <a:lstStyle/>
          <a:p>
            <a:r>
              <a:rPr lang="en-US" dirty="0" smtClean="0"/>
              <a:t>Receiver block diagram </a:t>
            </a:r>
            <a:endParaRPr lang="en-GB" dirty="0"/>
          </a:p>
        </p:txBody>
      </p:sp>
    </p:spTree>
    <p:extLst>
      <p:ext uri="{BB962C8B-B14F-4D97-AF65-F5344CB8AC3E}">
        <p14:creationId xmlns:p14="http://schemas.microsoft.com/office/powerpoint/2010/main" val="2774173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91;p31"/>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solidFill>
                  <a:schemeClr val="accent1">
                    <a:lumMod val="50000"/>
                  </a:schemeClr>
                </a:solidFill>
              </a:rPr>
              <a:t>USART </a:t>
            </a:r>
            <a:r>
              <a:rPr lang="en-US" dirty="0" smtClean="0">
                <a:solidFill>
                  <a:schemeClr val="accent1">
                    <a:lumMod val="50000"/>
                  </a:schemeClr>
                </a:solidFill>
              </a:rPr>
              <a:t>Transmitter </a:t>
            </a:r>
            <a:endParaRPr lang="en-US" dirty="0"/>
          </a:p>
        </p:txBody>
      </p:sp>
      <p:sp>
        <p:nvSpPr>
          <p:cNvPr id="8" name="Date Placeholder 3">
            <a:extLst>
              <a:ext uri="{FF2B5EF4-FFF2-40B4-BE49-F238E27FC236}">
                <a16:creationId xmlns:a16="http://schemas.microsoft.com/office/drawing/2014/main" xmlns="" id="{E5A5DFA1-80FA-4878-A2E3-76093D5C48E8}"/>
              </a:ext>
            </a:extLst>
          </p:cNvPr>
          <p:cNvSpPr txBox="1">
            <a:spLocks/>
          </p:cNvSpPr>
          <p:nvPr/>
        </p:nvSpPr>
        <p:spPr>
          <a:xfrm>
            <a:off x="378034" y="6371168"/>
            <a:ext cx="1487367" cy="48683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F36A3FB0-8D30-4B17-B6F6-B512D1227EAA}" type="datetime1">
              <a:rPr lang="en-US" sz="1867">
                <a:solidFill>
                  <a:schemeClr val="tx1">
                    <a:lumMod val="50000"/>
                    <a:lumOff val="50000"/>
                  </a:schemeClr>
                </a:solidFill>
              </a:rPr>
              <a:pPr/>
              <a:t>9/4/2021</a:t>
            </a:fld>
            <a:endParaRPr lang="en-US" sz="1867" dirty="0">
              <a:solidFill>
                <a:schemeClr val="tx1">
                  <a:lumMod val="50000"/>
                  <a:lumOff val="50000"/>
                </a:schemeClr>
              </a:solidFill>
            </a:endParaRPr>
          </a:p>
        </p:txBody>
      </p:sp>
      <p:sp>
        <p:nvSpPr>
          <p:cNvPr id="10" name="Slide Number Placeholder 5">
            <a:extLst>
              <a:ext uri="{FF2B5EF4-FFF2-40B4-BE49-F238E27FC236}">
                <a16:creationId xmlns:a16="http://schemas.microsoft.com/office/drawing/2014/main" xmlns="" id="{32329F36-7643-455D-B391-B1952754F78A}"/>
              </a:ext>
            </a:extLst>
          </p:cNvPr>
          <p:cNvSpPr txBox="1">
            <a:spLocks/>
          </p:cNvSpPr>
          <p:nvPr/>
        </p:nvSpPr>
        <p:spPr>
          <a:xfrm>
            <a:off x="10848624" y="6345957"/>
            <a:ext cx="552001" cy="48683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5A67F6A8-CB88-492A-9680-BF5F2F1ACF3E}" type="slidenum">
              <a:rPr lang="en-US" sz="1867">
                <a:solidFill>
                  <a:schemeClr val="tx1">
                    <a:lumMod val="50000"/>
                    <a:lumOff val="50000"/>
                  </a:schemeClr>
                </a:solidFill>
              </a:rPr>
              <a:pPr/>
              <a:t>5</a:t>
            </a:fld>
            <a:endParaRPr lang="en-US" sz="1867" dirty="0">
              <a:solidFill>
                <a:schemeClr val="tx1">
                  <a:lumMod val="50000"/>
                  <a:lumOff val="50000"/>
                </a:schemeClr>
              </a:solidFill>
            </a:endParaRPr>
          </a:p>
        </p:txBody>
      </p:sp>
      <p:sp>
        <p:nvSpPr>
          <p:cNvPr id="12" name="Footer Placeholder 4">
            <a:extLst>
              <a:ext uri="{FF2B5EF4-FFF2-40B4-BE49-F238E27FC236}">
                <a16:creationId xmlns:a16="http://schemas.microsoft.com/office/drawing/2014/main" xmlns="" id="{4C50E7FE-4382-4528-82BA-044026657602}"/>
              </a:ext>
            </a:extLst>
          </p:cNvPr>
          <p:cNvSpPr txBox="1">
            <a:spLocks/>
          </p:cNvSpPr>
          <p:nvPr/>
        </p:nvSpPr>
        <p:spPr>
          <a:xfrm>
            <a:off x="2818458" y="6371167"/>
            <a:ext cx="7077108" cy="46162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tx1">
                    <a:lumMod val="50000"/>
                    <a:lumOff val="50000"/>
                  </a:schemeClr>
                </a:solidFill>
              </a:rPr>
              <a:t>A 100-MS/S 8-BIT 10-ENOB NOISE-SHAPING SAR ADC | </a:t>
            </a:r>
            <a:r>
              <a:rPr lang="en-US" sz="1600" dirty="0">
                <a:solidFill>
                  <a:schemeClr val="bg2">
                    <a:lumMod val="60000"/>
                    <a:lumOff val="40000"/>
                  </a:schemeClr>
                </a:solidFill>
              </a:rPr>
              <a:t>Nada Mohamed</a:t>
            </a:r>
            <a:endParaRPr lang="en-US" sz="1600" dirty="0">
              <a:solidFill>
                <a:schemeClr val="tx1">
                  <a:lumMod val="50000"/>
                  <a:lumOff val="50000"/>
                </a:schemeClr>
              </a:solidFill>
            </a:endParaRPr>
          </a:p>
        </p:txBody>
      </p:sp>
      <p:cxnSp>
        <p:nvCxnSpPr>
          <p:cNvPr id="9" name="Straight Connector 8">
            <a:extLst>
              <a:ext uri="{FF2B5EF4-FFF2-40B4-BE49-F238E27FC236}">
                <a16:creationId xmlns:a16="http://schemas.microsoft.com/office/drawing/2014/main" xmlns="" id="{20A89838-26D5-4CF0-B2E1-EE3E10259BC9}"/>
              </a:ext>
            </a:extLst>
          </p:cNvPr>
          <p:cNvCxnSpPr/>
          <p:nvPr/>
        </p:nvCxnSpPr>
        <p:spPr>
          <a:xfrm>
            <a:off x="950967" y="1275644"/>
            <a:ext cx="10290000" cy="0"/>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39906" y="1575589"/>
            <a:ext cx="10999694" cy="3970318"/>
          </a:xfrm>
          <a:prstGeom prst="rect">
            <a:avLst/>
          </a:prstGeom>
        </p:spPr>
        <p:txBody>
          <a:bodyPr wrap="square">
            <a:spAutoFit/>
          </a:bodyPr>
          <a:lstStyle/>
          <a:p>
            <a:pPr marL="285750" indent="-285750">
              <a:buFont typeface="Arial" panose="020B0604020202020204" pitchFamily="34" charset="0"/>
              <a:buChar char="•"/>
            </a:pPr>
            <a:r>
              <a:rPr lang="en-GB" sz="2800" dirty="0" smtClean="0"/>
              <a:t>The USART can be configured to transmit eight or nine data bits by the TX9 bit in the TXSTA register.</a:t>
            </a:r>
          </a:p>
          <a:p>
            <a:pPr marL="285750" indent="-285750">
              <a:buFont typeface="Arial" panose="020B0604020202020204" pitchFamily="34" charset="0"/>
              <a:buChar char="•"/>
            </a:pPr>
            <a:r>
              <a:rPr lang="en-GB" sz="2800" dirty="0" smtClean="0"/>
              <a:t> If nine bits are to be transmitted, the ninth data bit must be placed in the TX9D bit of the TXSTA register before writing the other eight bits to the TXREG register. </a:t>
            </a:r>
          </a:p>
          <a:p>
            <a:pPr marL="285750" indent="-285750">
              <a:buFont typeface="Arial" panose="020B0604020202020204" pitchFamily="34" charset="0"/>
              <a:buChar char="•"/>
            </a:pPr>
            <a:r>
              <a:rPr lang="en-GB" sz="2800" dirty="0" smtClean="0"/>
              <a:t>Once data has been written to TXREG, the eight or nine bits are moved into the transmit shift register. </a:t>
            </a:r>
          </a:p>
          <a:p>
            <a:pPr marL="285750" indent="-285750">
              <a:buFont typeface="Arial" panose="020B0604020202020204" pitchFamily="34" charset="0"/>
              <a:buChar char="•"/>
            </a:pPr>
            <a:r>
              <a:rPr lang="en-GB" sz="2800" dirty="0" smtClean="0"/>
              <a:t>From there they are clocked out onto the TX pin preceded by a start bit and followed by a stop bit.</a:t>
            </a:r>
            <a:endParaRPr lang="en-GB" sz="2800" dirty="0"/>
          </a:p>
        </p:txBody>
      </p:sp>
    </p:spTree>
    <p:extLst>
      <p:ext uri="{BB962C8B-B14F-4D97-AF65-F5344CB8AC3E}">
        <p14:creationId xmlns:p14="http://schemas.microsoft.com/office/powerpoint/2010/main" val="261383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91;p31"/>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solidFill>
                  <a:schemeClr val="accent1">
                    <a:lumMod val="50000"/>
                  </a:schemeClr>
                </a:solidFill>
              </a:rPr>
              <a:t>USART </a:t>
            </a:r>
            <a:r>
              <a:rPr lang="en-US" dirty="0" smtClean="0">
                <a:solidFill>
                  <a:schemeClr val="accent1">
                    <a:lumMod val="50000"/>
                  </a:schemeClr>
                </a:solidFill>
              </a:rPr>
              <a:t>Receiver</a:t>
            </a:r>
            <a:r>
              <a:rPr lang="en-US" dirty="0"/>
              <a:t/>
            </a:r>
            <a:br>
              <a:rPr lang="en-US" dirty="0"/>
            </a:br>
            <a:r>
              <a:rPr lang="en-US" dirty="0"/>
              <a:t/>
            </a:r>
            <a:br>
              <a:rPr lang="en-US" dirty="0"/>
            </a:br>
            <a:endParaRPr lang="en-US" dirty="0"/>
          </a:p>
        </p:txBody>
      </p:sp>
      <p:sp>
        <p:nvSpPr>
          <p:cNvPr id="8" name="Date Placeholder 3">
            <a:extLst>
              <a:ext uri="{FF2B5EF4-FFF2-40B4-BE49-F238E27FC236}">
                <a16:creationId xmlns:a16="http://schemas.microsoft.com/office/drawing/2014/main" xmlns="" id="{A946A102-F3FC-4176-84DF-AAAA36310C80}"/>
              </a:ext>
            </a:extLst>
          </p:cNvPr>
          <p:cNvSpPr txBox="1">
            <a:spLocks/>
          </p:cNvSpPr>
          <p:nvPr/>
        </p:nvSpPr>
        <p:spPr>
          <a:xfrm>
            <a:off x="378034" y="6371168"/>
            <a:ext cx="1487367" cy="48683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F36A3FB0-8D30-4B17-B6F6-B512D1227EAA}" type="datetime1">
              <a:rPr lang="en-US" sz="1867">
                <a:solidFill>
                  <a:schemeClr val="tx1">
                    <a:lumMod val="50000"/>
                    <a:lumOff val="50000"/>
                  </a:schemeClr>
                </a:solidFill>
              </a:rPr>
              <a:pPr/>
              <a:t>9/4/2021</a:t>
            </a:fld>
            <a:endParaRPr lang="en-US" sz="1867" dirty="0">
              <a:solidFill>
                <a:schemeClr val="tx1">
                  <a:lumMod val="50000"/>
                  <a:lumOff val="50000"/>
                </a:schemeClr>
              </a:solidFill>
            </a:endParaRPr>
          </a:p>
        </p:txBody>
      </p:sp>
      <p:sp>
        <p:nvSpPr>
          <p:cNvPr id="10" name="Slide Number Placeholder 5">
            <a:extLst>
              <a:ext uri="{FF2B5EF4-FFF2-40B4-BE49-F238E27FC236}">
                <a16:creationId xmlns:a16="http://schemas.microsoft.com/office/drawing/2014/main" xmlns="" id="{8EC2494D-5594-4848-80BB-56A1A27FF940}"/>
              </a:ext>
            </a:extLst>
          </p:cNvPr>
          <p:cNvSpPr txBox="1">
            <a:spLocks/>
          </p:cNvSpPr>
          <p:nvPr/>
        </p:nvSpPr>
        <p:spPr>
          <a:xfrm>
            <a:off x="10848624" y="6345957"/>
            <a:ext cx="552001" cy="48683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5A67F6A8-CB88-492A-9680-BF5F2F1ACF3E}" type="slidenum">
              <a:rPr lang="en-US" sz="1867">
                <a:solidFill>
                  <a:schemeClr val="tx1">
                    <a:lumMod val="50000"/>
                    <a:lumOff val="50000"/>
                  </a:schemeClr>
                </a:solidFill>
              </a:rPr>
              <a:pPr/>
              <a:t>6</a:t>
            </a:fld>
            <a:endParaRPr lang="en-US" sz="1867" dirty="0">
              <a:solidFill>
                <a:schemeClr val="tx1">
                  <a:lumMod val="50000"/>
                  <a:lumOff val="50000"/>
                </a:schemeClr>
              </a:solidFill>
            </a:endParaRPr>
          </a:p>
        </p:txBody>
      </p:sp>
      <p:sp>
        <p:nvSpPr>
          <p:cNvPr id="11" name="Footer Placeholder 4">
            <a:extLst>
              <a:ext uri="{FF2B5EF4-FFF2-40B4-BE49-F238E27FC236}">
                <a16:creationId xmlns:a16="http://schemas.microsoft.com/office/drawing/2014/main" xmlns="" id="{4C50E7FE-4382-4528-82BA-044026657602}"/>
              </a:ext>
            </a:extLst>
          </p:cNvPr>
          <p:cNvSpPr txBox="1">
            <a:spLocks/>
          </p:cNvSpPr>
          <p:nvPr/>
        </p:nvSpPr>
        <p:spPr>
          <a:xfrm>
            <a:off x="2757886" y="6371167"/>
            <a:ext cx="7077108" cy="46162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tx1">
                    <a:lumMod val="50000"/>
                    <a:lumOff val="50000"/>
                  </a:schemeClr>
                </a:solidFill>
              </a:rPr>
              <a:t>A 100-MS/S 8-BIT 10-ENOB NOISE-SHAPING SAR ADC | </a:t>
            </a:r>
            <a:r>
              <a:rPr lang="en-US" sz="1600" dirty="0">
                <a:solidFill>
                  <a:schemeClr val="bg2">
                    <a:lumMod val="60000"/>
                    <a:lumOff val="40000"/>
                  </a:schemeClr>
                </a:solidFill>
              </a:rPr>
              <a:t>Nada Mohamed</a:t>
            </a:r>
            <a:endParaRPr lang="en-US" sz="1600" dirty="0">
              <a:solidFill>
                <a:schemeClr val="tx1">
                  <a:lumMod val="50000"/>
                  <a:lumOff val="50000"/>
                </a:schemeClr>
              </a:solidFill>
            </a:endParaRPr>
          </a:p>
        </p:txBody>
      </p:sp>
      <p:cxnSp>
        <p:nvCxnSpPr>
          <p:cNvPr id="9" name="Straight Connector 8">
            <a:extLst>
              <a:ext uri="{FF2B5EF4-FFF2-40B4-BE49-F238E27FC236}">
                <a16:creationId xmlns:a16="http://schemas.microsoft.com/office/drawing/2014/main" xmlns="" id="{20A89838-26D5-4CF0-B2E1-EE3E10259BC9}"/>
              </a:ext>
            </a:extLst>
          </p:cNvPr>
          <p:cNvCxnSpPr/>
          <p:nvPr/>
        </p:nvCxnSpPr>
        <p:spPr>
          <a:xfrm>
            <a:off x="950967" y="1275644"/>
            <a:ext cx="10290000" cy="0"/>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 Placeholder 1"/>
          <p:cNvSpPr>
            <a:spLocks noGrp="1"/>
          </p:cNvSpPr>
          <p:nvPr>
            <p:ph type="body" idx="1"/>
          </p:nvPr>
        </p:nvSpPr>
        <p:spPr/>
        <p:txBody>
          <a:bodyPr/>
          <a:lstStyle/>
          <a:p>
            <a:pPr algn="just">
              <a:lnSpc>
                <a:spcPct val="100000"/>
              </a:lnSpc>
            </a:pPr>
            <a:r>
              <a:rPr lang="en-GB" sz="2400" dirty="0"/>
              <a:t>The USART can be configured to receive eight or nine bits by the RX9 bit in the RCSTA register. </a:t>
            </a:r>
            <a:endParaRPr lang="en-GB" sz="2400" dirty="0" smtClean="0"/>
          </a:p>
          <a:p>
            <a:pPr algn="just">
              <a:lnSpc>
                <a:spcPct val="100000"/>
              </a:lnSpc>
            </a:pPr>
            <a:r>
              <a:rPr lang="en-GB" sz="2400" dirty="0" smtClean="0"/>
              <a:t>After </a:t>
            </a:r>
            <a:r>
              <a:rPr lang="en-GB" sz="2400" dirty="0"/>
              <a:t>the detection of a start bit, eight or nine bits of serial data are shifted from the RX pin into the receive shift register one bit at a time</a:t>
            </a:r>
            <a:r>
              <a:rPr lang="en-GB" sz="2400" dirty="0" smtClean="0"/>
              <a:t>.</a:t>
            </a:r>
          </a:p>
          <a:p>
            <a:pPr algn="just">
              <a:lnSpc>
                <a:spcPct val="100000"/>
              </a:lnSpc>
            </a:pPr>
            <a:r>
              <a:rPr lang="en-GB" sz="2400" dirty="0" smtClean="0"/>
              <a:t> </a:t>
            </a:r>
            <a:r>
              <a:rPr lang="en-GB" sz="2400" dirty="0"/>
              <a:t>After the last bit has been shifted in, the stop bit is checked and the data is moved into the buffer which passes the data through to the RCREG register if it is empty. The buffer and RCREG register therefore form a two element FIFO. </a:t>
            </a:r>
            <a:endParaRPr lang="en-GB" sz="2400" dirty="0" smtClean="0"/>
          </a:p>
          <a:p>
            <a:pPr algn="just">
              <a:lnSpc>
                <a:spcPct val="100000"/>
              </a:lnSpc>
            </a:pPr>
            <a:r>
              <a:rPr lang="en-GB" sz="2400" dirty="0" smtClean="0"/>
              <a:t>If </a:t>
            </a:r>
            <a:r>
              <a:rPr lang="en-GB" sz="2400" dirty="0"/>
              <a:t>nine bit reception is enabled, the ninth bit is passed into the RX9D bit in the RCSTA register in the same way as the other eight bits of data are passed into the RCREG register.</a:t>
            </a:r>
          </a:p>
        </p:txBody>
      </p:sp>
    </p:spTree>
    <p:extLst>
      <p:ext uri="{BB962C8B-B14F-4D97-AF65-F5344CB8AC3E}">
        <p14:creationId xmlns:p14="http://schemas.microsoft.com/office/powerpoint/2010/main" val="332437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354</Words>
  <Application>Microsoft Office PowerPoint</Application>
  <PresentationFormat>Widescreen</PresentationFormat>
  <Paragraphs>37</Paragraphs>
  <Slides>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Barlow</vt:lpstr>
      <vt:lpstr>Calibri</vt:lpstr>
      <vt:lpstr>Calibri Light</vt:lpstr>
      <vt:lpstr>Office Theme</vt:lpstr>
      <vt:lpstr>USART</vt:lpstr>
      <vt:lpstr>Outlines  </vt:lpstr>
      <vt:lpstr>USART main functions  </vt:lpstr>
      <vt:lpstr>USART block diagram</vt:lpstr>
      <vt:lpstr>USART Transmitter </vt:lpstr>
      <vt:lpstr>USART Receiver  </vt:lpstr>
    </vt:vector>
  </TitlesOfParts>
  <Company>popos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USART</dc:title>
  <dc:creator>nada elfamy nadaelfamyyy</dc:creator>
  <cp:lastModifiedBy>nada elfamy nadaelfamyyy</cp:lastModifiedBy>
  <cp:revision>4</cp:revision>
  <dcterms:created xsi:type="dcterms:W3CDTF">2021-09-04T20:34:09Z</dcterms:created>
  <dcterms:modified xsi:type="dcterms:W3CDTF">2021-09-04T21:04:52Z</dcterms:modified>
</cp:coreProperties>
</file>