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61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FF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1210" y="-1426882"/>
            <a:ext cx="7096933" cy="2387600"/>
          </a:xfrm>
        </p:spPr>
        <p:txBody>
          <a:bodyPr/>
          <a:lstStyle/>
          <a:p>
            <a:r>
              <a:rPr lang="en-US" sz="5400" dirty="0"/>
              <a:t>HOUSE OF HACKERS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2998" y="1170516"/>
            <a:ext cx="5584822" cy="644564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Problem Statement Title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F64B4-B8B2-1B25-1829-BB30EDC3DFDC}"/>
              </a:ext>
            </a:extLst>
          </p:cNvPr>
          <p:cNvSpPr txBox="1"/>
          <p:nvPr/>
        </p:nvSpPr>
        <p:spPr>
          <a:xfrm flipH="1">
            <a:off x="3161808" y="3181949"/>
            <a:ext cx="3947204" cy="7357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Team Name : CBUDZZ</a:t>
            </a:r>
            <a:endParaRPr lang="en-IN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B98A-3DFF-8FDD-C118-3711AC23043A}"/>
              </a:ext>
            </a:extLst>
          </p:cNvPr>
          <p:cNvSpPr txBox="1"/>
          <p:nvPr/>
        </p:nvSpPr>
        <p:spPr>
          <a:xfrm>
            <a:off x="2640623" y="4923116"/>
            <a:ext cx="6910754" cy="1328023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Institute code (AISHE): C-15716</a:t>
            </a:r>
          </a:p>
          <a:p>
            <a:r>
              <a:rPr lang="en-US" sz="2400" b="1" dirty="0"/>
              <a:t>Institute Name : N. B. Navale Sinhgad College Of Engineering, Solapur</a:t>
            </a:r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3C2E14-F761-A6C6-CA2A-4E32FD486BC7}"/>
              </a:ext>
            </a:extLst>
          </p:cNvPr>
          <p:cNvSpPr txBox="1"/>
          <p:nvPr/>
        </p:nvSpPr>
        <p:spPr>
          <a:xfrm>
            <a:off x="1586943" y="2024879"/>
            <a:ext cx="70969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Create a device that can detect a driver’s sleepy eyes and send an alert to the driver while also slowing down the vehicle </a:t>
            </a:r>
          </a:p>
          <a:p>
            <a:pPr algn="ctr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2" y="-526257"/>
            <a:ext cx="9779183" cy="1325563"/>
          </a:xfrm>
        </p:spPr>
        <p:txBody>
          <a:bodyPr/>
          <a:lstStyle/>
          <a:p>
            <a:r>
              <a:rPr lang="en-US" sz="3600" b="0" u="sng" dirty="0">
                <a:latin typeface="Arial Black" panose="020B0A04020102020204" pitchFamily="34" charset="0"/>
                <a:cs typeface="Arial" panose="020B0604020202020204" pitchFamily="34" charset="0"/>
              </a:rPr>
              <a:t>IDEA APPROACH / DETAILS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99073A-9D29-4E1F-6286-F3B63270F38D}"/>
              </a:ext>
            </a:extLst>
          </p:cNvPr>
          <p:cNvSpPr/>
          <p:nvPr/>
        </p:nvSpPr>
        <p:spPr>
          <a:xfrm>
            <a:off x="462281" y="799306"/>
            <a:ext cx="5714999" cy="5943600"/>
          </a:xfrm>
          <a:prstGeom prst="roundRect">
            <a:avLst>
              <a:gd name="adj" fmla="val 710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35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Sleepy Eye Detection Device for Drivers</a:t>
            </a:r>
          </a:p>
          <a:p>
            <a:pPr algn="l"/>
            <a:r>
              <a:rPr lang="en-US" sz="135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35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Sleepy drivers cause accidents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5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Device to detect drowsy driving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5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Sends alerts to driver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35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for real-time detection and intervention</a:t>
            </a:r>
          </a:p>
          <a:p>
            <a:pPr algn="l"/>
            <a:r>
              <a:rPr lang="en-US" sz="135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</a:t>
            </a:r>
          </a:p>
          <a:p>
            <a:pPr algn="l">
              <a:buFont typeface="+mj-lt"/>
              <a:buAutoNum type="arabicPeriod"/>
            </a:pPr>
            <a:r>
              <a:rPr lang="en-US" sz="135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Eye-tracking technology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35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cameras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35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Infrared sensors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35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Detects </a:t>
            </a:r>
            <a:r>
              <a:rPr lang="en-US" sz="135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eye closure</a:t>
            </a:r>
            <a:r>
              <a:rPr lang="en-US" sz="135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and blink rate</a:t>
            </a:r>
          </a:p>
          <a:p>
            <a:pPr algn="l">
              <a:buFont typeface="+mj-lt"/>
              <a:buAutoNum type="arabicPeriod"/>
            </a:pPr>
            <a:r>
              <a:rPr lang="en-US" sz="135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Facial expression analysis</a:t>
            </a:r>
            <a:endParaRPr lang="en-US" sz="135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35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algorithms</a:t>
            </a:r>
            <a:endParaRPr lang="en-US" sz="135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35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Identifies signs of drowsiness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35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Analyzes yawning and head nodding</a:t>
            </a:r>
          </a:p>
          <a:p>
            <a:pPr algn="l">
              <a:buFont typeface="+mj-lt"/>
              <a:buAutoNum type="arabicPeriod"/>
            </a:pPr>
            <a:r>
              <a:rPr lang="en-US" sz="135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Driver alert system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35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Audible alarms</a:t>
            </a:r>
            <a:endParaRPr lang="en-US" sz="135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35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</a:t>
            </a:r>
            <a:r>
              <a:rPr lang="en-US" sz="135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warning lights</a:t>
            </a:r>
          </a:p>
          <a:p>
            <a:pPr algn="l"/>
            <a:r>
              <a:rPr lang="en-US" sz="135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Benefits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35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road safety</a:t>
            </a:r>
            <a:endParaRPr lang="en-US" sz="135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35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Reduced fatigue-related accidents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35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driver well-being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35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 Challenges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35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reliability</a:t>
            </a:r>
            <a:endParaRPr lang="en-US" sz="135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35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Driver privacy concerns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35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Compatibility with various vehicle models</a:t>
            </a:r>
          </a:p>
          <a:p>
            <a:pPr algn="ctr"/>
            <a:endParaRPr lang="en-IN" sz="135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8AA0C5-096A-6941-EC68-DF872E36DD87}"/>
              </a:ext>
            </a:extLst>
          </p:cNvPr>
          <p:cNvSpPr/>
          <p:nvPr/>
        </p:nvSpPr>
        <p:spPr>
          <a:xfrm>
            <a:off x="6506570" y="799306"/>
            <a:ext cx="4573805" cy="2402542"/>
          </a:xfrm>
          <a:prstGeom prst="roundRect">
            <a:avLst>
              <a:gd name="adj" fmla="val 1207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IN" b="0" i="0" dirty="0">
                <a:solidFill>
                  <a:schemeClr val="tx1"/>
                </a:solidFill>
                <a:effectLst/>
                <a:latin typeface="-apple-system"/>
              </a:rPr>
              <a:t>Tech Stack: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Python</a:t>
            </a:r>
            <a:r>
              <a:rPr lang="en-IN" b="0" i="0" dirty="0">
                <a:solidFill>
                  <a:schemeClr val="tx1"/>
                </a:solidFill>
                <a:effectLst/>
                <a:latin typeface="-apple-system"/>
              </a:rPr>
              <a:t> 3.x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-apple-system"/>
              </a:rPr>
              <a:t>OpenCV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-apple-system"/>
              </a:rPr>
              <a:t>Dlib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-apple-system"/>
              </a:rPr>
              <a:t>Scikit-learn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-apple-system"/>
              </a:rPr>
              <a:t>Twilio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-apple-system"/>
              </a:rPr>
              <a:t>URLlib</a:t>
            </a:r>
            <a:endParaRPr lang="en-IN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48247-1E72-CC8B-9442-B3616997C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570" y="3291498"/>
            <a:ext cx="4573805" cy="218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1CFE800-D42D-FB86-92B0-52BC7F886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120" y="0"/>
            <a:ext cx="9440434" cy="729488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7E88184-441A-B0DD-FE86-743EB6B96104}"/>
              </a:ext>
            </a:extLst>
          </p:cNvPr>
          <p:cNvSpPr/>
          <p:nvPr/>
        </p:nvSpPr>
        <p:spPr>
          <a:xfrm>
            <a:off x="518160" y="172720"/>
            <a:ext cx="5029200" cy="5130800"/>
          </a:xfrm>
          <a:prstGeom prst="roundRect">
            <a:avLst>
              <a:gd name="adj" fmla="val 878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i="0" u="sng" dirty="0">
              <a:solidFill>
                <a:schemeClr val="tx1"/>
              </a:solidFill>
              <a:effectLst/>
              <a:latin typeface="-apple-system"/>
            </a:endParaRPr>
          </a:p>
          <a:p>
            <a:r>
              <a:rPr lang="en-US" sz="1600" b="1" i="0" u="sng" dirty="0">
                <a:solidFill>
                  <a:schemeClr val="tx1"/>
                </a:solidFill>
                <a:effectLst/>
                <a:latin typeface="-apple-system"/>
              </a:rPr>
              <a:t>Working of the Code   and Flowchart :</a:t>
            </a:r>
          </a:p>
          <a:p>
            <a:endParaRPr lang="en-US" sz="1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The code will continuously capture frames from the camera and perform the following steps: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               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Detect the Eyes in the  frame using a pre-trained Eye  detection model from Dlib.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Detect the landmarks on the face (such as eyes, nose, mouth, etc.) using a pre-trained facial landmark detection model from Dlib.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Calculate the Eye Aspect Ratio (EAR) for both eyes using the formula: EAR = (|p2-p6| + |p3-p5|) / 2|p1-p4|, where p1-p6 are the six landmark points on the eye region.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If the EAR value for both eyes falls below a certain threshold (indicating that the eyes are closed or almost closed), then the driver is considered to be sleepy.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In that case, the code will send an alert to the driver (such as a buzzer sound or a </a:t>
            </a:r>
            <a:r>
              <a:rPr lang="en-US" sz="1400" dirty="0">
                <a:solidFill>
                  <a:schemeClr val="tx1"/>
                </a:solidFill>
                <a:latin typeface="-apple-system"/>
              </a:rPr>
              <a:t>P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hone Call)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9E7AC06-C309-E5B8-EC7E-3CBFABBE1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001903"/>
              </p:ext>
            </p:extLst>
          </p:nvPr>
        </p:nvGraphicFramePr>
        <p:xfrm>
          <a:off x="233680" y="1300481"/>
          <a:ext cx="9469121" cy="277272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5742">
                  <a:extLst>
                    <a:ext uri="{9D8B030D-6E8A-4147-A177-3AD203B41FA5}">
                      <a16:colId xmlns:a16="http://schemas.microsoft.com/office/drawing/2014/main" val="2824836338"/>
                    </a:ext>
                  </a:extLst>
                </a:gridCol>
                <a:gridCol w="2440630">
                  <a:extLst>
                    <a:ext uri="{9D8B030D-6E8A-4147-A177-3AD203B41FA5}">
                      <a16:colId xmlns:a16="http://schemas.microsoft.com/office/drawing/2014/main" val="648567316"/>
                    </a:ext>
                  </a:extLst>
                </a:gridCol>
                <a:gridCol w="1689888">
                  <a:extLst>
                    <a:ext uri="{9D8B030D-6E8A-4147-A177-3AD203B41FA5}">
                      <a16:colId xmlns:a16="http://schemas.microsoft.com/office/drawing/2014/main" val="414414887"/>
                    </a:ext>
                  </a:extLst>
                </a:gridCol>
                <a:gridCol w="1466487">
                  <a:extLst>
                    <a:ext uri="{9D8B030D-6E8A-4147-A177-3AD203B41FA5}">
                      <a16:colId xmlns:a16="http://schemas.microsoft.com/office/drawing/2014/main" val="3526582794"/>
                    </a:ext>
                  </a:extLst>
                </a:gridCol>
                <a:gridCol w="1578187">
                  <a:extLst>
                    <a:ext uri="{9D8B030D-6E8A-4147-A177-3AD203B41FA5}">
                      <a16:colId xmlns:a16="http://schemas.microsoft.com/office/drawing/2014/main" val="79086586"/>
                    </a:ext>
                  </a:extLst>
                </a:gridCol>
                <a:gridCol w="1578187">
                  <a:extLst>
                    <a:ext uri="{9D8B030D-6E8A-4147-A177-3AD203B41FA5}">
                      <a16:colId xmlns:a16="http://schemas.microsoft.com/office/drawing/2014/main" val="3249055975"/>
                    </a:ext>
                  </a:extLst>
                </a:gridCol>
              </a:tblGrid>
              <a:tr h="711728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Sr. No. 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Name of Team Member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 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Branch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(Btech):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Stream (CSE):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Year</a:t>
                      </a:r>
                    </a:p>
                    <a:p>
                      <a:endParaRPr lang="en-US" sz="2000" b="1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  <a:p>
                      <a:endParaRPr lang="en-US" sz="2000" b="1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Position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 In Team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76814"/>
                  </a:ext>
                </a:extLst>
              </a:tr>
              <a:tr h="49821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Harshvardhan Konda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BTech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CSE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Third-Year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Team Leader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 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75727"/>
                  </a:ext>
                </a:extLst>
              </a:tr>
              <a:tr h="47619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Nouman Chitapure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BTech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CSE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Third-Year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Front End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725522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Mustafa Masuldar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BTech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CSE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Third-Year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Back End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168005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Md Arafat Nadaf 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BTech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CSE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Third-Year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Back End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07208"/>
                  </a:ext>
                </a:extLst>
              </a:tr>
            </a:tbl>
          </a:graphicData>
        </a:graphic>
      </p:graphicFrame>
      <p:sp>
        <p:nvSpPr>
          <p:cNvPr id="21" name="Google Shape;237;p4">
            <a:extLst>
              <a:ext uri="{FF2B5EF4-FFF2-40B4-BE49-F238E27FC236}">
                <a16:creationId xmlns:a16="http://schemas.microsoft.com/office/drawing/2014/main" id="{CE8B3E98-6F94-D499-D2E6-51CBF1A82D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680" y="378834"/>
            <a:ext cx="7080927" cy="57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Team Member Details :</a:t>
            </a:r>
            <a:endParaRPr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07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160</TotalTime>
  <Words>381</Words>
  <Application>Microsoft Office PowerPoint</Application>
  <PresentationFormat>Widescreen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Agency FB</vt:lpstr>
      <vt:lpstr>-apple-system</vt:lpstr>
      <vt:lpstr>Arial</vt:lpstr>
      <vt:lpstr>Arial Black</vt:lpstr>
      <vt:lpstr>Calibri</vt:lpstr>
      <vt:lpstr>Franklin Gothic</vt:lpstr>
      <vt:lpstr>Tenorite</vt:lpstr>
      <vt:lpstr>Office Theme</vt:lpstr>
      <vt:lpstr>HOUSE OF HACKERS </vt:lpstr>
      <vt:lpstr>IDEA APPROACH / DETAILS</vt:lpstr>
      <vt:lpstr>PowerPoint Presentation</vt:lpstr>
      <vt:lpstr>Team Member Details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OF HACKERS </dc:title>
  <dc:creator>Nouman Chitapure</dc:creator>
  <cp:lastModifiedBy>Nouman Chitapure</cp:lastModifiedBy>
  <cp:revision>8</cp:revision>
  <dcterms:created xsi:type="dcterms:W3CDTF">2023-04-14T05:35:11Z</dcterms:created>
  <dcterms:modified xsi:type="dcterms:W3CDTF">2023-04-16T17:32:13Z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