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76950"/>
            <a:ext cx="1009650" cy="781050"/>
          </a:xfrm>
          <a:custGeom>
            <a:avLst/>
            <a:gdLst/>
            <a:ahLst/>
            <a:cxnLst/>
            <a:rect l="l" t="t" r="r" b="b"/>
            <a:pathLst>
              <a:path w="1009650" h="781050">
                <a:moveTo>
                  <a:pt x="0" y="781049"/>
                </a:moveTo>
                <a:lnTo>
                  <a:pt x="1009650" y="781049"/>
                </a:lnTo>
                <a:lnTo>
                  <a:pt x="100965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EB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6800" y="6076950"/>
            <a:ext cx="11125200" cy="781050"/>
          </a:xfrm>
          <a:custGeom>
            <a:avLst/>
            <a:gdLst/>
            <a:ahLst/>
            <a:cxnLst/>
            <a:rect l="l" t="t" r="r" b="b"/>
            <a:pathLst>
              <a:path w="11125200" h="781050">
                <a:moveTo>
                  <a:pt x="0" y="781049"/>
                </a:moveTo>
                <a:lnTo>
                  <a:pt x="11125200" y="781049"/>
                </a:lnTo>
                <a:lnTo>
                  <a:pt x="11125200" y="0"/>
                </a:lnTo>
                <a:lnTo>
                  <a:pt x="0" y="0"/>
                </a:lnTo>
                <a:lnTo>
                  <a:pt x="0" y="781049"/>
                </a:lnTo>
                <a:close/>
              </a:path>
            </a:pathLst>
          </a:custGeom>
          <a:solidFill>
            <a:srgbClr val="EB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009650" cy="4724400"/>
          </a:xfrm>
          <a:custGeom>
            <a:avLst/>
            <a:gdLst/>
            <a:ahLst/>
            <a:cxnLst/>
            <a:rect l="l" t="t" r="r" b="b"/>
            <a:pathLst>
              <a:path w="1009650" h="4724400">
                <a:moveTo>
                  <a:pt x="0" y="4724400"/>
                </a:moveTo>
                <a:lnTo>
                  <a:pt x="1009650" y="4724400"/>
                </a:lnTo>
                <a:lnTo>
                  <a:pt x="100965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EB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66800" y="0"/>
            <a:ext cx="11125200" cy="4724400"/>
          </a:xfrm>
          <a:custGeom>
            <a:avLst/>
            <a:gdLst/>
            <a:ahLst/>
            <a:cxnLst/>
            <a:rect l="l" t="t" r="r" b="b"/>
            <a:pathLst>
              <a:path w="11125200" h="4724400">
                <a:moveTo>
                  <a:pt x="0" y="4724400"/>
                </a:moveTo>
                <a:lnTo>
                  <a:pt x="11125200" y="4724400"/>
                </a:lnTo>
                <a:lnTo>
                  <a:pt x="111252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EBE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66800" y="0"/>
            <a:ext cx="11125200" cy="4724400"/>
          </a:xfrm>
          <a:custGeom>
            <a:avLst/>
            <a:gdLst/>
            <a:ahLst/>
            <a:cxnLst/>
            <a:rect l="l" t="t" r="r" b="b"/>
            <a:pathLst>
              <a:path w="11125200" h="4724400">
                <a:moveTo>
                  <a:pt x="0" y="4724400"/>
                </a:moveTo>
                <a:lnTo>
                  <a:pt x="11125200" y="4724400"/>
                </a:lnTo>
                <a:lnTo>
                  <a:pt x="11125200" y="0"/>
                </a:lnTo>
                <a:lnTo>
                  <a:pt x="0" y="0"/>
                </a:lnTo>
                <a:lnTo>
                  <a:pt x="0" y="472440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6800" y="2247900"/>
            <a:ext cx="11125200" cy="4610100"/>
          </a:xfrm>
          <a:custGeom>
            <a:avLst/>
            <a:gdLst/>
            <a:ahLst/>
            <a:cxnLst/>
            <a:rect l="l" t="t" r="r" b="b"/>
            <a:pathLst>
              <a:path w="11125200" h="4610100">
                <a:moveTo>
                  <a:pt x="0" y="4610100"/>
                </a:moveTo>
                <a:lnTo>
                  <a:pt x="11125200" y="4610100"/>
                </a:lnTo>
                <a:lnTo>
                  <a:pt x="11125200" y="0"/>
                </a:lnTo>
                <a:lnTo>
                  <a:pt x="0" y="0"/>
                </a:lnTo>
                <a:lnTo>
                  <a:pt x="0" y="4610100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95350"/>
            <a:ext cx="12192000" cy="1352550"/>
          </a:xfrm>
          <a:custGeom>
            <a:avLst/>
            <a:gdLst/>
            <a:ahLst/>
            <a:cxnLst/>
            <a:rect l="l" t="t" r="r" b="b"/>
            <a:pathLst>
              <a:path w="12192000" h="1352550">
                <a:moveTo>
                  <a:pt x="12192000" y="0"/>
                </a:moveTo>
                <a:lnTo>
                  <a:pt x="0" y="0"/>
                </a:lnTo>
                <a:lnTo>
                  <a:pt x="0" y="1352550"/>
                </a:lnTo>
                <a:lnTo>
                  <a:pt x="12192000" y="13525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62025"/>
            <a:ext cx="1009650" cy="1219200"/>
          </a:xfrm>
          <a:custGeom>
            <a:avLst/>
            <a:gdLst/>
            <a:ahLst/>
            <a:cxnLst/>
            <a:rect l="l" t="t" r="r" b="b"/>
            <a:pathLst>
              <a:path w="1009650" h="1219200">
                <a:moveTo>
                  <a:pt x="1009650" y="0"/>
                </a:moveTo>
                <a:lnTo>
                  <a:pt x="0" y="0"/>
                </a:lnTo>
                <a:lnTo>
                  <a:pt x="0" y="1219200"/>
                </a:lnTo>
                <a:lnTo>
                  <a:pt x="1009650" y="1219200"/>
                </a:lnTo>
                <a:lnTo>
                  <a:pt x="1009650" y="0"/>
                </a:lnTo>
                <a:close/>
              </a:path>
            </a:pathLst>
          </a:custGeom>
          <a:solidFill>
            <a:srgbClr val="96A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9650" y="0"/>
            <a:ext cx="57150" cy="6858000"/>
          </a:xfrm>
          <a:custGeom>
            <a:avLst/>
            <a:gdLst/>
            <a:ahLst/>
            <a:cxnLst/>
            <a:rect l="l" t="t" r="r" b="b"/>
            <a:pathLst>
              <a:path w="57150" h="6858000">
                <a:moveTo>
                  <a:pt x="57150" y="0"/>
                </a:moveTo>
                <a:lnTo>
                  <a:pt x="0" y="0"/>
                </a:lnTo>
                <a:lnTo>
                  <a:pt x="0" y="6857999"/>
                </a:lnTo>
                <a:lnTo>
                  <a:pt x="57150" y="6857999"/>
                </a:lnTo>
                <a:lnTo>
                  <a:pt x="57150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2204" y="1294764"/>
            <a:ext cx="4403090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3539" y="2733992"/>
            <a:ext cx="6741795" cy="321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666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8701" y="1201293"/>
            <a:ext cx="7901940" cy="2085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95"/>
              </a:spcBef>
            </a:pPr>
            <a:r>
              <a:rPr sz="3600" spc="450" dirty="0">
                <a:solidFill>
                  <a:srgbClr val="585858"/>
                </a:solidFill>
              </a:rPr>
              <a:t>ANIMAL</a:t>
            </a:r>
            <a:r>
              <a:rPr sz="3600" spc="465" dirty="0">
                <a:solidFill>
                  <a:srgbClr val="585858"/>
                </a:solidFill>
              </a:rPr>
              <a:t> </a:t>
            </a:r>
            <a:r>
              <a:rPr sz="3600" spc="445" dirty="0">
                <a:solidFill>
                  <a:srgbClr val="585858"/>
                </a:solidFill>
              </a:rPr>
              <a:t>CLASSIFICATION</a:t>
            </a:r>
            <a:r>
              <a:rPr sz="3600" spc="480" dirty="0">
                <a:solidFill>
                  <a:srgbClr val="585858"/>
                </a:solidFill>
              </a:rPr>
              <a:t> </a:t>
            </a:r>
            <a:r>
              <a:rPr sz="3600" spc="455" dirty="0">
                <a:solidFill>
                  <a:srgbClr val="585858"/>
                </a:solidFill>
              </a:rPr>
              <a:t>USING </a:t>
            </a:r>
            <a:r>
              <a:rPr sz="3600" spc="415" dirty="0">
                <a:solidFill>
                  <a:srgbClr val="585858"/>
                </a:solidFill>
              </a:rPr>
              <a:t>CONVOLUTIONAL</a:t>
            </a:r>
            <a:r>
              <a:rPr sz="3600" spc="470" dirty="0">
                <a:solidFill>
                  <a:srgbClr val="585858"/>
                </a:solidFill>
              </a:rPr>
              <a:t> </a:t>
            </a:r>
            <a:r>
              <a:rPr sz="3600" spc="405" dirty="0">
                <a:solidFill>
                  <a:srgbClr val="585858"/>
                </a:solidFill>
              </a:rPr>
              <a:t>NEURAL </a:t>
            </a:r>
            <a:r>
              <a:rPr sz="3600" spc="470" dirty="0">
                <a:solidFill>
                  <a:srgbClr val="585858"/>
                </a:solidFill>
              </a:rPr>
              <a:t>NETWORKS</a:t>
            </a:r>
            <a:r>
              <a:rPr sz="3600" spc="475" dirty="0">
                <a:solidFill>
                  <a:srgbClr val="585858"/>
                </a:solidFill>
              </a:rPr>
              <a:t> </a:t>
            </a:r>
            <a:r>
              <a:rPr sz="3600" spc="315" dirty="0">
                <a:solidFill>
                  <a:srgbClr val="585858"/>
                </a:solidFill>
              </a:rPr>
              <a:t>(</a:t>
            </a:r>
            <a:r>
              <a:rPr sz="3600" b="1" spc="315" dirty="0">
                <a:solidFill>
                  <a:srgbClr val="585858"/>
                </a:solidFill>
                <a:latin typeface="Arial"/>
                <a:cs typeface="Arial"/>
              </a:rPr>
              <a:t>CNN</a:t>
            </a:r>
            <a:r>
              <a:rPr sz="3600" spc="315" dirty="0">
                <a:solidFill>
                  <a:srgbClr val="585858"/>
                </a:solidFill>
              </a:rPr>
              <a:t>)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4724400"/>
              <a:ext cx="12192000" cy="1352550"/>
            </a:xfrm>
            <a:custGeom>
              <a:avLst/>
              <a:gdLst/>
              <a:ahLst/>
              <a:cxnLst/>
              <a:rect l="l" t="t" r="r" b="b"/>
              <a:pathLst>
                <a:path w="12192000" h="1352550">
                  <a:moveTo>
                    <a:pt x="12192000" y="0"/>
                  </a:moveTo>
                  <a:lnTo>
                    <a:pt x="0" y="0"/>
                  </a:lnTo>
                  <a:lnTo>
                    <a:pt x="0" y="1352550"/>
                  </a:lnTo>
                  <a:lnTo>
                    <a:pt x="12192000" y="135255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91075"/>
              <a:ext cx="1009650" cy="1219200"/>
            </a:xfrm>
            <a:custGeom>
              <a:avLst/>
              <a:gdLst/>
              <a:ahLst/>
              <a:cxnLst/>
              <a:rect l="l" t="t" r="r" b="b"/>
              <a:pathLst>
                <a:path w="1009650" h="1219200">
                  <a:moveTo>
                    <a:pt x="100965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009650" y="1219200"/>
                  </a:lnTo>
                  <a:lnTo>
                    <a:pt x="1009650" y="0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9650" y="0"/>
              <a:ext cx="57150" cy="6858000"/>
            </a:xfrm>
            <a:custGeom>
              <a:avLst/>
              <a:gdLst/>
              <a:ahLst/>
              <a:cxnLst/>
              <a:rect l="l" t="t" r="r" b="b"/>
              <a:pathLst>
                <a:path w="57150" h="6858000">
                  <a:moveTo>
                    <a:pt x="57150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57150" y="6857999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45" dirty="0"/>
              <a:t>Introduction</a:t>
            </a:r>
            <a:r>
              <a:rPr spc="480" dirty="0"/>
              <a:t> </a:t>
            </a:r>
            <a:r>
              <a:rPr b="1" spc="18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3106102"/>
            <a:ext cx="9775190" cy="230314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goal</a:t>
            </a:r>
            <a:r>
              <a:rPr sz="1800" spc="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this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project</a:t>
            </a:r>
            <a:r>
              <a:rPr sz="1800" spc="-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is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to build a deep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learning model that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can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classify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images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of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animals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Arial MT"/>
                <a:cs typeface="Arial MT"/>
              </a:rPr>
              <a:t>into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four</a:t>
            </a:r>
            <a:r>
              <a:rPr sz="1800" spc="-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categories.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Categories: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Buffalo,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Elephant,</a:t>
            </a:r>
            <a:r>
              <a:rPr sz="1800" spc="-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Rhino,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Zebra.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1800">
              <a:latin typeface="Arial MT"/>
              <a:cs typeface="Arial MT"/>
            </a:endParaRPr>
          </a:p>
          <a:p>
            <a:pPr marL="12700" marR="574675">
              <a:lnSpc>
                <a:spcPct val="1008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Importance:</a:t>
            </a:r>
            <a:r>
              <a:rPr sz="1800" spc="-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Helps</a:t>
            </a:r>
            <a:r>
              <a:rPr sz="1800" spc="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automate animal</a:t>
            </a:r>
            <a:r>
              <a:rPr sz="1800" spc="7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recognition in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images,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useful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in wildlife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monitoring 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research.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0" dirty="0"/>
              <a:t>Dataset</a:t>
            </a:r>
            <a:r>
              <a:rPr spc="140" dirty="0"/>
              <a:t> </a:t>
            </a:r>
            <a:r>
              <a:rPr b="1" spc="18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2686367"/>
            <a:ext cx="9839325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666666"/>
                </a:solidFill>
                <a:latin typeface="Arial MT"/>
                <a:cs typeface="Arial MT"/>
              </a:rPr>
              <a:t>Image</a:t>
            </a:r>
            <a:r>
              <a:rPr sz="1800" spc="29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20" dirty="0">
                <a:solidFill>
                  <a:srgbClr val="666666"/>
                </a:solidFill>
                <a:latin typeface="Arial MT"/>
                <a:cs typeface="Arial MT"/>
              </a:rPr>
              <a:t>dataset</a:t>
            </a:r>
            <a:r>
              <a:rPr sz="1800" spc="3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25" dirty="0">
                <a:solidFill>
                  <a:srgbClr val="666666"/>
                </a:solidFill>
                <a:latin typeface="Arial MT"/>
                <a:cs typeface="Arial MT"/>
              </a:rPr>
              <a:t>organized</a:t>
            </a:r>
            <a:r>
              <a:rPr sz="1800" spc="30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60" dirty="0">
                <a:solidFill>
                  <a:srgbClr val="666666"/>
                </a:solidFill>
                <a:latin typeface="Arial MT"/>
                <a:cs typeface="Arial MT"/>
              </a:rPr>
              <a:t>by</a:t>
            </a:r>
            <a:r>
              <a:rPr sz="1800" spc="3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20" dirty="0">
                <a:solidFill>
                  <a:srgbClr val="666666"/>
                </a:solidFill>
                <a:latin typeface="Arial MT"/>
                <a:cs typeface="Arial MT"/>
              </a:rPr>
              <a:t>folders</a:t>
            </a:r>
            <a:r>
              <a:rPr sz="1800" spc="254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(one</a:t>
            </a:r>
            <a:r>
              <a:rPr sz="1800" spc="30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666666"/>
                </a:solidFill>
                <a:latin typeface="Arial MT"/>
                <a:cs typeface="Arial MT"/>
              </a:rPr>
              <a:t>for</a:t>
            </a:r>
            <a:r>
              <a:rPr sz="1800" spc="3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666666"/>
                </a:solidFill>
                <a:latin typeface="Arial MT"/>
                <a:cs typeface="Arial MT"/>
              </a:rPr>
              <a:t>each</a:t>
            </a:r>
            <a:r>
              <a:rPr sz="1800" spc="30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class).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70" dirty="0">
                <a:solidFill>
                  <a:srgbClr val="666666"/>
                </a:solidFill>
                <a:latin typeface="Arial MT"/>
                <a:cs typeface="Arial MT"/>
              </a:rPr>
              <a:t>Total</a:t>
            </a:r>
            <a:r>
              <a:rPr sz="1800" spc="30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20" dirty="0">
                <a:solidFill>
                  <a:srgbClr val="666666"/>
                </a:solidFill>
                <a:latin typeface="Arial MT"/>
                <a:cs typeface="Arial MT"/>
              </a:rPr>
              <a:t>images:</a:t>
            </a:r>
            <a:endParaRPr sz="1800" dirty="0">
              <a:latin typeface="Arial MT"/>
              <a:cs typeface="Arial MT"/>
            </a:endParaRPr>
          </a:p>
          <a:p>
            <a:pPr marL="12700" marR="6680834">
              <a:lnSpc>
                <a:spcPct val="243400"/>
              </a:lnSpc>
              <a:spcBef>
                <a:spcPts val="75"/>
              </a:spcBef>
            </a:pPr>
            <a:r>
              <a:rPr sz="1800" spc="110" dirty="0">
                <a:solidFill>
                  <a:srgbClr val="666666"/>
                </a:solidFill>
                <a:latin typeface="Arial MT"/>
                <a:cs typeface="Arial MT"/>
              </a:rPr>
              <a:t>Training</a:t>
            </a:r>
            <a:r>
              <a:rPr sz="1800" spc="3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666666"/>
                </a:solidFill>
                <a:latin typeface="Arial MT"/>
                <a:cs typeface="Arial MT"/>
              </a:rPr>
              <a:t>set:</a:t>
            </a:r>
            <a:r>
              <a:rPr sz="1800" spc="36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666666"/>
                </a:solidFill>
                <a:latin typeface="Arial MT"/>
                <a:cs typeface="Arial MT"/>
              </a:rPr>
              <a:t>3200</a:t>
            </a:r>
            <a:r>
              <a:rPr sz="1800" spc="3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666666"/>
                </a:solidFill>
                <a:latin typeface="Arial MT"/>
                <a:cs typeface="Arial MT"/>
              </a:rPr>
              <a:t>images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Va</a:t>
            </a:r>
            <a:r>
              <a:rPr sz="1800" spc="-3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20" dirty="0">
                <a:solidFill>
                  <a:srgbClr val="666666"/>
                </a:solidFill>
                <a:latin typeface="Arial MT"/>
                <a:cs typeface="Arial MT"/>
              </a:rPr>
              <a:t>lidation</a:t>
            </a:r>
            <a:r>
              <a:rPr sz="1800" spc="30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666666"/>
                </a:solidFill>
                <a:latin typeface="Arial MT"/>
                <a:cs typeface="Arial MT"/>
              </a:rPr>
              <a:t>set:</a:t>
            </a:r>
            <a:r>
              <a:rPr sz="1800" spc="35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666666"/>
                </a:solidFill>
                <a:latin typeface="Arial MT"/>
                <a:cs typeface="Arial MT"/>
              </a:rPr>
              <a:t>800</a:t>
            </a:r>
            <a:r>
              <a:rPr sz="1800" spc="30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images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ts val="1960"/>
              </a:lnSpc>
            </a:pP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Used</a:t>
            </a:r>
            <a:r>
              <a:rPr sz="1800" spc="28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666666"/>
                </a:solidFill>
                <a:latin typeface="Arial MT"/>
                <a:cs typeface="Arial MT"/>
              </a:rPr>
              <a:t>Image</a:t>
            </a:r>
            <a:r>
              <a:rPr sz="1800" spc="-30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30" dirty="0">
                <a:solidFill>
                  <a:srgbClr val="666666"/>
                </a:solidFill>
                <a:latin typeface="Arial MT"/>
                <a:cs typeface="Arial MT"/>
              </a:rPr>
              <a:t>DataGenerator</a:t>
            </a:r>
            <a:r>
              <a:rPr sz="1800" spc="3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85" dirty="0">
                <a:solidFill>
                  <a:srgbClr val="666666"/>
                </a:solidFill>
                <a:latin typeface="Arial MT"/>
                <a:cs typeface="Arial MT"/>
              </a:rPr>
              <a:t>to</a:t>
            </a:r>
            <a:r>
              <a:rPr sz="1800" spc="30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25" dirty="0">
                <a:solidFill>
                  <a:srgbClr val="666666"/>
                </a:solidFill>
                <a:latin typeface="Arial MT"/>
                <a:cs typeface="Arial MT"/>
              </a:rPr>
              <a:t>preprocess</a:t>
            </a:r>
            <a:r>
              <a:rPr sz="1800" spc="3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05" dirty="0">
                <a:solidFill>
                  <a:srgbClr val="666666"/>
                </a:solidFill>
                <a:latin typeface="Arial MT"/>
                <a:cs typeface="Arial MT"/>
              </a:rPr>
              <a:t>and</a:t>
            </a:r>
            <a:r>
              <a:rPr sz="1800" spc="29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augment</a:t>
            </a:r>
            <a:r>
              <a:rPr sz="1800" spc="35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images</a:t>
            </a:r>
            <a:r>
              <a:rPr sz="1800" spc="3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30" dirty="0">
                <a:solidFill>
                  <a:srgbClr val="666666"/>
                </a:solidFill>
                <a:latin typeface="Arial MT"/>
                <a:cs typeface="Arial MT"/>
              </a:rPr>
              <a:t>(rescaling,</a:t>
            </a:r>
            <a:r>
              <a:rPr sz="1800" spc="27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</a:t>
            </a:r>
            <a:r>
              <a:rPr sz="1800" spc="-3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666666"/>
                </a:solidFill>
                <a:latin typeface="Arial MT"/>
                <a:cs typeface="Arial MT"/>
              </a:rPr>
              <a:t>lipping, </a:t>
            </a:r>
            <a:r>
              <a:rPr sz="1800" spc="125" dirty="0">
                <a:solidFill>
                  <a:srgbClr val="666666"/>
                </a:solidFill>
                <a:latin typeface="Arial MT"/>
                <a:cs typeface="Arial MT"/>
              </a:rPr>
              <a:t>rotating,</a:t>
            </a:r>
            <a:r>
              <a:rPr sz="1800" spc="30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114" dirty="0">
                <a:solidFill>
                  <a:srgbClr val="666666"/>
                </a:solidFill>
                <a:latin typeface="Arial MT"/>
                <a:cs typeface="Arial MT"/>
              </a:rPr>
              <a:t>etc.).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Picture 4" descr="A qr code with dots&#10;&#10;AI-generated content may be incorrect.">
            <a:extLst>
              <a:ext uri="{FF2B5EF4-FFF2-40B4-BE49-F238E27FC236}">
                <a16:creationId xmlns:a16="http://schemas.microsoft.com/office/drawing/2014/main" id="{F2AE2326-B00D-00B5-9213-E46BA03B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2362200"/>
            <a:ext cx="36576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F59879-5FF8-BF19-4B3C-D27F10D7AAEA}"/>
              </a:ext>
            </a:extLst>
          </p:cNvPr>
          <p:cNvSpPr txBox="1"/>
          <p:nvPr/>
        </p:nvSpPr>
        <p:spPr>
          <a:xfrm>
            <a:off x="1524000" y="6172200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 MT"/>
              </a:rPr>
              <a:t>Link dataset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MT"/>
              </a:rPr>
              <a:t>: https://www.kaggle.com/datasets/ayushv322/animal-classification/data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0" dirty="0"/>
              <a:t>Model</a:t>
            </a:r>
            <a:r>
              <a:rPr spc="395" dirty="0"/>
              <a:t> </a:t>
            </a:r>
            <a:r>
              <a:rPr spc="200" dirty="0"/>
              <a:t>Architecture</a:t>
            </a:r>
            <a:r>
              <a:rPr spc="475" dirty="0"/>
              <a:t> </a:t>
            </a:r>
            <a:r>
              <a:rPr b="1" spc="180" dirty="0">
                <a:latin typeface="Arial"/>
                <a:cs typeface="Arial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2371407"/>
            <a:ext cx="5965825" cy="358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Built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using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Sequential</a:t>
            </a:r>
            <a:r>
              <a:rPr sz="1800" spc="-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model</a:t>
            </a:r>
            <a:r>
              <a:rPr sz="1800" spc="-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from</a:t>
            </a:r>
            <a:r>
              <a:rPr sz="1800" spc="7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Keras.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Layers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Arial MT"/>
                <a:cs typeface="Arial MT"/>
              </a:rPr>
              <a:t>used:</a:t>
            </a:r>
            <a:endParaRPr sz="1800">
              <a:latin typeface="Arial MT"/>
              <a:cs typeface="Arial MT"/>
            </a:endParaRPr>
          </a:p>
          <a:p>
            <a:pPr marL="12700" marR="3361690">
              <a:lnSpc>
                <a:spcPts val="2860"/>
              </a:lnSpc>
              <a:spcBef>
                <a:spcPts val="204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Conv2D +</a:t>
            </a:r>
            <a:r>
              <a:rPr sz="1800" spc="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MaxPooling2D Flatten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Dense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with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ReLU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activation</a:t>
            </a:r>
            <a:endParaRPr sz="1800">
              <a:latin typeface="Arial MT"/>
              <a:cs typeface="Arial MT"/>
            </a:endParaRPr>
          </a:p>
          <a:p>
            <a:pPr marL="12700" marR="2906395">
              <a:lnSpc>
                <a:spcPct val="132000"/>
              </a:lnSpc>
              <a:spcBef>
                <a:spcPts val="5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Dropout</a:t>
            </a:r>
            <a:r>
              <a:rPr sz="18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for</a:t>
            </a:r>
            <a:r>
              <a:rPr sz="1800" spc="-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regularization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Softmax</a:t>
            </a:r>
            <a:r>
              <a:rPr sz="1800" spc="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for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final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Optimizer:</a:t>
            </a:r>
            <a:r>
              <a:rPr sz="1800" spc="-1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Adam,</a:t>
            </a:r>
            <a:r>
              <a:rPr sz="1800" spc="6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Loss</a:t>
            </a:r>
            <a:r>
              <a:rPr sz="1800" spc="-4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Function:</a:t>
            </a:r>
            <a:r>
              <a:rPr sz="1800" spc="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categorical_crossentropy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0" dirty="0"/>
              <a:t>Training</a:t>
            </a:r>
            <a:r>
              <a:rPr spc="450" dirty="0"/>
              <a:t> </a:t>
            </a:r>
            <a:r>
              <a:rPr spc="250" dirty="0"/>
              <a:t>Results</a:t>
            </a:r>
            <a:r>
              <a:rPr spc="430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2733992"/>
            <a:ext cx="4580255" cy="248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Trained</a:t>
            </a:r>
            <a:r>
              <a:rPr sz="1800" spc="-3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25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epochs</a:t>
            </a:r>
            <a:endParaRPr sz="1800">
              <a:latin typeface="Arial MT"/>
              <a:cs typeface="Arial MT"/>
            </a:endParaRPr>
          </a:p>
          <a:p>
            <a:pPr marL="12700" marR="1262380">
              <a:lnSpc>
                <a:spcPct val="264300"/>
              </a:lnSpc>
              <a:spcBef>
                <a:spcPts val="75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Final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training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accuracy: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Arial MT"/>
                <a:cs typeface="Arial MT"/>
              </a:rPr>
              <a:t>97.7%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Final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validation</a:t>
            </a:r>
            <a:r>
              <a:rPr sz="1800" spc="-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accuracy:</a:t>
            </a:r>
            <a:r>
              <a:rPr sz="1800" spc="4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79.6%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saved</a:t>
            </a:r>
            <a:r>
              <a:rPr sz="1800" spc="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as:</a:t>
            </a:r>
            <a:r>
              <a:rPr sz="1800" spc="-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animal_classifier_kaggle.h5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35" dirty="0"/>
              <a:t>Evaluation</a:t>
            </a:r>
            <a:r>
              <a:rPr spc="450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2619311"/>
            <a:ext cx="3846195" cy="325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10" dirty="0">
                <a:solidFill>
                  <a:srgbClr val="666666"/>
                </a:solidFill>
                <a:latin typeface="Arial MT"/>
                <a:cs typeface="Arial MT"/>
              </a:rPr>
              <a:t>Overall</a:t>
            </a:r>
            <a:r>
              <a:rPr sz="1700" spc="-10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Accuracy</a:t>
            </a:r>
            <a:r>
              <a:rPr sz="17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on</a:t>
            </a:r>
            <a:r>
              <a:rPr sz="1700" spc="6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validation set:</a:t>
            </a:r>
            <a:r>
              <a:rPr sz="1700" spc="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rgbClr val="666666"/>
                </a:solidFill>
                <a:latin typeface="Arial MT"/>
                <a:cs typeface="Arial MT"/>
              </a:rPr>
              <a:t>79%</a:t>
            </a:r>
            <a:endParaRPr sz="1700">
              <a:latin typeface="Arial MT"/>
              <a:cs typeface="Arial MT"/>
            </a:endParaRPr>
          </a:p>
          <a:p>
            <a:pPr marL="12700" marR="1766570">
              <a:lnSpc>
                <a:spcPct val="228300"/>
              </a:lnSpc>
            </a:pP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Classification</a:t>
            </a:r>
            <a:r>
              <a:rPr sz="1700" spc="-10" dirty="0">
                <a:solidFill>
                  <a:srgbClr val="666666"/>
                </a:solidFill>
                <a:latin typeface="Arial MT"/>
                <a:cs typeface="Arial MT"/>
              </a:rPr>
              <a:t> Report: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Zebra:</a:t>
            </a:r>
            <a:r>
              <a:rPr sz="1700" spc="-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94%</a:t>
            </a:r>
            <a:r>
              <a:rPr sz="1700" spc="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Arial MT"/>
                <a:cs typeface="Arial MT"/>
              </a:rPr>
              <a:t>precision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Buffalo: 80% </a:t>
            </a:r>
            <a:r>
              <a:rPr sz="1700" spc="-10" dirty="0">
                <a:solidFill>
                  <a:srgbClr val="666666"/>
                </a:solidFill>
                <a:latin typeface="Arial MT"/>
                <a:cs typeface="Arial MT"/>
              </a:rPr>
              <a:t>precision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Rhino:</a:t>
            </a:r>
            <a:r>
              <a:rPr sz="1700" spc="-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73%</a:t>
            </a:r>
            <a:r>
              <a:rPr sz="1700" spc="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Arial MT"/>
                <a:cs typeface="Arial MT"/>
              </a:rPr>
              <a:t>precision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Elephant:</a:t>
            </a:r>
            <a:r>
              <a:rPr sz="1700" spc="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666666"/>
                </a:solidFill>
                <a:latin typeface="Arial MT"/>
                <a:cs typeface="Arial MT"/>
              </a:rPr>
              <a:t>67%</a:t>
            </a:r>
            <a:r>
              <a:rPr sz="1700" spc="-4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666666"/>
                </a:solidFill>
                <a:latin typeface="Arial MT"/>
                <a:cs typeface="Arial MT"/>
              </a:rPr>
              <a:t>precision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700" y="2495550"/>
            <a:ext cx="41529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4" dirty="0"/>
              <a:t>Predictions</a:t>
            </a:r>
            <a:r>
              <a:rPr spc="45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3539" y="2733992"/>
            <a:ext cx="4752340" cy="23126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20065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tested on both dataset</a:t>
            </a:r>
            <a:r>
              <a:rPr sz="1800" spc="4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images</a:t>
            </a:r>
            <a:r>
              <a:rPr sz="1800" spc="-4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custom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images.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Images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were displayed with predicted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labels.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Example:</a:t>
            </a:r>
            <a:r>
              <a:rPr sz="1800" spc="-2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Zebra</a:t>
            </a:r>
            <a:r>
              <a:rPr sz="1800" spc="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image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predicted</a:t>
            </a:r>
            <a:r>
              <a:rPr sz="1800" spc="1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correctly</a:t>
            </a:r>
            <a:r>
              <a:rPr sz="1800" spc="-3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66666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666666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66666"/>
                </a:solidFill>
                <a:latin typeface="Arial MT"/>
                <a:cs typeface="Arial MT"/>
              </a:rPr>
              <a:t>confidence.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65" dirty="0"/>
              <a:t>Conclusion</a:t>
            </a:r>
            <a:r>
              <a:rPr spc="405" dirty="0"/>
              <a:t> </a:t>
            </a:r>
            <a:r>
              <a:rPr spc="160" dirty="0"/>
              <a:t>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CNN</a:t>
            </a:r>
            <a:r>
              <a:rPr spc="-15" dirty="0"/>
              <a:t> </a:t>
            </a:r>
            <a:r>
              <a:rPr dirty="0"/>
              <a:t>model</a:t>
            </a:r>
            <a:r>
              <a:rPr spc="-5" dirty="0"/>
              <a:t> </a:t>
            </a:r>
            <a:r>
              <a:rPr dirty="0"/>
              <a:t>successfully</a:t>
            </a:r>
            <a:r>
              <a:rPr spc="20" dirty="0"/>
              <a:t> </a:t>
            </a:r>
            <a:r>
              <a:rPr dirty="0"/>
              <a:t>classifies</a:t>
            </a:r>
            <a:r>
              <a:rPr spc="25" dirty="0"/>
              <a:t> </a:t>
            </a:r>
            <a:r>
              <a:rPr dirty="0"/>
              <a:t>animals</a:t>
            </a:r>
            <a:r>
              <a:rPr spc="20" dirty="0"/>
              <a:t> </a:t>
            </a:r>
            <a:r>
              <a:rPr dirty="0"/>
              <a:t>with</a:t>
            </a:r>
            <a:r>
              <a:rPr spc="-5" dirty="0"/>
              <a:t> </a:t>
            </a:r>
            <a:r>
              <a:rPr dirty="0"/>
              <a:t>good </a:t>
            </a:r>
            <a:r>
              <a:rPr spc="-10" dirty="0"/>
              <a:t>accuracy.</a:t>
            </a: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Performance</a:t>
            </a:r>
            <a:r>
              <a:rPr spc="-10" dirty="0"/>
              <a:t> </a:t>
            </a:r>
            <a:r>
              <a:rPr dirty="0"/>
              <a:t>can</a:t>
            </a:r>
            <a:r>
              <a:rPr spc="5" dirty="0"/>
              <a:t> </a:t>
            </a:r>
            <a:r>
              <a:rPr dirty="0"/>
              <a:t>be</a:t>
            </a:r>
            <a:r>
              <a:rPr spc="5" dirty="0"/>
              <a:t> </a:t>
            </a:r>
            <a:r>
              <a:rPr dirty="0"/>
              <a:t>improved</a:t>
            </a:r>
            <a:r>
              <a:rPr spc="10" dirty="0"/>
              <a:t> </a:t>
            </a:r>
            <a:r>
              <a:rPr spc="-25" dirty="0"/>
              <a:t>by:</a:t>
            </a:r>
          </a:p>
          <a:p>
            <a:pPr marL="12700" marR="3978910">
              <a:lnSpc>
                <a:spcPct val="264200"/>
              </a:lnSpc>
            </a:pPr>
            <a:r>
              <a:rPr dirty="0"/>
              <a:t>Adding</a:t>
            </a:r>
            <a:r>
              <a:rPr spc="-10" dirty="0"/>
              <a:t> </a:t>
            </a:r>
            <a:r>
              <a:rPr dirty="0"/>
              <a:t>more</a:t>
            </a:r>
            <a:r>
              <a:rPr spc="-5" dirty="0"/>
              <a:t> </a:t>
            </a:r>
            <a:r>
              <a:rPr dirty="0"/>
              <a:t>training</a:t>
            </a:r>
            <a:r>
              <a:rPr spc="-5" dirty="0"/>
              <a:t> </a:t>
            </a:r>
            <a:r>
              <a:rPr spc="-20" dirty="0"/>
              <a:t>data </a:t>
            </a:r>
            <a:r>
              <a:rPr dirty="0"/>
              <a:t>Using</a:t>
            </a:r>
            <a:r>
              <a:rPr spc="-15" dirty="0"/>
              <a:t> </a:t>
            </a:r>
            <a:r>
              <a:rPr dirty="0"/>
              <a:t>deeper</a:t>
            </a:r>
            <a:r>
              <a:rPr spc="10" dirty="0"/>
              <a:t> </a:t>
            </a:r>
            <a:r>
              <a:rPr spc="-10" dirty="0"/>
              <a:t>architectures</a:t>
            </a: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Useful</a:t>
            </a:r>
            <a:r>
              <a:rPr spc="-15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dirty="0"/>
              <a:t>wildlife monitoring,</a:t>
            </a:r>
            <a:r>
              <a:rPr spc="-30" dirty="0"/>
              <a:t> </a:t>
            </a:r>
            <a:r>
              <a:rPr dirty="0"/>
              <a:t>research,</a:t>
            </a:r>
            <a:r>
              <a:rPr spc="45" dirty="0"/>
              <a:t> </a:t>
            </a:r>
            <a:r>
              <a:rPr dirty="0"/>
              <a:t>and educational </a:t>
            </a:r>
            <a:r>
              <a:rPr spc="-10" dirty="0"/>
              <a:t>purposes.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866775"/>
              <a:ext cx="6829425" cy="2590800"/>
            </a:xfrm>
            <a:custGeom>
              <a:avLst/>
              <a:gdLst/>
              <a:ahLst/>
              <a:cxnLst/>
              <a:rect l="l" t="t" r="r" b="b"/>
              <a:pathLst>
                <a:path w="6829425" h="2590800">
                  <a:moveTo>
                    <a:pt x="6829425" y="0"/>
                  </a:moveTo>
                  <a:lnTo>
                    <a:pt x="0" y="0"/>
                  </a:lnTo>
                  <a:lnTo>
                    <a:pt x="0" y="2590800"/>
                  </a:lnTo>
                  <a:lnTo>
                    <a:pt x="6829425" y="2590800"/>
                  </a:lnTo>
                  <a:lnTo>
                    <a:pt x="6829425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923925"/>
              <a:ext cx="1009650" cy="2466975"/>
            </a:xfrm>
            <a:custGeom>
              <a:avLst/>
              <a:gdLst/>
              <a:ahLst/>
              <a:cxnLst/>
              <a:rect l="l" t="t" r="r" b="b"/>
              <a:pathLst>
                <a:path w="1009650" h="2466975">
                  <a:moveTo>
                    <a:pt x="0" y="2466975"/>
                  </a:moveTo>
                  <a:lnTo>
                    <a:pt x="1009650" y="2466975"/>
                  </a:lnTo>
                  <a:lnTo>
                    <a:pt x="1009650" y="0"/>
                  </a:lnTo>
                  <a:lnTo>
                    <a:pt x="0" y="0"/>
                  </a:lnTo>
                  <a:lnTo>
                    <a:pt x="0" y="2466975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829425" cy="6858000"/>
            </a:xfrm>
            <a:custGeom>
              <a:avLst/>
              <a:gdLst/>
              <a:ahLst/>
              <a:cxnLst/>
              <a:rect l="l" t="t" r="r" b="b"/>
              <a:pathLst>
                <a:path w="6829425" h="6858000">
                  <a:moveTo>
                    <a:pt x="6829425" y="847725"/>
                  </a:moveTo>
                  <a:lnTo>
                    <a:pt x="1066800" y="847725"/>
                  </a:lnTo>
                  <a:lnTo>
                    <a:pt x="1066800" y="0"/>
                  </a:lnTo>
                  <a:lnTo>
                    <a:pt x="1009650" y="0"/>
                  </a:lnTo>
                  <a:lnTo>
                    <a:pt x="1009650" y="847725"/>
                  </a:lnTo>
                  <a:lnTo>
                    <a:pt x="0" y="847725"/>
                  </a:lnTo>
                  <a:lnTo>
                    <a:pt x="0" y="923925"/>
                  </a:lnTo>
                  <a:lnTo>
                    <a:pt x="1009650" y="923925"/>
                  </a:lnTo>
                  <a:lnTo>
                    <a:pt x="1009650" y="6858000"/>
                  </a:lnTo>
                  <a:lnTo>
                    <a:pt x="1066800" y="6858000"/>
                  </a:lnTo>
                  <a:lnTo>
                    <a:pt x="1066800" y="923925"/>
                  </a:lnTo>
                  <a:lnTo>
                    <a:pt x="6829425" y="923925"/>
                  </a:lnTo>
                  <a:lnTo>
                    <a:pt x="6829425" y="847725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0" y="3457575"/>
              <a:ext cx="5334000" cy="3400425"/>
            </a:xfrm>
            <a:custGeom>
              <a:avLst/>
              <a:gdLst/>
              <a:ahLst/>
              <a:cxnLst/>
              <a:rect l="l" t="t" r="r" b="b"/>
              <a:pathLst>
                <a:path w="5334000" h="3400425">
                  <a:moveTo>
                    <a:pt x="0" y="3400425"/>
                  </a:moveTo>
                  <a:lnTo>
                    <a:pt x="5334000" y="3400425"/>
                  </a:lnTo>
                  <a:lnTo>
                    <a:pt x="5334000" y="0"/>
                  </a:lnTo>
                  <a:lnTo>
                    <a:pt x="0" y="0"/>
                  </a:lnTo>
                  <a:lnTo>
                    <a:pt x="0" y="3400425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3400425"/>
                  </a:moveTo>
                  <a:lnTo>
                    <a:pt x="6858000" y="3400425"/>
                  </a:lnTo>
                  <a:lnTo>
                    <a:pt x="6858000" y="0"/>
                  </a:lnTo>
                  <a:lnTo>
                    <a:pt x="6791325" y="0"/>
                  </a:lnTo>
                  <a:lnTo>
                    <a:pt x="6791325" y="3400425"/>
                  </a:lnTo>
                  <a:lnTo>
                    <a:pt x="0" y="3400425"/>
                  </a:lnTo>
                  <a:lnTo>
                    <a:pt x="0" y="3457575"/>
                  </a:lnTo>
                  <a:lnTo>
                    <a:pt x="6791325" y="3457575"/>
                  </a:lnTo>
                  <a:lnTo>
                    <a:pt x="6791325" y="6858000"/>
                  </a:lnTo>
                  <a:lnTo>
                    <a:pt x="6858000" y="6858000"/>
                  </a:lnTo>
                  <a:lnTo>
                    <a:pt x="6858000" y="3457575"/>
                  </a:lnTo>
                  <a:lnTo>
                    <a:pt x="12192000" y="3457575"/>
                  </a:lnTo>
                  <a:lnTo>
                    <a:pt x="12192000" y="3400425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6800" y="0"/>
              <a:ext cx="5724525" cy="847725"/>
            </a:xfrm>
            <a:custGeom>
              <a:avLst/>
              <a:gdLst/>
              <a:ahLst/>
              <a:cxnLst/>
              <a:rect l="l" t="t" r="r" b="b"/>
              <a:pathLst>
                <a:path w="5724525" h="847725">
                  <a:moveTo>
                    <a:pt x="5724525" y="0"/>
                  </a:moveTo>
                  <a:lnTo>
                    <a:pt x="0" y="0"/>
                  </a:lnTo>
                  <a:lnTo>
                    <a:pt x="0" y="847725"/>
                  </a:lnTo>
                  <a:lnTo>
                    <a:pt x="5724525" y="847725"/>
                  </a:lnTo>
                  <a:lnTo>
                    <a:pt x="5724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32889" y="1874519"/>
            <a:ext cx="2765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92605" algn="l"/>
              </a:tabLst>
            </a:pPr>
            <a:r>
              <a:rPr b="1" spc="270" dirty="0">
                <a:latin typeface="Arial"/>
                <a:cs typeface="Arial"/>
              </a:rPr>
              <a:t>THANK</a:t>
            </a:r>
            <a:r>
              <a:rPr b="1" dirty="0">
                <a:latin typeface="Arial"/>
                <a:cs typeface="Arial"/>
              </a:rPr>
              <a:t>	</a:t>
            </a:r>
            <a:r>
              <a:rPr b="1" spc="175" dirty="0">
                <a:latin typeface="Arial"/>
                <a:cs typeface="Arial"/>
              </a:rPr>
              <a:t>YOU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30440" y="4288091"/>
            <a:ext cx="3962400" cy="170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404040"/>
                </a:solidFill>
                <a:latin typeface="Trebuchet MS"/>
                <a:cs typeface="Trebuchet MS"/>
              </a:rPr>
              <a:t>Nada</a:t>
            </a:r>
            <a:r>
              <a:rPr sz="1800" spc="3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0" dirty="0">
                <a:solidFill>
                  <a:srgbClr val="404040"/>
                </a:solidFill>
                <a:latin typeface="Trebuchet MS"/>
                <a:cs typeface="Trebuchet MS"/>
              </a:rPr>
              <a:t>Hesham</a:t>
            </a:r>
            <a:r>
              <a:rPr sz="1800" spc="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Diab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275" dirty="0">
                <a:solidFill>
                  <a:srgbClr val="404040"/>
                </a:solidFill>
                <a:latin typeface="Trebuchet MS"/>
                <a:cs typeface="Trebuchet MS"/>
              </a:rPr>
              <a:t>202203904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3679"/>
              </a:lnSpc>
              <a:spcBef>
                <a:spcPts val="180"/>
              </a:spcBef>
            </a:pPr>
            <a:r>
              <a:rPr sz="1800" spc="195" dirty="0">
                <a:solidFill>
                  <a:srgbClr val="404040"/>
                </a:solidFill>
                <a:latin typeface="Trebuchet MS"/>
                <a:cs typeface="Trebuchet MS"/>
              </a:rPr>
              <a:t>Rania</a:t>
            </a:r>
            <a:r>
              <a:rPr sz="1800" spc="3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50" dirty="0">
                <a:solidFill>
                  <a:srgbClr val="404040"/>
                </a:solidFill>
                <a:latin typeface="Trebuchet MS"/>
                <a:cs typeface="Trebuchet MS"/>
              </a:rPr>
              <a:t>Mohamed</a:t>
            </a:r>
            <a:r>
              <a:rPr sz="1800" spc="3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275" dirty="0">
                <a:solidFill>
                  <a:srgbClr val="404040"/>
                </a:solidFill>
                <a:latin typeface="Trebuchet MS"/>
                <a:cs typeface="Trebuchet MS"/>
              </a:rPr>
              <a:t>Abd-</a:t>
            </a:r>
            <a:r>
              <a:rPr sz="1800" spc="200" dirty="0">
                <a:solidFill>
                  <a:srgbClr val="404040"/>
                </a:solidFill>
                <a:latin typeface="Trebuchet MS"/>
                <a:cs typeface="Trebuchet MS"/>
              </a:rPr>
              <a:t>elsameea </a:t>
            </a:r>
            <a:r>
              <a:rPr sz="1800" spc="275" dirty="0">
                <a:solidFill>
                  <a:srgbClr val="404040"/>
                </a:solidFill>
                <a:latin typeface="Trebuchet MS"/>
                <a:cs typeface="Trebuchet MS"/>
              </a:rPr>
              <a:t>202203992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298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MT</vt:lpstr>
      <vt:lpstr>Trebuchet MS</vt:lpstr>
      <vt:lpstr>Office Theme</vt:lpstr>
      <vt:lpstr>ANIMAL CLASSIFICATION USING CONVOLUTIONAL NEURAL NETWORKS (CNN)</vt:lpstr>
      <vt:lpstr>Introduction :</vt:lpstr>
      <vt:lpstr>Dataset :</vt:lpstr>
      <vt:lpstr>Model Architecture :</vt:lpstr>
      <vt:lpstr>Training Results :</vt:lpstr>
      <vt:lpstr>Evaluation :</vt:lpstr>
      <vt:lpstr>Predictions :</vt:lpstr>
      <vt:lpstr>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Nada Hesham</cp:lastModifiedBy>
  <cp:revision>1</cp:revision>
  <dcterms:created xsi:type="dcterms:W3CDTF">2025-05-14T12:17:44Z</dcterms:created>
  <dcterms:modified xsi:type="dcterms:W3CDTF">2025-05-14T12:23:55Z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2025-05-13T00:00:00Z</vt:filetime>
  </property>
  <property fmtid="{D5CDD505-2E9C-101B-9397-08002B2CF9AE}" pid="3" name="LastSaved">
    <vt:filetime>2025-05-14T00:00:00Z</vt:filetime>
  </property>
</Properties>
</file>