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36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HABEEL\Desktop\gantt%20chart%20timeli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bar"/>
        <c:grouping val="stacked"/>
        <c:ser>
          <c:idx val="0"/>
          <c:order val="0"/>
          <c:tx>
            <c:strRef>
              <c:f>Sheet1!$B$3</c:f>
              <c:strCache>
                <c:ptCount val="1"/>
                <c:pt idx="0">
                  <c:v>Start Date</c:v>
                </c:pt>
              </c:strCache>
            </c:strRef>
          </c:tx>
          <c:spPr>
            <a:noFill/>
          </c:spPr>
          <c:cat>
            <c:strRef>
              <c:f>Sheet1!$A$4:$A$8</c:f>
              <c:strCache>
                <c:ptCount val="5"/>
                <c:pt idx="0">
                  <c:v>XML</c:v>
                </c:pt>
                <c:pt idx="1">
                  <c:v>Database</c:v>
                </c:pt>
                <c:pt idx="2">
                  <c:v>Web Development</c:v>
                </c:pt>
                <c:pt idx="3">
                  <c:v>Web Server</c:v>
                </c:pt>
                <c:pt idx="4">
                  <c:v>Test run</c:v>
                </c:pt>
              </c:strCache>
            </c:strRef>
          </c:cat>
          <c:val>
            <c:numRef>
              <c:f>Sheet1!$B$4:$B$8</c:f>
              <c:numCache>
                <c:formatCode>dd/mm/yyyy</c:formatCode>
                <c:ptCount val="5"/>
                <c:pt idx="0">
                  <c:v>42925</c:v>
                </c:pt>
                <c:pt idx="1">
                  <c:v>42940</c:v>
                </c:pt>
                <c:pt idx="2">
                  <c:v>42961</c:v>
                </c:pt>
                <c:pt idx="3">
                  <c:v>42982</c:v>
                </c:pt>
                <c:pt idx="4">
                  <c:v>43010</c:v>
                </c:pt>
              </c:numCache>
            </c:numRef>
          </c:val>
        </c:ser>
        <c:ser>
          <c:idx val="1"/>
          <c:order val="1"/>
          <c:tx>
            <c:strRef>
              <c:f>Sheet1!$C$3</c:f>
              <c:strCache>
                <c:ptCount val="1"/>
                <c:pt idx="0">
                  <c:v>Duration in week</c:v>
                </c:pt>
              </c:strCache>
            </c:strRef>
          </c:tx>
          <c:cat>
            <c:strRef>
              <c:f>Sheet1!$A$4:$A$8</c:f>
              <c:strCache>
                <c:ptCount val="5"/>
                <c:pt idx="0">
                  <c:v>XML</c:v>
                </c:pt>
                <c:pt idx="1">
                  <c:v>Database</c:v>
                </c:pt>
                <c:pt idx="2">
                  <c:v>Web Development</c:v>
                </c:pt>
                <c:pt idx="3">
                  <c:v>Web Server</c:v>
                </c:pt>
                <c:pt idx="4">
                  <c:v>Test run</c:v>
                </c:pt>
              </c:strCache>
            </c:strRef>
          </c:cat>
          <c:val>
            <c:numRef>
              <c:f>Sheet1!$C$4:$C$8</c:f>
              <c:numCache>
                <c:formatCode>General</c:formatCode>
                <c:ptCount val="5"/>
                <c:pt idx="0">
                  <c:v>2</c:v>
                </c:pt>
                <c:pt idx="1">
                  <c:v>3</c:v>
                </c:pt>
                <c:pt idx="2">
                  <c:v>3</c:v>
                </c:pt>
                <c:pt idx="3">
                  <c:v>4</c:v>
                </c:pt>
                <c:pt idx="4">
                  <c:v>1</c:v>
                </c:pt>
              </c:numCache>
            </c:numRef>
          </c:val>
        </c:ser>
        <c:shape val="box"/>
        <c:axId val="96268288"/>
        <c:axId val="96269824"/>
        <c:axId val="0"/>
      </c:bar3DChart>
      <c:catAx>
        <c:axId val="96268288"/>
        <c:scaling>
          <c:orientation val="maxMin"/>
        </c:scaling>
        <c:axPos val="l"/>
        <c:tickLblPos val="nextTo"/>
        <c:txPr>
          <a:bodyPr/>
          <a:lstStyle/>
          <a:p>
            <a:pPr>
              <a:defRPr lang="en-GB" sz="1050" b="1"/>
            </a:pPr>
            <a:endParaRPr lang="en-US"/>
          </a:p>
        </c:txPr>
        <c:crossAx val="96269824"/>
        <c:crosses val="autoZero"/>
        <c:auto val="1"/>
        <c:lblAlgn val="ctr"/>
        <c:lblOffset val="100"/>
      </c:catAx>
      <c:valAx>
        <c:axId val="96269824"/>
        <c:scaling>
          <c:orientation val="minMax"/>
          <c:min val="42925"/>
        </c:scaling>
        <c:axPos val="t"/>
        <c:majorGridlines/>
        <c:numFmt formatCode="dd/mm/yyyy" sourceLinked="1"/>
        <c:tickLblPos val="nextTo"/>
        <c:txPr>
          <a:bodyPr rot="2700000"/>
          <a:lstStyle/>
          <a:p>
            <a:pPr>
              <a:defRPr lang="en-GB" sz="1050" b="1"/>
            </a:pPr>
            <a:endParaRPr lang="en-US"/>
          </a:p>
        </c:txPr>
        <c:crossAx val="96268288"/>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149811E9-326E-47D5-9A36-BB6ED51807C0}"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9811E9-326E-47D5-9A36-BB6ED51807C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9811E9-326E-47D5-9A36-BB6ED51807C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9811E9-326E-47D5-9A36-BB6ED51807C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9811E9-326E-47D5-9A36-BB6ED51807C0}"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9811E9-326E-47D5-9A36-BB6ED51807C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9811E9-326E-47D5-9A36-BB6ED51807C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9811E9-326E-47D5-9A36-BB6ED51807C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9811E9-326E-47D5-9A36-BB6ED51807C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9811E9-326E-47D5-9A36-BB6ED51807C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365504-BCF9-443B-B053-0375FBB205D2}" type="datetimeFigureOut">
              <a:rPr lang="en-GB" smtClean="0"/>
              <a:pPr/>
              <a:t>06/07/2017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149811E9-326E-47D5-9A36-BB6ED51807C0}"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365504-BCF9-443B-B053-0375FBB205D2}" type="datetimeFigureOut">
              <a:rPr lang="en-GB" smtClean="0"/>
              <a:pPr/>
              <a:t>06/07/2017</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9811E9-326E-47D5-9A36-BB6ED51807C0}"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36" y="1844824"/>
            <a:ext cx="9815775" cy="1569660"/>
          </a:xfrm>
          <a:prstGeom prst="rect">
            <a:avLst/>
          </a:prstGeom>
          <a:noFill/>
        </p:spPr>
        <p:txBody>
          <a:bodyPr wrap="square" lIns="91440" tIns="45720" rIns="91440" bIns="45720">
            <a:spAutoFit/>
          </a:bodyPr>
          <a:lstStyle/>
          <a:p>
            <a:pPr algn="ctr"/>
            <a:r>
              <a:rPr lang="en-US" sz="48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IoT</a:t>
            </a:r>
            <a:r>
              <a:rPr lang="en-US" sz="4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 based Home Automation System</a:t>
            </a:r>
            <a:endParaRPr lang="en-US" sz="4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sp>
        <p:nvSpPr>
          <p:cNvPr id="7" name="TextBox 6"/>
          <p:cNvSpPr txBox="1"/>
          <p:nvPr/>
        </p:nvSpPr>
        <p:spPr>
          <a:xfrm>
            <a:off x="3851920" y="5226784"/>
            <a:ext cx="5292080"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b="1" dirty="0" smtClean="0">
                <a:latin typeface="Arial" pitchFamily="34" charset="0"/>
                <a:cs typeface="Arial" pitchFamily="34" charset="0"/>
              </a:rPr>
              <a:t>Presented By – </a:t>
            </a:r>
          </a:p>
          <a:p>
            <a:endParaRPr lang="en-GB" sz="2000" b="1" dirty="0">
              <a:latin typeface="Arial" pitchFamily="34" charset="0"/>
              <a:cs typeface="Arial" pitchFamily="34" charset="0"/>
            </a:endParaRPr>
          </a:p>
          <a:p>
            <a:r>
              <a:rPr lang="en-GB" sz="2000" b="1" dirty="0" err="1" smtClean="0">
                <a:latin typeface="Arial" pitchFamily="34" charset="0"/>
                <a:cs typeface="Arial" pitchFamily="34" charset="0"/>
              </a:rPr>
              <a:t>Noor</a:t>
            </a:r>
            <a:r>
              <a:rPr lang="en-GB" sz="2000" b="1" dirty="0" smtClean="0">
                <a:latin typeface="Arial" pitchFamily="34" charset="0"/>
                <a:cs typeface="Arial" pitchFamily="34" charset="0"/>
              </a:rPr>
              <a:t> Al Din </a:t>
            </a:r>
            <a:r>
              <a:rPr lang="en-GB" sz="2000" b="1" dirty="0">
                <a:latin typeface="Arial" pitchFamily="34" charset="0"/>
                <a:cs typeface="Arial" pitchFamily="34" charset="0"/>
              </a:rPr>
              <a:t>A</a:t>
            </a:r>
            <a:r>
              <a:rPr lang="en-GB" sz="2000" b="1" dirty="0" smtClean="0">
                <a:latin typeface="Arial" pitchFamily="34" charset="0"/>
                <a:cs typeface="Arial" pitchFamily="34" charset="0"/>
              </a:rPr>
              <a:t>hmed </a:t>
            </a:r>
            <a:r>
              <a:rPr lang="en-GB" sz="2000" b="1" dirty="0" smtClean="0">
                <a:latin typeface="Arial" pitchFamily="34" charset="0"/>
                <a:cs typeface="Arial" pitchFamily="34" charset="0"/>
              </a:rPr>
              <a:t>– 1310607043</a:t>
            </a:r>
            <a:endParaRPr lang="en-GB" sz="2000" b="1" dirty="0" smtClean="0">
              <a:latin typeface="Arial" pitchFamily="34" charset="0"/>
              <a:cs typeface="Arial" pitchFamily="34" charset="0"/>
            </a:endParaRPr>
          </a:p>
          <a:p>
            <a:endParaRPr lang="en-GB" sz="2000" b="1" dirty="0">
              <a:latin typeface="Arial" pitchFamily="34" charset="0"/>
              <a:cs typeface="Arial" pitchFamily="34" charset="0"/>
            </a:endParaRPr>
          </a:p>
          <a:p>
            <a:r>
              <a:rPr lang="en-GB" sz="2000" b="1" dirty="0" err="1" smtClean="0">
                <a:latin typeface="Arial" pitchFamily="34" charset="0"/>
                <a:cs typeface="Arial" pitchFamily="34" charset="0"/>
              </a:rPr>
              <a:t>Rahatul</a:t>
            </a:r>
            <a:r>
              <a:rPr lang="en-GB" sz="2000" b="1" dirty="0" smtClean="0">
                <a:latin typeface="Arial" pitchFamily="34" charset="0"/>
                <a:cs typeface="Arial" pitchFamily="34" charset="0"/>
              </a:rPr>
              <a:t> </a:t>
            </a:r>
            <a:r>
              <a:rPr lang="en-GB" sz="2000" b="1" dirty="0" err="1" smtClean="0">
                <a:latin typeface="Arial" pitchFamily="34" charset="0"/>
                <a:cs typeface="Arial" pitchFamily="34" charset="0"/>
              </a:rPr>
              <a:t>Aine</a:t>
            </a:r>
            <a:r>
              <a:rPr lang="en-GB" sz="2000" b="1" dirty="0" smtClean="0">
                <a:latin typeface="Arial" pitchFamily="34" charset="0"/>
                <a:cs typeface="Arial" pitchFamily="34" charset="0"/>
              </a:rPr>
              <a:t> - 1220812042</a:t>
            </a:r>
            <a:endParaRPr lang="en-GB"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27584" y="1052736"/>
          <a:ext cx="7128791" cy="1296924"/>
        </p:xfrm>
        <a:graphic>
          <a:graphicData uri="http://schemas.openxmlformats.org/drawingml/2006/table">
            <a:tbl>
              <a:tblPr/>
              <a:tblGrid>
                <a:gridCol w="2243195"/>
                <a:gridCol w="2442798"/>
                <a:gridCol w="2442798"/>
              </a:tblGrid>
              <a:tr h="226060">
                <a:tc>
                  <a:txBody>
                    <a:bodyPr/>
                    <a:lstStyle/>
                    <a:p>
                      <a:pPr algn="ctr">
                        <a:lnSpc>
                          <a:spcPct val="115000"/>
                        </a:lnSpc>
                        <a:spcAft>
                          <a:spcPts val="0"/>
                        </a:spcAft>
                      </a:pPr>
                      <a:r>
                        <a:rPr lang="en-GB" sz="1400" b="1" dirty="0">
                          <a:latin typeface="Calibri"/>
                          <a:ea typeface="Calibri"/>
                          <a:cs typeface="Times New Roman"/>
                        </a:rPr>
                        <a:t>Tasks</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400" b="1" dirty="0">
                          <a:latin typeface="Calibri"/>
                          <a:ea typeface="Calibri"/>
                          <a:cs typeface="Times New Roman"/>
                        </a:rPr>
                        <a:t>Start Date</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400" b="1" dirty="0">
                          <a:latin typeface="Calibri"/>
                          <a:ea typeface="Calibri"/>
                          <a:cs typeface="Times New Roman"/>
                        </a:rPr>
                        <a:t>Duration in week</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algn="ctr">
                        <a:lnSpc>
                          <a:spcPct val="115000"/>
                        </a:lnSpc>
                        <a:spcAft>
                          <a:spcPts val="0"/>
                        </a:spcAft>
                      </a:pPr>
                      <a:r>
                        <a:rPr lang="en-GB" sz="1200">
                          <a:latin typeface="Calibri"/>
                          <a:ea typeface="Calibri"/>
                          <a:cs typeface="Times New Roman"/>
                        </a:rPr>
                        <a:t>XML</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a:latin typeface="Calibri"/>
                          <a:ea typeface="Calibri"/>
                          <a:cs typeface="Times New Roman"/>
                        </a:rPr>
                        <a:t>09/07/2017</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dirty="0">
                          <a:latin typeface="Calibri"/>
                          <a:ea typeface="Calibri"/>
                          <a:cs typeface="Times New Roman"/>
                        </a:rPr>
                        <a:t>2</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690">
                <a:tc>
                  <a:txBody>
                    <a:bodyPr/>
                    <a:lstStyle/>
                    <a:p>
                      <a:pPr algn="ctr">
                        <a:lnSpc>
                          <a:spcPct val="115000"/>
                        </a:lnSpc>
                        <a:spcAft>
                          <a:spcPts val="0"/>
                        </a:spcAft>
                      </a:pPr>
                      <a:r>
                        <a:rPr lang="en-GB" sz="1200">
                          <a:latin typeface="Calibri"/>
                          <a:ea typeface="Calibri"/>
                          <a:cs typeface="Times New Roman"/>
                        </a:rPr>
                        <a:t>Database</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a:latin typeface="Calibri"/>
                          <a:ea typeface="Calibri"/>
                          <a:cs typeface="Times New Roman"/>
                        </a:rPr>
                        <a:t>24/07/2017</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dirty="0">
                          <a:latin typeface="Calibri"/>
                          <a:ea typeface="Calibri"/>
                          <a:cs typeface="Times New Roman"/>
                        </a:rPr>
                        <a:t>3</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690">
                <a:tc>
                  <a:txBody>
                    <a:bodyPr/>
                    <a:lstStyle/>
                    <a:p>
                      <a:pPr algn="ctr">
                        <a:lnSpc>
                          <a:spcPct val="115000"/>
                        </a:lnSpc>
                        <a:spcAft>
                          <a:spcPts val="0"/>
                        </a:spcAft>
                      </a:pPr>
                      <a:r>
                        <a:rPr lang="en-GB" sz="1200" dirty="0">
                          <a:latin typeface="Calibri"/>
                          <a:ea typeface="Calibri"/>
                          <a:cs typeface="Times New Roman"/>
                        </a:rPr>
                        <a:t>Web Development</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a:latin typeface="Calibri"/>
                          <a:ea typeface="Calibri"/>
                          <a:cs typeface="Times New Roman"/>
                        </a:rPr>
                        <a:t>14/08/2017</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dirty="0">
                          <a:latin typeface="Calibri"/>
                          <a:ea typeface="Calibri"/>
                          <a:cs typeface="Times New Roman"/>
                        </a:rPr>
                        <a:t>3</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algn="ctr">
                        <a:lnSpc>
                          <a:spcPct val="115000"/>
                        </a:lnSpc>
                        <a:spcAft>
                          <a:spcPts val="0"/>
                        </a:spcAft>
                      </a:pPr>
                      <a:r>
                        <a:rPr lang="en-GB" sz="1200">
                          <a:latin typeface="Calibri"/>
                          <a:ea typeface="Calibri"/>
                          <a:cs typeface="Times New Roman"/>
                        </a:rPr>
                        <a:t>Web Server</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a:latin typeface="Calibri"/>
                          <a:ea typeface="Calibri"/>
                          <a:cs typeface="Times New Roman"/>
                        </a:rPr>
                        <a:t>04/09/2017</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a:latin typeface="Calibri"/>
                          <a:ea typeface="Calibri"/>
                          <a:cs typeface="Times New Roman"/>
                        </a:rPr>
                        <a:t>4</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algn="ctr">
                        <a:lnSpc>
                          <a:spcPct val="115000"/>
                        </a:lnSpc>
                        <a:spcAft>
                          <a:spcPts val="0"/>
                        </a:spcAft>
                      </a:pPr>
                      <a:r>
                        <a:rPr lang="en-GB" sz="1200">
                          <a:latin typeface="Calibri"/>
                          <a:ea typeface="Calibri"/>
                          <a:cs typeface="Times New Roman"/>
                        </a:rPr>
                        <a:t>Test run</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dirty="0">
                          <a:latin typeface="Calibri"/>
                          <a:ea typeface="Calibri"/>
                          <a:cs typeface="Times New Roman"/>
                        </a:rPr>
                        <a:t>02/10/2017</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dirty="0">
                          <a:latin typeface="Calibri"/>
                          <a:ea typeface="Calibri"/>
                          <a:cs typeface="Times New Roman"/>
                        </a:rPr>
                        <a:t>1</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1"/>
          <p:cNvSpPr>
            <a:spLocks noGrp="1"/>
          </p:cNvSpPr>
          <p:nvPr>
            <p:ph type="title"/>
          </p:nvPr>
        </p:nvSpPr>
        <p:spPr>
          <a:xfrm>
            <a:off x="1763688" y="188640"/>
            <a:ext cx="5338936" cy="722344"/>
          </a:xfrm>
        </p:spPr>
        <p:txBody>
          <a:bodyPr>
            <a:normAutofit/>
          </a:bodyPr>
          <a:lstStyle/>
          <a:p>
            <a:pPr algn="ctr"/>
            <a:r>
              <a:rPr lang="en-GB" sz="4400" b="1" dirty="0" smtClean="0">
                <a:latin typeface="Arial" pitchFamily="34" charset="0"/>
                <a:cs typeface="Arial" pitchFamily="34" charset="0"/>
              </a:rPr>
              <a:t>Timeline</a:t>
            </a:r>
            <a:endParaRPr lang="en-GB" sz="4400" b="1" dirty="0">
              <a:latin typeface="Arial" pitchFamily="34" charset="0"/>
              <a:cs typeface="Arial" pitchFamily="34" charset="0"/>
            </a:endParaRPr>
          </a:p>
        </p:txBody>
      </p:sp>
      <p:graphicFrame>
        <p:nvGraphicFramePr>
          <p:cNvPr id="6" name="Chart 5"/>
          <p:cNvGraphicFramePr/>
          <p:nvPr/>
        </p:nvGraphicFramePr>
        <p:xfrm>
          <a:off x="755576" y="2348880"/>
          <a:ext cx="7704856" cy="430075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259632" y="6550223"/>
            <a:ext cx="7092280" cy="307777"/>
          </a:xfrm>
          <a:prstGeom prst="rect">
            <a:avLst/>
          </a:prstGeom>
          <a:noFill/>
        </p:spPr>
        <p:txBody>
          <a:bodyPr wrap="square" rtlCol="0">
            <a:spAutoFit/>
          </a:bodyPr>
          <a:lstStyle/>
          <a:p>
            <a:r>
              <a:rPr lang="en-GB" sz="1400" b="1" dirty="0" smtClean="0">
                <a:latin typeface="Arial" pitchFamily="34" charset="0"/>
                <a:cs typeface="Arial" pitchFamily="34" charset="0"/>
              </a:rPr>
              <a:t>The chart above shows when the tasks will be completed to make the web server.</a:t>
            </a:r>
            <a:endParaRPr lang="en-GB"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866360"/>
          </a:xfrm>
        </p:spPr>
        <p:txBody>
          <a:bodyPr>
            <a:normAutofit/>
          </a:bodyPr>
          <a:lstStyle/>
          <a:p>
            <a:pPr algn="ctr"/>
            <a:r>
              <a:rPr lang="en-GB" sz="4400" b="1" dirty="0" smtClean="0">
                <a:latin typeface="Arial" pitchFamily="34" charset="0"/>
                <a:cs typeface="Arial" pitchFamily="34" charset="0"/>
              </a:rPr>
              <a:t>Product  Specification</a:t>
            </a:r>
            <a:endParaRPr lang="en-GB" sz="4400" b="1" dirty="0">
              <a:latin typeface="Arial" pitchFamily="34" charset="0"/>
              <a:cs typeface="Arial" pitchFamily="34" charset="0"/>
            </a:endParaRPr>
          </a:p>
        </p:txBody>
      </p:sp>
      <p:sp>
        <p:nvSpPr>
          <p:cNvPr id="3" name="Content Placeholder 2"/>
          <p:cNvSpPr>
            <a:spLocks noGrp="1"/>
          </p:cNvSpPr>
          <p:nvPr>
            <p:ph idx="1"/>
          </p:nvPr>
        </p:nvSpPr>
        <p:spPr>
          <a:xfrm>
            <a:off x="0" y="1772816"/>
            <a:ext cx="9144000" cy="5085184"/>
          </a:xfrm>
        </p:spPr>
        <p:txBody>
          <a:bodyPr>
            <a:normAutofit fontScale="40000" lnSpcReduction="20000"/>
          </a:bodyPr>
          <a:lstStyle/>
          <a:p>
            <a:pPr lvl="0">
              <a:buClr>
                <a:schemeClr val="tx2"/>
              </a:buClr>
            </a:pPr>
            <a:r>
              <a:rPr lang="en-GB" sz="4500" dirty="0" smtClean="0">
                <a:latin typeface="Arial" pitchFamily="34" charset="0"/>
                <a:cs typeface="Arial" pitchFamily="34" charset="0"/>
              </a:rPr>
              <a:t>User can control their home appliances through their cell phone using an application/software.</a:t>
            </a:r>
          </a:p>
          <a:p>
            <a:pPr lvl="0">
              <a:buClr>
                <a:schemeClr val="tx2"/>
              </a:buClr>
              <a:buNone/>
            </a:pPr>
            <a:endParaRPr lang="en-GB" sz="4500" dirty="0" smtClean="0">
              <a:latin typeface="Arial" pitchFamily="34" charset="0"/>
              <a:cs typeface="Arial" pitchFamily="34" charset="0"/>
            </a:endParaRPr>
          </a:p>
          <a:p>
            <a:pPr lvl="0">
              <a:buClr>
                <a:schemeClr val="tx2"/>
              </a:buClr>
            </a:pPr>
            <a:r>
              <a:rPr lang="en-GB" sz="4500" dirty="0" smtClean="0">
                <a:latin typeface="Arial" pitchFamily="34" charset="0"/>
                <a:cs typeface="Arial" pitchFamily="34" charset="0"/>
              </a:rPr>
              <a:t>Voltage regulation is possible through mobile application. For example: Dimming lights and speed regulation of a fan.</a:t>
            </a:r>
          </a:p>
          <a:p>
            <a:pPr lvl="0">
              <a:buClr>
                <a:schemeClr val="tx2"/>
              </a:buClr>
              <a:buNone/>
            </a:pPr>
            <a:endParaRPr lang="en-GB" sz="4500" dirty="0" smtClean="0">
              <a:latin typeface="Arial" pitchFamily="34" charset="0"/>
              <a:cs typeface="Arial" pitchFamily="34" charset="0"/>
            </a:endParaRPr>
          </a:p>
          <a:p>
            <a:pPr lvl="0">
              <a:buClr>
                <a:schemeClr val="tx2"/>
              </a:buClr>
            </a:pPr>
            <a:r>
              <a:rPr lang="en-GB" sz="4500" dirty="0" smtClean="0">
                <a:latin typeface="Arial" pitchFamily="34" charset="0"/>
                <a:cs typeface="Arial" pitchFamily="34" charset="0"/>
              </a:rPr>
              <a:t>Automatic ambient light monitoring and adjusting.</a:t>
            </a:r>
          </a:p>
          <a:p>
            <a:pPr lvl="0">
              <a:buClr>
                <a:schemeClr val="tx2"/>
              </a:buClr>
              <a:buNone/>
            </a:pPr>
            <a:endParaRPr lang="en-GB" sz="4500" dirty="0" smtClean="0">
              <a:latin typeface="Arial" pitchFamily="34" charset="0"/>
              <a:cs typeface="Arial" pitchFamily="34" charset="0"/>
            </a:endParaRPr>
          </a:p>
          <a:p>
            <a:pPr lvl="0">
              <a:buClr>
                <a:schemeClr val="tx2"/>
              </a:buClr>
            </a:pPr>
            <a:r>
              <a:rPr lang="en-GB" sz="4500" dirty="0" smtClean="0">
                <a:latin typeface="Arial" pitchFamily="34" charset="0"/>
                <a:cs typeface="Arial" pitchFamily="34" charset="0"/>
              </a:rPr>
              <a:t>Real time temperature and humidity sensing and monitoring through mobile application.</a:t>
            </a:r>
          </a:p>
          <a:p>
            <a:pPr lvl="0">
              <a:buClr>
                <a:schemeClr val="tx2"/>
              </a:buClr>
              <a:buNone/>
            </a:pPr>
            <a:endParaRPr lang="en-GB" sz="4500" dirty="0" smtClean="0">
              <a:latin typeface="Arial" pitchFamily="34" charset="0"/>
              <a:cs typeface="Arial" pitchFamily="34" charset="0"/>
            </a:endParaRPr>
          </a:p>
          <a:p>
            <a:pPr lvl="0">
              <a:buClr>
                <a:schemeClr val="tx2"/>
              </a:buClr>
            </a:pPr>
            <a:r>
              <a:rPr lang="en-GB" sz="4500" dirty="0" smtClean="0">
                <a:latin typeface="Arial" pitchFamily="34" charset="0"/>
                <a:cs typeface="Arial" pitchFamily="34" charset="0"/>
              </a:rPr>
              <a:t>The system can notify users how much power is being consumed in the room through mobile devices.</a:t>
            </a:r>
          </a:p>
          <a:p>
            <a:pPr lvl="0">
              <a:buClr>
                <a:schemeClr val="tx2"/>
              </a:buClr>
              <a:buNone/>
            </a:pPr>
            <a:endParaRPr lang="en-GB" sz="4500" dirty="0" smtClean="0">
              <a:latin typeface="Arial" pitchFamily="34" charset="0"/>
              <a:cs typeface="Arial" pitchFamily="34" charset="0"/>
            </a:endParaRPr>
          </a:p>
          <a:p>
            <a:pPr lvl="0">
              <a:buClr>
                <a:schemeClr val="tx2"/>
              </a:buClr>
            </a:pPr>
            <a:r>
              <a:rPr lang="en-GB" sz="4500" dirty="0" smtClean="0">
                <a:latin typeface="Arial" pitchFamily="34" charset="0"/>
                <a:cs typeface="Arial" pitchFamily="34" charset="0"/>
              </a:rPr>
              <a:t>Motion sensing capabilities to see if anyone is in the room.</a:t>
            </a:r>
          </a:p>
          <a:p>
            <a:pPr lvl="0">
              <a:buClr>
                <a:schemeClr val="tx2"/>
              </a:buClr>
              <a:buNone/>
            </a:pPr>
            <a:endParaRPr lang="en-GB" sz="4500" dirty="0" smtClean="0">
              <a:latin typeface="Arial" pitchFamily="34" charset="0"/>
              <a:cs typeface="Arial" pitchFamily="34" charset="0"/>
            </a:endParaRPr>
          </a:p>
          <a:p>
            <a:pPr lvl="0">
              <a:buClr>
                <a:schemeClr val="tx2"/>
              </a:buClr>
            </a:pPr>
            <a:r>
              <a:rPr lang="en-GB" sz="4500" dirty="0" smtClean="0">
                <a:latin typeface="Arial" pitchFamily="34" charset="0"/>
                <a:cs typeface="Arial" pitchFamily="34" charset="0"/>
              </a:rPr>
              <a:t>Appliances can be controlled from anywhere around the world.</a:t>
            </a:r>
          </a:p>
          <a:p>
            <a:pPr lvl="0">
              <a:buClr>
                <a:schemeClr val="tx2"/>
              </a:buClr>
              <a:buNone/>
            </a:pPr>
            <a:endParaRPr lang="en-GB" sz="4500" dirty="0" smtClean="0">
              <a:latin typeface="Arial" pitchFamily="34" charset="0"/>
              <a:cs typeface="Arial" pitchFamily="34" charset="0"/>
            </a:endParaRPr>
          </a:p>
          <a:p>
            <a:pPr lvl="0">
              <a:buClr>
                <a:schemeClr val="tx2"/>
              </a:buClr>
            </a:pPr>
            <a:r>
              <a:rPr lang="en-GB" sz="4500" dirty="0" smtClean="0">
                <a:latin typeface="Arial" pitchFamily="34" charset="0"/>
                <a:cs typeface="Arial" pitchFamily="34" charset="0"/>
              </a:rPr>
              <a:t>The unit can be implemented in an already existing traditional system.</a:t>
            </a:r>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764704"/>
            <a:ext cx="6347048" cy="794352"/>
          </a:xfrm>
        </p:spPr>
        <p:txBody>
          <a:bodyPr>
            <a:normAutofit/>
          </a:bodyPr>
          <a:lstStyle/>
          <a:p>
            <a:pPr algn="ctr"/>
            <a:r>
              <a:rPr lang="en-GB" sz="4800" b="1" dirty="0" smtClean="0">
                <a:latin typeface="Arial" pitchFamily="34" charset="0"/>
                <a:cs typeface="Arial" pitchFamily="34" charset="0"/>
              </a:rPr>
              <a:t>Conclusion</a:t>
            </a:r>
            <a:endParaRPr lang="en-GB" sz="4800" b="1" dirty="0">
              <a:latin typeface="Arial" pitchFamily="34" charset="0"/>
              <a:cs typeface="Arial" pitchFamily="34" charset="0"/>
            </a:endParaRPr>
          </a:p>
        </p:txBody>
      </p:sp>
      <p:sp>
        <p:nvSpPr>
          <p:cNvPr id="3" name="Content Placeholder 2"/>
          <p:cNvSpPr>
            <a:spLocks noGrp="1"/>
          </p:cNvSpPr>
          <p:nvPr>
            <p:ph idx="1"/>
          </p:nvPr>
        </p:nvSpPr>
        <p:spPr>
          <a:xfrm>
            <a:off x="0" y="2468880"/>
            <a:ext cx="9144000" cy="4389120"/>
          </a:xfrm>
        </p:spPr>
        <p:txBody>
          <a:bodyPr>
            <a:noAutofit/>
          </a:bodyPr>
          <a:lstStyle/>
          <a:p>
            <a:pPr>
              <a:buClr>
                <a:schemeClr val="tx2"/>
              </a:buClr>
            </a:pPr>
            <a:r>
              <a:rPr lang="en-GB" sz="2000" dirty="0" smtClean="0">
                <a:latin typeface="Arial" pitchFamily="34" charset="0"/>
                <a:cs typeface="Arial" pitchFamily="34" charset="0"/>
              </a:rPr>
              <a:t>Home automation system offers a variety of services and functions. This system is intended to deliver services to customers who have a large family or are a household of one.</a:t>
            </a:r>
          </a:p>
          <a:p>
            <a:pPr>
              <a:buClr>
                <a:schemeClr val="tx2"/>
              </a:buClr>
            </a:pPr>
            <a:endParaRPr lang="en-GB" sz="2000" dirty="0" smtClean="0">
              <a:latin typeface="Arial" pitchFamily="34" charset="0"/>
              <a:cs typeface="Arial" pitchFamily="34" charset="0"/>
            </a:endParaRPr>
          </a:p>
          <a:p>
            <a:pPr>
              <a:buClr>
                <a:schemeClr val="tx2"/>
              </a:buClr>
            </a:pPr>
            <a:r>
              <a:rPr lang="en-GB" sz="2000" dirty="0" smtClean="0">
                <a:latin typeface="Arial" pitchFamily="34" charset="0"/>
                <a:cs typeface="Arial" pitchFamily="34" charset="0"/>
              </a:rPr>
              <a:t>This system will make users life easier and will save their amount of labour, time and energy. They can control their electrical devices via these Home Automation devices and control actions through Mobiles.</a:t>
            </a:r>
          </a:p>
          <a:p>
            <a:pPr>
              <a:buClr>
                <a:schemeClr val="tx2"/>
              </a:buClr>
              <a:buNone/>
            </a:pPr>
            <a:endParaRPr lang="en-GB" sz="2000" dirty="0" smtClean="0">
              <a:latin typeface="Arial" pitchFamily="34" charset="0"/>
              <a:cs typeface="Arial" pitchFamily="34" charset="0"/>
            </a:endParaRPr>
          </a:p>
          <a:p>
            <a:pPr>
              <a:buClr>
                <a:schemeClr val="tx2"/>
              </a:buClr>
            </a:pPr>
            <a:r>
              <a:rPr lang="en-GB" sz="2000" dirty="0" smtClean="0">
                <a:latin typeface="Arial" pitchFamily="34" charset="0"/>
                <a:cs typeface="Arial" pitchFamily="34" charset="0"/>
              </a:rPr>
              <a:t>This design will be simple and affordable to many users.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32656"/>
            <a:ext cx="5997352" cy="1143000"/>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Abstract</a:t>
            </a:r>
            <a:r>
              <a:rPr lang="en-GB" sz="4800" b="1" dirty="0" smtClean="0">
                <a:latin typeface="Arial" pitchFamily="34" charset="0"/>
                <a:ea typeface="Verdana" pitchFamily="34" charset="0"/>
                <a:cs typeface="Arial" pitchFamily="34" charset="0"/>
              </a:rPr>
              <a:t> </a:t>
            </a:r>
            <a:endParaRPr lang="en-GB" sz="4800" b="1" dirty="0">
              <a:latin typeface="Arial" pitchFamily="34" charset="0"/>
              <a:ea typeface="Verdana" pitchFamily="34" charset="0"/>
              <a:cs typeface="Arial" pitchFamily="34" charset="0"/>
            </a:endParaRPr>
          </a:p>
        </p:txBody>
      </p:sp>
      <p:sp>
        <p:nvSpPr>
          <p:cNvPr id="3" name="Content Placeholder 2"/>
          <p:cNvSpPr>
            <a:spLocks noGrp="1"/>
          </p:cNvSpPr>
          <p:nvPr>
            <p:ph idx="1"/>
          </p:nvPr>
        </p:nvSpPr>
        <p:spPr>
          <a:xfrm>
            <a:off x="179512" y="1988840"/>
            <a:ext cx="8964488" cy="4869160"/>
          </a:xfrm>
        </p:spPr>
        <p:txBody>
          <a:bodyPr>
            <a:noAutofit/>
          </a:bodyPr>
          <a:lstStyle/>
          <a:p>
            <a:pPr>
              <a:buClr>
                <a:schemeClr val="tx2"/>
              </a:buClr>
            </a:pPr>
            <a:r>
              <a:rPr lang="en-GB" sz="2400" dirty="0" smtClean="0">
                <a:latin typeface="Arial" pitchFamily="34" charset="0"/>
                <a:cs typeface="Arial" pitchFamily="34" charset="0"/>
              </a:rPr>
              <a:t>Home automation usually signifies increased automation of household appliances through electronic means.  There is an increasing demand for smart homes, where appliances react automatically to changing environment conditions and can be easily controlled through one common device.</a:t>
            </a:r>
          </a:p>
          <a:p>
            <a:pPr>
              <a:buNone/>
            </a:pPr>
            <a:endParaRPr lang="en-GB" sz="2400" dirty="0" smtClean="0">
              <a:latin typeface="Arial" pitchFamily="34" charset="0"/>
              <a:cs typeface="Arial" pitchFamily="34" charset="0"/>
            </a:endParaRPr>
          </a:p>
          <a:p>
            <a:pPr>
              <a:buClr>
                <a:schemeClr val="tx2"/>
              </a:buClr>
            </a:pPr>
            <a:r>
              <a:rPr lang="en-GB" sz="2400" dirty="0" smtClean="0">
                <a:latin typeface="Arial" pitchFamily="34" charset="0"/>
                <a:cs typeface="Arial" pitchFamily="34" charset="0"/>
              </a:rPr>
              <a:t>Our purpose is to build a unit that can monitor and control the electrical home appliances from anywhere in the world using a hand held mobile device. And also, to keep the automation of homes at a reasonable price with parts that are available within our country. </a:t>
            </a:r>
            <a:endParaRPr lang="en-GB"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8085584" cy="998984"/>
          </a:xfrm>
        </p:spPr>
        <p:txBody>
          <a:bodyPr>
            <a:normAutofit/>
          </a:bodyPr>
          <a:lstStyle/>
          <a:p>
            <a:pPr algn="ctr"/>
            <a:r>
              <a:rPr lang="en-GB" sz="4800" b="1" dirty="0" smtClean="0">
                <a:latin typeface="Arial" pitchFamily="34" charset="0"/>
                <a:cs typeface="Arial" pitchFamily="34" charset="0"/>
              </a:rPr>
              <a:t>Aim and Objective</a:t>
            </a:r>
            <a:endParaRPr lang="en-GB" sz="4800" b="1" dirty="0">
              <a:latin typeface="Arial" pitchFamily="34" charset="0"/>
              <a:cs typeface="Arial" pitchFamily="34" charset="0"/>
            </a:endParaRPr>
          </a:p>
        </p:txBody>
      </p:sp>
      <p:sp>
        <p:nvSpPr>
          <p:cNvPr id="3" name="Content Placeholder 2"/>
          <p:cNvSpPr>
            <a:spLocks noGrp="1"/>
          </p:cNvSpPr>
          <p:nvPr>
            <p:ph idx="1"/>
          </p:nvPr>
        </p:nvSpPr>
        <p:spPr>
          <a:xfrm>
            <a:off x="0" y="1935480"/>
            <a:ext cx="9144000" cy="4922520"/>
          </a:xfrm>
        </p:spPr>
        <p:txBody>
          <a:bodyPr>
            <a:noAutofit/>
          </a:bodyPr>
          <a:lstStyle/>
          <a:p>
            <a:pPr algn="just">
              <a:buClr>
                <a:schemeClr val="tx2"/>
              </a:buClr>
            </a:pPr>
            <a:r>
              <a:rPr lang="en-GB" sz="2000" dirty="0" smtClean="0">
                <a:latin typeface="Arial" pitchFamily="34" charset="0"/>
                <a:cs typeface="Arial" pitchFamily="34" charset="0"/>
              </a:rPr>
              <a:t>To build a home automation system that will improve comfort, enhance accessibility, minimize operating costs, simplify use of technologies, and promote energy efficiency and convenience.</a:t>
            </a:r>
          </a:p>
          <a:p>
            <a:pPr algn="just">
              <a:buClr>
                <a:schemeClr val="tx2"/>
              </a:buClr>
              <a:buNone/>
            </a:pPr>
            <a:endParaRPr lang="en-GB" sz="2000" dirty="0" smtClean="0">
              <a:latin typeface="Arial" pitchFamily="34" charset="0"/>
              <a:cs typeface="Arial" pitchFamily="34" charset="0"/>
            </a:endParaRPr>
          </a:p>
          <a:p>
            <a:pPr algn="just">
              <a:buClr>
                <a:schemeClr val="tx2"/>
              </a:buClr>
            </a:pPr>
            <a:r>
              <a:rPr lang="en-GB" sz="2000" dirty="0" smtClean="0">
                <a:latin typeface="Arial" pitchFamily="34" charset="0"/>
                <a:cs typeface="Arial" pitchFamily="34" charset="0"/>
              </a:rPr>
              <a:t>To enable people who are out of their homes most of the time to monitor their homes in real time from anywhere in the world. </a:t>
            </a:r>
          </a:p>
          <a:p>
            <a:pPr algn="just">
              <a:buClr>
                <a:schemeClr val="tx2"/>
              </a:buClr>
              <a:buNone/>
            </a:pPr>
            <a:endParaRPr lang="en-GB" sz="2000" dirty="0" smtClean="0">
              <a:latin typeface="Arial" pitchFamily="34" charset="0"/>
              <a:cs typeface="Arial" pitchFamily="34" charset="0"/>
            </a:endParaRPr>
          </a:p>
          <a:p>
            <a:pPr algn="just">
              <a:buClr>
                <a:schemeClr val="tx2"/>
              </a:buClr>
            </a:pPr>
            <a:r>
              <a:rPr lang="en-GB" sz="2000" dirty="0" smtClean="0">
                <a:latin typeface="Arial" pitchFamily="34" charset="0"/>
                <a:cs typeface="Arial" pitchFamily="34" charset="0"/>
              </a:rPr>
              <a:t>The physically challenged people can easily control basic appliances through cell phone using an application.</a:t>
            </a:r>
          </a:p>
          <a:p>
            <a:pPr algn="just">
              <a:buClr>
                <a:schemeClr val="tx2"/>
              </a:buClr>
              <a:buNone/>
            </a:pPr>
            <a:endParaRPr lang="en-GB" sz="2000" dirty="0" smtClean="0">
              <a:latin typeface="Arial" pitchFamily="34" charset="0"/>
              <a:cs typeface="Arial" pitchFamily="34" charset="0"/>
            </a:endParaRPr>
          </a:p>
          <a:p>
            <a:pPr algn="just">
              <a:buClr>
                <a:schemeClr val="tx2"/>
              </a:buClr>
            </a:pPr>
            <a:r>
              <a:rPr lang="en-GB" sz="2000" dirty="0" smtClean="0">
                <a:latin typeface="Arial" pitchFamily="34" charset="0"/>
                <a:cs typeface="Arial" pitchFamily="34" charset="0"/>
              </a:rPr>
              <a:t> Using this system people can know what appliances are running, what is the condition of a room and how much power is being consumed in that particular room, in real time.</a:t>
            </a:r>
            <a:endParaRPr lang="en-GB"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620688"/>
            <a:ext cx="6779096" cy="938368"/>
          </a:xfrm>
        </p:spPr>
        <p:txBody>
          <a:bodyPr>
            <a:normAutofit/>
          </a:bodyPr>
          <a:lstStyle/>
          <a:p>
            <a:pPr algn="ctr"/>
            <a:r>
              <a:rPr lang="en-GB" sz="4800" b="1" dirty="0" smtClean="0">
                <a:latin typeface="Arial" pitchFamily="34" charset="0"/>
                <a:cs typeface="Arial" pitchFamily="34" charset="0"/>
              </a:rPr>
              <a:t>Current Status</a:t>
            </a:r>
            <a:endParaRPr lang="en-GB" sz="4800"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dirty="0" smtClean="0"/>
              <a:t>There are solution like this already available in the market.</a:t>
            </a:r>
          </a:p>
          <a:p>
            <a:endParaRPr lang="en-GB" dirty="0" smtClean="0"/>
          </a:p>
          <a:p>
            <a:r>
              <a:rPr lang="en-GB" dirty="0" smtClean="0"/>
              <a:t>But they are very expensive costing $100-$1000.</a:t>
            </a:r>
          </a:p>
          <a:p>
            <a:endParaRPr lang="en-GB" dirty="0" smtClean="0"/>
          </a:p>
          <a:p>
            <a:r>
              <a:rPr lang="en-GB" dirty="0" smtClean="0"/>
              <a:t>Most of the devices communicate using Bluetooth, </a:t>
            </a:r>
            <a:r>
              <a:rPr lang="en-GB" dirty="0" err="1" smtClean="0"/>
              <a:t>wifi</a:t>
            </a:r>
            <a:r>
              <a:rPr lang="en-GB" dirty="0" smtClean="0"/>
              <a:t>, </a:t>
            </a:r>
            <a:r>
              <a:rPr lang="en-GB" dirty="0" err="1" smtClean="0"/>
              <a:t>ethernet</a:t>
            </a:r>
            <a:r>
              <a:rPr lang="en-GB" dirty="0" smtClean="0"/>
              <a:t>, voice recognition etc.</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548680"/>
            <a:ext cx="6131024" cy="1010376"/>
          </a:xfrm>
        </p:spPr>
        <p:txBody>
          <a:bodyPr>
            <a:normAutofit/>
          </a:bodyPr>
          <a:lstStyle/>
          <a:p>
            <a:pPr algn="ctr"/>
            <a:r>
              <a:rPr lang="en-GB" sz="4800" b="1" dirty="0" smtClean="0">
                <a:latin typeface="Arial" pitchFamily="34" charset="0"/>
                <a:cs typeface="Arial" pitchFamily="34" charset="0"/>
              </a:rPr>
              <a:t>‘What is new’</a:t>
            </a:r>
            <a:endParaRPr lang="en-GB" sz="4800"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dirty="0" smtClean="0"/>
              <a:t>Using a Zero Crossing Detector</a:t>
            </a:r>
          </a:p>
          <a:p>
            <a:endParaRPr lang="en-GB" dirty="0" smtClean="0"/>
          </a:p>
          <a:p>
            <a:r>
              <a:rPr lang="en-GB" dirty="0" smtClean="0"/>
              <a:t>A </a:t>
            </a:r>
            <a:r>
              <a:rPr lang="en-GB" dirty="0" err="1" smtClean="0"/>
              <a:t>Thyristor</a:t>
            </a:r>
            <a:r>
              <a:rPr lang="en-GB" dirty="0" smtClean="0"/>
              <a:t> based switching circuit</a:t>
            </a:r>
          </a:p>
          <a:p>
            <a:endParaRPr lang="en-GB" dirty="0" smtClean="0"/>
          </a:p>
          <a:p>
            <a:r>
              <a:rPr lang="en-GB" dirty="0" smtClean="0"/>
              <a:t>User will be able to control the power flow for each outlet.</a:t>
            </a:r>
          </a:p>
          <a:p>
            <a:endParaRPr lang="en-GB" dirty="0" smtClean="0"/>
          </a:p>
          <a:p>
            <a:r>
              <a:rPr lang="en-GB" dirty="0" smtClean="0"/>
              <a:t>It is very affordable.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866360"/>
          </a:xfrm>
        </p:spPr>
        <p:txBody>
          <a:bodyPr>
            <a:normAutofit/>
          </a:bodyPr>
          <a:lstStyle/>
          <a:p>
            <a:pPr algn="ctr"/>
            <a:r>
              <a:rPr lang="en-GB" sz="4800" b="1" dirty="0" smtClean="0">
                <a:latin typeface="Arial" pitchFamily="34" charset="0"/>
                <a:cs typeface="Arial" pitchFamily="34" charset="0"/>
              </a:rPr>
              <a:t>Plan of work  </a:t>
            </a:r>
            <a:r>
              <a:rPr lang="en-GB" sz="4000" b="1" dirty="0" smtClean="0">
                <a:latin typeface="Arial" pitchFamily="34" charset="0"/>
                <a:cs typeface="Arial" pitchFamily="34" charset="0"/>
              </a:rPr>
              <a:t>(Hardware)</a:t>
            </a:r>
            <a:endParaRPr lang="en-GB" sz="4000" b="1" dirty="0">
              <a:latin typeface="Arial" pitchFamily="34" charset="0"/>
              <a:cs typeface="Arial" pitchFamily="34" charset="0"/>
            </a:endParaRPr>
          </a:p>
        </p:txBody>
      </p:sp>
      <p:pic>
        <p:nvPicPr>
          <p:cNvPr id="4" name="Content Placeholder 3"/>
          <p:cNvPicPr>
            <a:picLocks noGrp="1"/>
          </p:cNvPicPr>
          <p:nvPr>
            <p:ph idx="1"/>
          </p:nvPr>
        </p:nvPicPr>
        <p:blipFill>
          <a:blip r:embed="rId2"/>
          <a:srcRect/>
          <a:stretch>
            <a:fillRect/>
          </a:stretch>
        </p:blipFill>
        <p:spPr bwMode="auto">
          <a:xfrm>
            <a:off x="1733039" y="1935163"/>
            <a:ext cx="5677922"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692696"/>
            <a:ext cx="5338936" cy="722344"/>
          </a:xfrm>
        </p:spPr>
        <p:txBody>
          <a:bodyPr>
            <a:normAutofit/>
          </a:bodyPr>
          <a:lstStyle/>
          <a:p>
            <a:pPr algn="ctr"/>
            <a:r>
              <a:rPr lang="en-GB" sz="4400" b="1" dirty="0" smtClean="0">
                <a:latin typeface="Arial" pitchFamily="34" charset="0"/>
                <a:cs typeface="Arial" pitchFamily="34" charset="0"/>
              </a:rPr>
              <a:t>Timeline</a:t>
            </a:r>
            <a:endParaRPr lang="en-GB" sz="4400" b="1" dirty="0">
              <a:latin typeface="Arial" pitchFamily="34" charset="0"/>
              <a:cs typeface="Arial" pitchFamily="34" charset="0"/>
            </a:endParaRPr>
          </a:p>
        </p:txBody>
      </p:sp>
      <p:graphicFrame>
        <p:nvGraphicFramePr>
          <p:cNvPr id="5" name="Content Placeholder 4"/>
          <p:cNvGraphicFramePr>
            <a:graphicFrameLocks noGrp="1"/>
          </p:cNvGraphicFramePr>
          <p:nvPr>
            <p:ph idx="1"/>
          </p:nvPr>
        </p:nvGraphicFramePr>
        <p:xfrm>
          <a:off x="857224" y="2214552"/>
          <a:ext cx="7358115" cy="3929092"/>
        </p:xfrm>
        <a:graphic>
          <a:graphicData uri="http://schemas.openxmlformats.org/drawingml/2006/table">
            <a:tbl>
              <a:tblPr/>
              <a:tblGrid>
                <a:gridCol w="4008012"/>
                <a:gridCol w="1472932"/>
                <a:gridCol w="1877171"/>
              </a:tblGrid>
              <a:tr h="348148">
                <a:tc>
                  <a:txBody>
                    <a:bodyPr/>
                    <a:lstStyle/>
                    <a:p>
                      <a:pPr marL="0" marR="0" algn="ctr">
                        <a:lnSpc>
                          <a:spcPct val="115000"/>
                        </a:lnSpc>
                        <a:spcBef>
                          <a:spcPts val="0"/>
                        </a:spcBef>
                        <a:spcAft>
                          <a:spcPts val="0"/>
                        </a:spcAft>
                      </a:pPr>
                      <a:r>
                        <a:rPr lang="en-GB" sz="1400" b="1">
                          <a:latin typeface="Calibri"/>
                          <a:ea typeface="Calibri"/>
                          <a:cs typeface="Times New Roman"/>
                        </a:rPr>
                        <a:t>Tasks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400" b="1">
                          <a:latin typeface="Calibri"/>
                          <a:ea typeface="Calibri"/>
                          <a:cs typeface="Times New Roman"/>
                        </a:rPr>
                        <a:t>Start Date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400" b="1">
                          <a:latin typeface="Calibri"/>
                          <a:ea typeface="Calibri"/>
                          <a:cs typeface="Times New Roman"/>
                        </a:rPr>
                        <a:t>Duration in week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Simulating various ZCDs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13/07/2017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Building the optimal ZCD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20/07/2017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Simulating the Voltage Sensor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27/07/2017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Building the optimal voltage sensor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03/08/2017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Simulating the switching circuit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10/08/2017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Making the switching unit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17/08/2017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Programming the microcontroller for testing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24/08/2017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Assembly of the whole unit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07/09/2017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Connecting the MCU to WiFi</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21/09/2017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App Development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05/10/2017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Test Run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02/11/2017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12">
                <a:tc>
                  <a:txBody>
                    <a:bodyPr/>
                    <a:lstStyle/>
                    <a:p>
                      <a:pPr marL="0" marR="0" algn="ctr">
                        <a:lnSpc>
                          <a:spcPct val="115000"/>
                        </a:lnSpc>
                        <a:spcBef>
                          <a:spcPts val="0"/>
                        </a:spcBef>
                        <a:spcAft>
                          <a:spcPts val="0"/>
                        </a:spcAft>
                      </a:pPr>
                      <a:r>
                        <a:rPr lang="en-GB" sz="1200">
                          <a:latin typeface="Calibri"/>
                          <a:ea typeface="Calibri"/>
                          <a:cs typeface="Times New Roman"/>
                        </a:rPr>
                        <a:t>Troubleshooting and improvising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a:latin typeface="Calibri"/>
                          <a:ea typeface="Calibri"/>
                          <a:cs typeface="Times New Roman"/>
                        </a:rPr>
                        <a:t>16/11/2017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866360"/>
          </a:xfrm>
        </p:spPr>
        <p:txBody>
          <a:bodyPr>
            <a:normAutofit/>
          </a:bodyPr>
          <a:lstStyle/>
          <a:p>
            <a:pPr algn="ctr"/>
            <a:r>
              <a:rPr lang="en-GB" sz="4400" b="1" dirty="0" smtClean="0">
                <a:latin typeface="Arial" pitchFamily="34" charset="0"/>
                <a:cs typeface="Arial" pitchFamily="34" charset="0"/>
              </a:rPr>
              <a:t>Budget and Financing</a:t>
            </a:r>
            <a:endParaRPr lang="en-GB" sz="4400" b="1" dirty="0">
              <a:latin typeface="Arial" pitchFamily="34" charset="0"/>
              <a:cs typeface="Arial" pitchFamily="34" charset="0"/>
            </a:endParaRPr>
          </a:p>
        </p:txBody>
      </p:sp>
      <p:graphicFrame>
        <p:nvGraphicFramePr>
          <p:cNvPr id="4" name="Content Placeholder 3"/>
          <p:cNvGraphicFramePr>
            <a:graphicFrameLocks noGrp="1"/>
          </p:cNvGraphicFramePr>
          <p:nvPr>
            <p:ph idx="1"/>
          </p:nvPr>
        </p:nvGraphicFramePr>
        <p:xfrm>
          <a:off x="1500165" y="1857366"/>
          <a:ext cx="6000794" cy="4429155"/>
        </p:xfrm>
        <a:graphic>
          <a:graphicData uri="http://schemas.openxmlformats.org/drawingml/2006/table">
            <a:tbl>
              <a:tblPr/>
              <a:tblGrid>
                <a:gridCol w="1963674"/>
                <a:gridCol w="1463608"/>
                <a:gridCol w="1073313"/>
                <a:gridCol w="1500199"/>
              </a:tblGrid>
              <a:tr h="295277">
                <a:tc>
                  <a:txBody>
                    <a:bodyPr/>
                    <a:lstStyle/>
                    <a:p>
                      <a:pPr marL="0" marR="0" algn="ctr">
                        <a:lnSpc>
                          <a:spcPct val="150000"/>
                        </a:lnSpc>
                        <a:spcBef>
                          <a:spcPts val="0"/>
                        </a:spcBef>
                        <a:spcAft>
                          <a:spcPts val="0"/>
                        </a:spcAft>
                      </a:pPr>
                      <a:r>
                        <a:rPr lang="en-GB" sz="1200" b="1">
                          <a:latin typeface="Times New Roman"/>
                          <a:ea typeface="Calibri"/>
                          <a:cs typeface="Times New Roman"/>
                        </a:rPr>
                        <a:t>Item Name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b="1">
                          <a:latin typeface="Times New Roman"/>
                          <a:ea typeface="Calibri"/>
                          <a:cs typeface="Times New Roman"/>
                        </a:rPr>
                        <a:t>Ratings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b="1">
                          <a:latin typeface="Times New Roman"/>
                          <a:ea typeface="Calibri"/>
                          <a:cs typeface="Times New Roman"/>
                        </a:rPr>
                        <a:t>Quantity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b="1">
                          <a:latin typeface="Times New Roman"/>
                          <a:ea typeface="Calibri"/>
                          <a:cs typeface="Times New Roman"/>
                        </a:rPr>
                        <a:t>Total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Microcontroller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Arduino Pro Mini</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180tk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Wi-Fi module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ESP-8266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250tk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Current Sensor Module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ACS712-30A</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220tk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Vero boards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Strip Board 5x7cm</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180tk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Relay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SRD-5VDC-10A</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20tk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Passive Devices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Various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100tk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Triac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BT134 4A 500V</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50tk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Optocouplers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EL817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20tk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Optocouplers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MOC3021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75tk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Wires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100tk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Diodes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1N-5819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100tk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Transistors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2N3904 NPN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30tk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a:txBody>
                    <a:bodyPr/>
                    <a:lstStyle/>
                    <a:p>
                      <a:pPr marL="0" marR="0">
                        <a:lnSpc>
                          <a:spcPct val="150000"/>
                        </a:lnSpc>
                        <a:spcBef>
                          <a:spcPts val="0"/>
                        </a:spcBef>
                        <a:spcAft>
                          <a:spcPts val="0"/>
                        </a:spcAft>
                      </a:pPr>
                      <a:r>
                        <a:rPr lang="en-GB" sz="1200">
                          <a:latin typeface="Times New Roman"/>
                          <a:ea typeface="Calibri"/>
                          <a:cs typeface="Times New Roman"/>
                        </a:rPr>
                        <a:t>SIL pins and connectors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various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Calibri"/>
                          <a:cs typeface="Times New Roman"/>
                        </a:rPr>
                        <a:t>200tk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77">
                <a:tc gridSpan="3">
                  <a:txBody>
                    <a:bodyPr/>
                    <a:lstStyle/>
                    <a:p>
                      <a:pPr marL="0" marR="0" algn="ctr">
                        <a:lnSpc>
                          <a:spcPct val="150000"/>
                        </a:lnSpc>
                        <a:spcBef>
                          <a:spcPts val="0"/>
                        </a:spcBef>
                        <a:spcAft>
                          <a:spcPts val="0"/>
                        </a:spcAft>
                      </a:pPr>
                      <a:r>
                        <a:rPr lang="en-GB" sz="1200" b="1">
                          <a:latin typeface="Times New Roman"/>
                          <a:ea typeface="Calibri"/>
                          <a:cs typeface="Times New Roman"/>
                        </a:rPr>
                        <a:t>Total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GB" sz="1200" b="1" dirty="0">
                          <a:latin typeface="Times New Roman"/>
                          <a:ea typeface="Calibri"/>
                          <a:cs typeface="Times New Roman"/>
                        </a:rPr>
                        <a:t>1525tk</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35480"/>
            <a:ext cx="9144000" cy="4922520"/>
          </a:xfrm>
        </p:spPr>
        <p:txBody>
          <a:bodyPr>
            <a:normAutofit fontScale="55000" lnSpcReduction="20000"/>
          </a:bodyPr>
          <a:lstStyle/>
          <a:p>
            <a:pPr>
              <a:buNone/>
            </a:pPr>
            <a:r>
              <a:rPr lang="en-GB" sz="3600" dirty="0" smtClean="0">
                <a:latin typeface="Arial" pitchFamily="34" charset="0"/>
                <a:cs typeface="Arial" pitchFamily="34" charset="0"/>
              </a:rPr>
              <a:t>    In order to make a web based Home Automation system, the following tasks need to be done:</a:t>
            </a:r>
          </a:p>
          <a:p>
            <a:pPr>
              <a:buNone/>
            </a:pPr>
            <a:endParaRPr lang="en-GB" sz="3600" dirty="0" smtClean="0">
              <a:latin typeface="Arial" pitchFamily="34" charset="0"/>
              <a:cs typeface="Arial" pitchFamily="34" charset="0"/>
            </a:endParaRPr>
          </a:p>
          <a:p>
            <a:pPr>
              <a:buClr>
                <a:schemeClr val="tx2"/>
              </a:buClr>
            </a:pPr>
            <a:r>
              <a:rPr lang="en-GB" sz="3600" dirty="0" smtClean="0">
                <a:latin typeface="Arial" pitchFamily="34" charset="0"/>
                <a:cs typeface="Arial" pitchFamily="34" charset="0"/>
              </a:rPr>
              <a:t>Learning about XML  - learn basic terminology of XML and practice tasks.</a:t>
            </a:r>
          </a:p>
          <a:p>
            <a:pPr>
              <a:buNone/>
            </a:pPr>
            <a:endParaRPr lang="en-GB" sz="3600" dirty="0" smtClean="0">
              <a:latin typeface="Arial" pitchFamily="34" charset="0"/>
              <a:cs typeface="Arial" pitchFamily="34" charset="0"/>
            </a:endParaRPr>
          </a:p>
          <a:p>
            <a:pPr>
              <a:buClr>
                <a:schemeClr val="tx2"/>
              </a:buClr>
            </a:pPr>
            <a:r>
              <a:rPr lang="en-GB" sz="3600" dirty="0" smtClean="0">
                <a:latin typeface="Arial" pitchFamily="34" charset="0"/>
                <a:cs typeface="Arial" pitchFamily="34" charset="0"/>
              </a:rPr>
              <a:t>Database – gather knowledge on creating database, writing SQL statements. </a:t>
            </a:r>
          </a:p>
          <a:p>
            <a:pPr>
              <a:buClr>
                <a:schemeClr val="tx2"/>
              </a:buClr>
              <a:buNone/>
            </a:pPr>
            <a:endParaRPr lang="en-GB" sz="3600" dirty="0" smtClean="0">
              <a:latin typeface="Arial" pitchFamily="34" charset="0"/>
              <a:cs typeface="Arial" pitchFamily="34" charset="0"/>
            </a:endParaRPr>
          </a:p>
          <a:p>
            <a:pPr>
              <a:buClr>
                <a:schemeClr val="tx2"/>
              </a:buClr>
            </a:pPr>
            <a:r>
              <a:rPr lang="en-GB" sz="3600" dirty="0" smtClean="0">
                <a:latin typeface="Arial" pitchFamily="34" charset="0"/>
                <a:cs typeface="Arial" pitchFamily="34" charset="0"/>
              </a:rPr>
              <a:t>Web Development – gather idea on web development, learn the essential coding skills.</a:t>
            </a:r>
          </a:p>
          <a:p>
            <a:pPr>
              <a:buClr>
                <a:schemeClr val="tx2"/>
              </a:buClr>
              <a:buNone/>
            </a:pPr>
            <a:endParaRPr lang="en-GB" sz="3600" dirty="0" smtClean="0">
              <a:latin typeface="Arial" pitchFamily="34" charset="0"/>
              <a:cs typeface="Arial" pitchFamily="34" charset="0"/>
            </a:endParaRPr>
          </a:p>
          <a:p>
            <a:pPr>
              <a:buClr>
                <a:schemeClr val="tx2"/>
              </a:buClr>
            </a:pPr>
            <a:r>
              <a:rPr lang="en-GB" sz="3600" dirty="0" smtClean="0">
                <a:latin typeface="Arial" pitchFamily="34" charset="0"/>
                <a:cs typeface="Arial" pitchFamily="34" charset="0"/>
              </a:rPr>
              <a:t>Web Server – learn about web server and will try to make a simple web server.</a:t>
            </a:r>
          </a:p>
          <a:p>
            <a:pPr>
              <a:buClr>
                <a:schemeClr val="tx2"/>
              </a:buClr>
              <a:buNone/>
            </a:pPr>
            <a:endParaRPr lang="en-GB" sz="3600" dirty="0" smtClean="0">
              <a:latin typeface="Arial" pitchFamily="34" charset="0"/>
              <a:cs typeface="Arial" pitchFamily="34" charset="0"/>
            </a:endParaRPr>
          </a:p>
          <a:p>
            <a:pPr>
              <a:buClr>
                <a:schemeClr val="tx2"/>
              </a:buClr>
            </a:pPr>
            <a:r>
              <a:rPr lang="en-GB" sz="3600" dirty="0" smtClean="0">
                <a:latin typeface="Arial" pitchFamily="34" charset="0"/>
                <a:cs typeface="Arial" pitchFamily="34" charset="0"/>
              </a:rPr>
              <a:t>Test run – apply a test run to check if the server works properly.</a:t>
            </a:r>
          </a:p>
          <a:p>
            <a:endParaRPr lang="en-GB" dirty="0"/>
          </a:p>
        </p:txBody>
      </p:sp>
      <p:sp>
        <p:nvSpPr>
          <p:cNvPr id="4" name="Title 1"/>
          <p:cNvSpPr>
            <a:spLocks noGrp="1"/>
          </p:cNvSpPr>
          <p:nvPr>
            <p:ph type="title"/>
          </p:nvPr>
        </p:nvSpPr>
        <p:spPr>
          <a:xfrm>
            <a:off x="467544" y="620688"/>
            <a:ext cx="8229600" cy="866360"/>
          </a:xfrm>
        </p:spPr>
        <p:txBody>
          <a:bodyPr>
            <a:normAutofit/>
          </a:bodyPr>
          <a:lstStyle/>
          <a:p>
            <a:pPr algn="ctr"/>
            <a:r>
              <a:rPr lang="en-GB" sz="4800" b="1" dirty="0" smtClean="0">
                <a:latin typeface="Arial" pitchFamily="34" charset="0"/>
                <a:cs typeface="Arial" pitchFamily="34" charset="0"/>
              </a:rPr>
              <a:t>Plan of work  </a:t>
            </a:r>
            <a:r>
              <a:rPr lang="en-GB" sz="4000" b="1" dirty="0" smtClean="0">
                <a:latin typeface="Arial" pitchFamily="34" charset="0"/>
                <a:cs typeface="Arial" pitchFamily="34" charset="0"/>
              </a:rPr>
              <a:t>(Software)</a:t>
            </a:r>
            <a:endParaRPr lang="en-GB" sz="4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134</TotalTime>
  <Words>693</Words>
  <Application>Microsoft Office PowerPoint</Application>
  <PresentationFormat>On-screen Show (4:3)</PresentationFormat>
  <Paragraphs>186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Slide 1</vt:lpstr>
      <vt:lpstr>Abstract </vt:lpstr>
      <vt:lpstr>Aim and Objective</vt:lpstr>
      <vt:lpstr>Current Status</vt:lpstr>
      <vt:lpstr>‘What is new’</vt:lpstr>
      <vt:lpstr>Plan of work  (Hardware)</vt:lpstr>
      <vt:lpstr>Timeline</vt:lpstr>
      <vt:lpstr>Budget and Financing</vt:lpstr>
      <vt:lpstr>Plan of work  (Software)</vt:lpstr>
      <vt:lpstr>Timeline</vt:lpstr>
      <vt:lpstr>Product  Specification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Ozzy Ahmed</cp:lastModifiedBy>
  <cp:revision>23</cp:revision>
  <dcterms:created xsi:type="dcterms:W3CDTF">2017-07-05T14:18:27Z</dcterms:created>
  <dcterms:modified xsi:type="dcterms:W3CDTF">2017-07-06T06:05:55Z</dcterms:modified>
</cp:coreProperties>
</file>