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67"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2B345FD-439E-4DFD-8264-AF2EA734A82A}" type="datetimeFigureOut">
              <a:rPr lang="en-US" smtClean="0"/>
              <a:pPr/>
              <a:t>12/9/2017</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AFAD9C0A-3FE5-4173-88D4-184A90F888E9}"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B345FD-439E-4DFD-8264-AF2EA734A82A}" type="datetimeFigureOut">
              <a:rPr lang="en-US" smtClean="0"/>
              <a:pPr/>
              <a:t>12/9/2017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AD9C0A-3FE5-4173-88D4-184A90F888E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B345FD-439E-4DFD-8264-AF2EA734A82A}" type="datetimeFigureOut">
              <a:rPr lang="en-US" smtClean="0"/>
              <a:pPr/>
              <a:t>12/9/2017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AD9C0A-3FE5-4173-88D4-184A90F888E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B345FD-439E-4DFD-8264-AF2EA734A82A}" type="datetimeFigureOut">
              <a:rPr lang="en-US" smtClean="0"/>
              <a:pPr/>
              <a:t>12/9/2017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AD9C0A-3FE5-4173-88D4-184A90F888E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B345FD-439E-4DFD-8264-AF2EA734A82A}" type="datetimeFigureOut">
              <a:rPr lang="en-US" smtClean="0"/>
              <a:pPr/>
              <a:t>12/9/2017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AD9C0A-3FE5-4173-88D4-184A90F888E9}"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B345FD-439E-4DFD-8264-AF2EA734A82A}" type="datetimeFigureOut">
              <a:rPr lang="en-US" smtClean="0"/>
              <a:pPr/>
              <a:t>12/9/2017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AD9C0A-3FE5-4173-88D4-184A90F888E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2B345FD-439E-4DFD-8264-AF2EA734A82A}" type="datetimeFigureOut">
              <a:rPr lang="en-US" smtClean="0"/>
              <a:pPr/>
              <a:t>12/9/2017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FAD9C0A-3FE5-4173-88D4-184A90F888E9}"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2B345FD-439E-4DFD-8264-AF2EA734A82A}" type="datetimeFigureOut">
              <a:rPr lang="en-US" smtClean="0"/>
              <a:pPr/>
              <a:t>12/9/2017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FAD9C0A-3FE5-4173-88D4-184A90F888E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B345FD-439E-4DFD-8264-AF2EA734A82A}" type="datetimeFigureOut">
              <a:rPr lang="en-US" smtClean="0"/>
              <a:pPr/>
              <a:t>12/9/2017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FAD9C0A-3FE5-4173-88D4-184A90F888E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B345FD-439E-4DFD-8264-AF2EA734A82A}" type="datetimeFigureOut">
              <a:rPr lang="en-US" smtClean="0"/>
              <a:pPr/>
              <a:t>12/9/2017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AD9C0A-3FE5-4173-88D4-184A90F888E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B345FD-439E-4DFD-8264-AF2EA734A82A}" type="datetimeFigureOut">
              <a:rPr lang="en-US" smtClean="0"/>
              <a:pPr/>
              <a:t>12/9/2017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AFAD9C0A-3FE5-4173-88D4-184A90F888E9}" type="slidenum">
              <a:rPr lang="en-GB" smtClean="0"/>
              <a:pPr/>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2B345FD-439E-4DFD-8264-AF2EA734A82A}" type="datetimeFigureOut">
              <a:rPr lang="en-US" smtClean="0"/>
              <a:pPr/>
              <a:t>12/9/2017</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FAD9C0A-3FE5-4173-88D4-184A90F888E9}" type="slidenum">
              <a:rPr lang="en-GB" smtClean="0"/>
              <a:pPr/>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chrnews.com/articles/133443-zigbee-home-automation-market-to-grow-at-26-cagr-to-2020" TargetMode="External"/><Relationship Id="rId2" Type="http://schemas.openxmlformats.org/officeDocument/2006/relationships/hyperlink" Target="mailto:rutul.lunagaria@gmail.com" TargetMode="External"/><Relationship Id="rId1" Type="http://schemas.openxmlformats.org/officeDocument/2006/relationships/slideLayout" Target="../slideLayouts/slideLayout2.xml"/><Relationship Id="rId4" Type="http://schemas.openxmlformats.org/officeDocument/2006/relationships/hyperlink" Target="http://www.ezzyautomations.com/about-u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2536" y="1844824"/>
            <a:ext cx="9815775" cy="1569660"/>
          </a:xfrm>
          <a:prstGeom prst="rect">
            <a:avLst/>
          </a:prstGeom>
          <a:noFill/>
        </p:spPr>
        <p:txBody>
          <a:bodyPr wrap="square" lIns="91440" tIns="45720" rIns="91440" bIns="45720">
            <a:spAutoFit/>
          </a:bodyPr>
          <a:lstStyle/>
          <a:p>
            <a:pPr algn="ctr"/>
            <a:r>
              <a:rPr lang="en-US" sz="4800" b="0" cap="none"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IoT</a:t>
            </a:r>
            <a:r>
              <a:rPr lang="en-US" sz="4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 based Home Automation System</a:t>
            </a:r>
            <a:endParaRPr lang="en-US" sz="4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endParaRPr>
          </a:p>
        </p:txBody>
      </p:sp>
      <p:sp>
        <p:nvSpPr>
          <p:cNvPr id="6" name="TextBox 5"/>
          <p:cNvSpPr txBox="1"/>
          <p:nvPr/>
        </p:nvSpPr>
        <p:spPr>
          <a:xfrm>
            <a:off x="3851920" y="5226784"/>
            <a:ext cx="5292080"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000" b="1" dirty="0" smtClean="0">
                <a:latin typeface="Arial" pitchFamily="34" charset="0"/>
                <a:cs typeface="Arial" pitchFamily="34" charset="0"/>
              </a:rPr>
              <a:t>Presented By – </a:t>
            </a:r>
          </a:p>
          <a:p>
            <a:endParaRPr lang="en-GB" sz="2000" b="1" dirty="0">
              <a:latin typeface="Arial" pitchFamily="34" charset="0"/>
              <a:cs typeface="Arial" pitchFamily="34" charset="0"/>
            </a:endParaRPr>
          </a:p>
          <a:p>
            <a:r>
              <a:rPr lang="en-GB" sz="2000" b="1" dirty="0" err="1" smtClean="0">
                <a:latin typeface="Arial" pitchFamily="34" charset="0"/>
                <a:cs typeface="Arial" pitchFamily="34" charset="0"/>
              </a:rPr>
              <a:t>Noor</a:t>
            </a:r>
            <a:r>
              <a:rPr lang="en-GB" sz="2000" b="1" dirty="0" smtClean="0">
                <a:latin typeface="Arial" pitchFamily="34" charset="0"/>
                <a:cs typeface="Arial" pitchFamily="34" charset="0"/>
              </a:rPr>
              <a:t> Al Din </a:t>
            </a:r>
            <a:r>
              <a:rPr lang="en-GB" sz="2000" b="1" dirty="0">
                <a:latin typeface="Arial" pitchFamily="34" charset="0"/>
                <a:cs typeface="Arial" pitchFamily="34" charset="0"/>
              </a:rPr>
              <a:t>A</a:t>
            </a:r>
            <a:r>
              <a:rPr lang="en-GB" sz="2000" b="1" dirty="0" smtClean="0">
                <a:latin typeface="Arial" pitchFamily="34" charset="0"/>
                <a:cs typeface="Arial" pitchFamily="34" charset="0"/>
              </a:rPr>
              <a:t>hmed – 1310607043</a:t>
            </a:r>
          </a:p>
          <a:p>
            <a:endParaRPr lang="en-GB" sz="2000" b="1" dirty="0">
              <a:latin typeface="Arial" pitchFamily="34" charset="0"/>
              <a:cs typeface="Arial" pitchFamily="34" charset="0"/>
            </a:endParaRPr>
          </a:p>
          <a:p>
            <a:r>
              <a:rPr lang="en-GB" sz="2000" b="1" dirty="0" err="1" smtClean="0">
                <a:latin typeface="Arial" pitchFamily="34" charset="0"/>
                <a:cs typeface="Arial" pitchFamily="34" charset="0"/>
              </a:rPr>
              <a:t>Rahatul</a:t>
            </a:r>
            <a:r>
              <a:rPr lang="en-GB" sz="2000" b="1" dirty="0" smtClean="0">
                <a:latin typeface="Arial" pitchFamily="34" charset="0"/>
                <a:cs typeface="Arial" pitchFamily="34" charset="0"/>
              </a:rPr>
              <a:t> </a:t>
            </a:r>
            <a:r>
              <a:rPr lang="en-GB" sz="2000" b="1" dirty="0" err="1" smtClean="0">
                <a:latin typeface="Arial" pitchFamily="34" charset="0"/>
                <a:cs typeface="Arial" pitchFamily="34" charset="0"/>
              </a:rPr>
              <a:t>Aine</a:t>
            </a:r>
            <a:r>
              <a:rPr lang="en-GB" sz="2000" b="1" dirty="0" smtClean="0">
                <a:latin typeface="Arial" pitchFamily="34" charset="0"/>
                <a:cs typeface="Arial" pitchFamily="34" charset="0"/>
              </a:rPr>
              <a:t> - 1220812042</a:t>
            </a:r>
            <a:endParaRPr lang="en-GB" sz="2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Pictures / diagrams will be added.</a:t>
            </a:r>
          </a:p>
          <a:p>
            <a:r>
              <a:rPr lang="en-GB" dirty="0" smtClean="0"/>
              <a:t>Issues been faced etc.</a:t>
            </a:r>
            <a:endParaRPr lang="en-GB" dirty="0"/>
          </a:p>
        </p:txBody>
      </p:sp>
      <p:sp>
        <p:nvSpPr>
          <p:cNvPr id="4" name="Title 1"/>
          <p:cNvSpPr>
            <a:spLocks noGrp="1"/>
          </p:cNvSpPr>
          <p:nvPr>
            <p:ph type="title"/>
          </p:nvPr>
        </p:nvSpPr>
        <p:spPr>
          <a:xfrm>
            <a:off x="1428728" y="214290"/>
            <a:ext cx="5997352" cy="1143000"/>
          </a:xfrm>
        </p:spPr>
        <p:txBody>
          <a:bodyPr>
            <a:normAutofit/>
          </a:bodyPr>
          <a:lstStyle/>
          <a:p>
            <a:pPr algn="ctr"/>
            <a:r>
              <a:rPr lang="en-GB" sz="4800" b="1" dirty="0" smtClean="0">
                <a:solidFill>
                  <a:schemeClr val="bg2">
                    <a:lumMod val="25000"/>
                  </a:schemeClr>
                </a:solidFill>
                <a:latin typeface="Arial" pitchFamily="34" charset="0"/>
                <a:ea typeface="Verdana" pitchFamily="34" charset="0"/>
                <a:cs typeface="Arial" pitchFamily="34" charset="0"/>
              </a:rPr>
              <a:t>Results</a:t>
            </a:r>
            <a:r>
              <a:rPr lang="en-GB" sz="4800" b="1" dirty="0" smtClean="0">
                <a:latin typeface="Arial" pitchFamily="34" charset="0"/>
                <a:ea typeface="Verdana" pitchFamily="34" charset="0"/>
                <a:cs typeface="Arial" pitchFamily="34" charset="0"/>
              </a:rPr>
              <a:t> </a:t>
            </a:r>
            <a:endParaRPr lang="en-GB" sz="4800" b="1" dirty="0">
              <a:latin typeface="Arial" pitchFamily="34" charset="0"/>
              <a:ea typeface="Verdana"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A table with components price.</a:t>
            </a:r>
            <a:endParaRPr lang="en-GB" dirty="0"/>
          </a:p>
        </p:txBody>
      </p:sp>
      <p:sp>
        <p:nvSpPr>
          <p:cNvPr id="4" name="Title 1"/>
          <p:cNvSpPr>
            <a:spLocks noGrp="1"/>
          </p:cNvSpPr>
          <p:nvPr>
            <p:ph type="title"/>
          </p:nvPr>
        </p:nvSpPr>
        <p:spPr>
          <a:xfrm>
            <a:off x="1428728" y="500042"/>
            <a:ext cx="5997352" cy="953204"/>
          </a:xfrm>
        </p:spPr>
        <p:txBody>
          <a:bodyPr>
            <a:normAutofit/>
          </a:bodyPr>
          <a:lstStyle/>
          <a:p>
            <a:pPr algn="ctr"/>
            <a:r>
              <a:rPr lang="en-GB" sz="4800" b="1" dirty="0" smtClean="0">
                <a:solidFill>
                  <a:schemeClr val="bg2">
                    <a:lumMod val="25000"/>
                  </a:schemeClr>
                </a:solidFill>
                <a:latin typeface="Arial" pitchFamily="34" charset="0"/>
                <a:ea typeface="Verdana" pitchFamily="34" charset="0"/>
                <a:cs typeface="Arial" pitchFamily="34" charset="0"/>
              </a:rPr>
              <a:t>Cost Analysis</a:t>
            </a:r>
            <a:endParaRPr lang="en-GB" sz="4800" b="1" dirty="0">
              <a:latin typeface="Arial" pitchFamily="34" charset="0"/>
              <a:ea typeface="Verdana"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a:p>
        </p:txBody>
      </p:sp>
      <p:sp>
        <p:nvSpPr>
          <p:cNvPr id="4" name="Title 1"/>
          <p:cNvSpPr>
            <a:spLocks noGrp="1"/>
          </p:cNvSpPr>
          <p:nvPr>
            <p:ph type="title"/>
          </p:nvPr>
        </p:nvSpPr>
        <p:spPr>
          <a:xfrm>
            <a:off x="1403648" y="332656"/>
            <a:ext cx="5997352" cy="953204"/>
          </a:xfrm>
        </p:spPr>
        <p:txBody>
          <a:bodyPr>
            <a:normAutofit/>
          </a:bodyPr>
          <a:lstStyle/>
          <a:p>
            <a:pPr algn="ctr"/>
            <a:r>
              <a:rPr lang="en-GB" sz="4800" b="1" dirty="0" smtClean="0">
                <a:solidFill>
                  <a:schemeClr val="bg2">
                    <a:lumMod val="25000"/>
                  </a:schemeClr>
                </a:solidFill>
                <a:latin typeface="Arial" pitchFamily="34" charset="0"/>
                <a:ea typeface="Verdana" pitchFamily="34" charset="0"/>
                <a:cs typeface="Arial" pitchFamily="34" charset="0"/>
              </a:rPr>
              <a:t>Limitations</a:t>
            </a:r>
            <a:r>
              <a:rPr lang="en-GB" sz="4800" b="1" dirty="0" smtClean="0">
                <a:latin typeface="Arial" pitchFamily="34" charset="0"/>
                <a:ea typeface="Verdana" pitchFamily="34" charset="0"/>
                <a:cs typeface="Arial" pitchFamily="34" charset="0"/>
              </a:rPr>
              <a:t> </a:t>
            </a:r>
            <a:endParaRPr lang="en-GB" sz="4800" b="1" dirty="0">
              <a:latin typeface="Arial" pitchFamily="34" charset="0"/>
              <a:ea typeface="Verdana"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a:p>
        </p:txBody>
      </p:sp>
      <p:sp>
        <p:nvSpPr>
          <p:cNvPr id="4" name="Title 1"/>
          <p:cNvSpPr>
            <a:spLocks noGrp="1"/>
          </p:cNvSpPr>
          <p:nvPr>
            <p:ph type="title"/>
          </p:nvPr>
        </p:nvSpPr>
        <p:spPr>
          <a:xfrm>
            <a:off x="1428728" y="428604"/>
            <a:ext cx="5997352" cy="953204"/>
          </a:xfrm>
        </p:spPr>
        <p:txBody>
          <a:bodyPr>
            <a:normAutofit/>
          </a:bodyPr>
          <a:lstStyle/>
          <a:p>
            <a:pPr algn="ctr"/>
            <a:r>
              <a:rPr lang="en-GB" sz="4800" b="1" dirty="0" smtClean="0">
                <a:solidFill>
                  <a:schemeClr val="bg2">
                    <a:lumMod val="25000"/>
                  </a:schemeClr>
                </a:solidFill>
                <a:latin typeface="Arial" pitchFamily="34" charset="0"/>
                <a:ea typeface="Verdana" pitchFamily="34" charset="0"/>
                <a:cs typeface="Arial" pitchFamily="34" charset="0"/>
              </a:rPr>
              <a:t>Future Work</a:t>
            </a:r>
            <a:r>
              <a:rPr lang="en-GB" sz="4800" b="1" dirty="0" smtClean="0">
                <a:latin typeface="Arial" pitchFamily="34" charset="0"/>
                <a:ea typeface="Verdana" pitchFamily="34" charset="0"/>
                <a:cs typeface="Arial" pitchFamily="34" charset="0"/>
              </a:rPr>
              <a:t> </a:t>
            </a:r>
            <a:endParaRPr lang="en-GB" sz="4800" b="1" dirty="0">
              <a:latin typeface="Arial" pitchFamily="34" charset="0"/>
              <a:ea typeface="Verdana"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2143116"/>
            <a:ext cx="8229600" cy="4389120"/>
          </a:xfrm>
        </p:spPr>
        <p:txBody>
          <a:bodyPr/>
          <a:lstStyle/>
          <a:p>
            <a:r>
              <a:rPr lang="en-GB" dirty="0" smtClean="0"/>
              <a:t>Primary objective of our project is to enable people to control their electrical devices via these Home Automation devices from remote areas.  </a:t>
            </a:r>
          </a:p>
          <a:p>
            <a:pPr>
              <a:buNone/>
            </a:pPr>
            <a:endParaRPr lang="en-GB" dirty="0" smtClean="0"/>
          </a:p>
          <a:p>
            <a:r>
              <a:rPr lang="en-GB" dirty="0" smtClean="0"/>
              <a:t>T</a:t>
            </a:r>
            <a:r>
              <a:rPr lang="en-GB" dirty="0" smtClean="0"/>
              <a:t>o build a product which will be affordable for users. </a:t>
            </a:r>
          </a:p>
          <a:p>
            <a:endParaRPr lang="en-GB" dirty="0" smtClean="0"/>
          </a:p>
          <a:p>
            <a:r>
              <a:rPr lang="en-GB" dirty="0" smtClean="0"/>
              <a:t>In future, this product may have high potential for marketing. </a:t>
            </a:r>
          </a:p>
          <a:p>
            <a:endParaRPr lang="en-GB" dirty="0"/>
          </a:p>
        </p:txBody>
      </p:sp>
      <p:sp>
        <p:nvSpPr>
          <p:cNvPr id="4" name="Title 1"/>
          <p:cNvSpPr>
            <a:spLocks noGrp="1"/>
          </p:cNvSpPr>
          <p:nvPr>
            <p:ph type="title"/>
          </p:nvPr>
        </p:nvSpPr>
        <p:spPr>
          <a:xfrm>
            <a:off x="1428728" y="285728"/>
            <a:ext cx="5997352" cy="1143000"/>
          </a:xfrm>
        </p:spPr>
        <p:txBody>
          <a:bodyPr>
            <a:normAutofit/>
          </a:bodyPr>
          <a:lstStyle/>
          <a:p>
            <a:pPr algn="ctr"/>
            <a:r>
              <a:rPr lang="en-GB" sz="4800" b="1" dirty="0" smtClean="0">
                <a:solidFill>
                  <a:schemeClr val="bg2">
                    <a:lumMod val="25000"/>
                  </a:schemeClr>
                </a:solidFill>
                <a:latin typeface="Arial" pitchFamily="34" charset="0"/>
                <a:ea typeface="Verdana" pitchFamily="34" charset="0"/>
                <a:cs typeface="Arial" pitchFamily="34" charset="0"/>
              </a:rPr>
              <a:t>Conclusion</a:t>
            </a:r>
            <a:r>
              <a:rPr lang="en-GB" sz="4800" b="1" dirty="0" smtClean="0">
                <a:latin typeface="Arial" pitchFamily="34" charset="0"/>
                <a:ea typeface="Verdana" pitchFamily="34" charset="0"/>
                <a:cs typeface="Arial" pitchFamily="34" charset="0"/>
              </a:rPr>
              <a:t> </a:t>
            </a:r>
            <a:endParaRPr lang="en-GB" sz="4800" b="1" dirty="0">
              <a:latin typeface="Arial" pitchFamily="34" charset="0"/>
              <a:ea typeface="Verdana"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8728" y="285728"/>
            <a:ext cx="5997352" cy="928694"/>
          </a:xfrm>
        </p:spPr>
        <p:txBody>
          <a:bodyPr>
            <a:normAutofit/>
          </a:bodyPr>
          <a:lstStyle/>
          <a:p>
            <a:pPr algn="ctr"/>
            <a:r>
              <a:rPr lang="en-GB" sz="4800" b="1" dirty="0" smtClean="0">
                <a:solidFill>
                  <a:schemeClr val="bg2">
                    <a:lumMod val="25000"/>
                  </a:schemeClr>
                </a:solidFill>
                <a:latin typeface="Arial" pitchFamily="34" charset="0"/>
                <a:ea typeface="Verdana" pitchFamily="34" charset="0"/>
                <a:cs typeface="Arial" pitchFamily="34" charset="0"/>
              </a:rPr>
              <a:t>References</a:t>
            </a:r>
            <a:r>
              <a:rPr lang="en-GB" sz="4800" b="1" dirty="0" smtClean="0">
                <a:latin typeface="Arial" pitchFamily="34" charset="0"/>
                <a:ea typeface="Verdana" pitchFamily="34" charset="0"/>
                <a:cs typeface="Arial" pitchFamily="34" charset="0"/>
              </a:rPr>
              <a:t> </a:t>
            </a:r>
            <a:endParaRPr lang="en-GB" sz="4800" b="1" dirty="0">
              <a:latin typeface="Arial" pitchFamily="34" charset="0"/>
              <a:ea typeface="Verdana" pitchFamily="34" charset="0"/>
              <a:cs typeface="Arial" pitchFamily="34" charset="0"/>
            </a:endParaRPr>
          </a:p>
        </p:txBody>
      </p:sp>
      <p:sp>
        <p:nvSpPr>
          <p:cNvPr id="6" name="Content Placeholder 5"/>
          <p:cNvSpPr>
            <a:spLocks noGrp="1"/>
          </p:cNvSpPr>
          <p:nvPr>
            <p:ph idx="1"/>
          </p:nvPr>
        </p:nvSpPr>
        <p:spPr>
          <a:xfrm>
            <a:off x="0" y="1643050"/>
            <a:ext cx="9144000" cy="5214950"/>
          </a:xfrm>
        </p:spPr>
        <p:txBody>
          <a:bodyPr/>
          <a:lstStyle/>
          <a:p>
            <a:pPr algn="just"/>
            <a:r>
              <a:rPr lang="en-GB" sz="2000" b="1" dirty="0" smtClean="0">
                <a:latin typeface="+mj-lt"/>
              </a:rPr>
              <a:t>1. </a:t>
            </a:r>
            <a:r>
              <a:rPr lang="en-GB" sz="2000" b="1" dirty="0" err="1" smtClean="0">
                <a:latin typeface="+mj-lt"/>
              </a:rPr>
              <a:t>IoT</a:t>
            </a:r>
            <a:r>
              <a:rPr lang="en-GB" sz="2000" b="1" dirty="0" smtClean="0">
                <a:latin typeface="+mj-lt"/>
              </a:rPr>
              <a:t> </a:t>
            </a:r>
            <a:r>
              <a:rPr lang="en-GB" sz="2000" b="1" dirty="0" smtClean="0">
                <a:latin typeface="+mj-lt"/>
              </a:rPr>
              <a:t>Based Smart Security and Home </a:t>
            </a:r>
            <a:r>
              <a:rPr lang="en-GB" sz="2000" b="1" dirty="0" smtClean="0">
                <a:latin typeface="+mj-lt"/>
              </a:rPr>
              <a:t>Automation System - </a:t>
            </a:r>
            <a:r>
              <a:rPr lang="en-GB" sz="1600" dirty="0" smtClean="0">
                <a:latin typeface="+mj-lt"/>
              </a:rPr>
              <a:t>Ravi </a:t>
            </a:r>
            <a:r>
              <a:rPr lang="en-GB" sz="1600" dirty="0" err="1" smtClean="0">
                <a:latin typeface="+mj-lt"/>
              </a:rPr>
              <a:t>Kishore</a:t>
            </a:r>
            <a:r>
              <a:rPr lang="en-GB" sz="1600" dirty="0" smtClean="0">
                <a:latin typeface="+mj-lt"/>
              </a:rPr>
              <a:t> </a:t>
            </a:r>
            <a:r>
              <a:rPr lang="en-GB" sz="1600" dirty="0" err="1" smtClean="0">
                <a:latin typeface="+mj-lt"/>
              </a:rPr>
              <a:t>Kodali</a:t>
            </a:r>
            <a:r>
              <a:rPr lang="en-GB" sz="1600" dirty="0" smtClean="0">
                <a:latin typeface="+mj-lt"/>
              </a:rPr>
              <a:t>, </a:t>
            </a:r>
            <a:r>
              <a:rPr lang="en-GB" sz="1600" dirty="0" err="1" smtClean="0">
                <a:latin typeface="+mj-lt"/>
              </a:rPr>
              <a:t>Vishal</a:t>
            </a:r>
            <a:r>
              <a:rPr lang="en-GB" sz="1600" dirty="0" smtClean="0">
                <a:latin typeface="+mj-lt"/>
              </a:rPr>
              <a:t> Jain, </a:t>
            </a:r>
            <a:r>
              <a:rPr lang="en-GB" sz="1600" dirty="0" err="1" smtClean="0">
                <a:latin typeface="+mj-lt"/>
              </a:rPr>
              <a:t>Suvadeep</a:t>
            </a:r>
            <a:r>
              <a:rPr lang="en-GB" sz="1600" dirty="0" smtClean="0">
                <a:latin typeface="+mj-lt"/>
              </a:rPr>
              <a:t> Bose and </a:t>
            </a:r>
            <a:r>
              <a:rPr lang="en-GB" sz="1600" dirty="0" err="1" smtClean="0">
                <a:latin typeface="+mj-lt"/>
              </a:rPr>
              <a:t>Lakshmi</a:t>
            </a:r>
            <a:r>
              <a:rPr lang="en-GB" sz="1600" dirty="0" smtClean="0">
                <a:latin typeface="+mj-lt"/>
              </a:rPr>
              <a:t> </a:t>
            </a:r>
            <a:r>
              <a:rPr lang="en-GB" sz="1600" dirty="0" err="1" smtClean="0">
                <a:latin typeface="+mj-lt"/>
              </a:rPr>
              <a:t>Boppana</a:t>
            </a:r>
            <a:r>
              <a:rPr lang="en-GB" sz="1600" dirty="0" smtClean="0">
                <a:latin typeface="+mj-lt"/>
              </a:rPr>
              <a:t> Department </a:t>
            </a:r>
            <a:r>
              <a:rPr lang="en-GB" sz="1600" dirty="0" smtClean="0">
                <a:latin typeface="+mj-lt"/>
              </a:rPr>
              <a:t>of </a:t>
            </a:r>
            <a:r>
              <a:rPr lang="en-GB" sz="1600" dirty="0" smtClean="0">
                <a:latin typeface="+mj-lt"/>
              </a:rPr>
              <a:t>Electronics </a:t>
            </a:r>
            <a:r>
              <a:rPr lang="en-GB" sz="1600" dirty="0" smtClean="0">
                <a:latin typeface="+mj-lt"/>
              </a:rPr>
              <a:t>and Communications </a:t>
            </a:r>
            <a:r>
              <a:rPr lang="en-GB" sz="1600" dirty="0" smtClean="0">
                <a:latin typeface="+mj-lt"/>
              </a:rPr>
              <a:t>Engineering National </a:t>
            </a:r>
            <a:r>
              <a:rPr lang="en-GB" sz="1600" dirty="0" smtClean="0">
                <a:latin typeface="+mj-lt"/>
              </a:rPr>
              <a:t>Institute of Technology, </a:t>
            </a:r>
            <a:r>
              <a:rPr lang="en-GB" sz="1600" dirty="0" smtClean="0">
                <a:latin typeface="+mj-lt"/>
              </a:rPr>
              <a:t>Warangal.</a:t>
            </a:r>
          </a:p>
          <a:p>
            <a:r>
              <a:rPr lang="en-GB" sz="2000" b="1" dirty="0" smtClean="0">
                <a:latin typeface="+mj-lt"/>
              </a:rPr>
              <a:t>2. </a:t>
            </a:r>
            <a:r>
              <a:rPr lang="en-GB" sz="2000" b="1" dirty="0" smtClean="0">
                <a:latin typeface="+mj-lt"/>
              </a:rPr>
              <a:t>Mobile based Horne Automation using Internet </a:t>
            </a:r>
            <a:r>
              <a:rPr lang="en-GB" sz="2000" b="1" dirty="0" smtClean="0">
                <a:latin typeface="+mj-lt"/>
              </a:rPr>
              <a:t>of Things(</a:t>
            </a:r>
            <a:r>
              <a:rPr lang="en-GB" sz="2000" b="1" dirty="0" err="1" smtClean="0">
                <a:latin typeface="+mj-lt"/>
              </a:rPr>
              <a:t>IoT</a:t>
            </a:r>
            <a:r>
              <a:rPr lang="en-GB" sz="2000" b="1" dirty="0" smtClean="0">
                <a:latin typeface="+mj-lt"/>
              </a:rPr>
              <a:t>) - </a:t>
            </a:r>
            <a:r>
              <a:rPr lang="en-GB" sz="1600" dirty="0" smtClean="0">
                <a:latin typeface="+mj-lt"/>
              </a:rPr>
              <a:t>Kumar </a:t>
            </a:r>
            <a:r>
              <a:rPr lang="en-GB" sz="1600" dirty="0" err="1" smtClean="0">
                <a:latin typeface="+mj-lt"/>
              </a:rPr>
              <a:t>Mandula</a:t>
            </a:r>
            <a:r>
              <a:rPr lang="en-GB" sz="1600" dirty="0" smtClean="0">
                <a:latin typeface="+mj-lt"/>
              </a:rPr>
              <a:t>, </a:t>
            </a:r>
            <a:r>
              <a:rPr lang="en-GB" sz="1600" dirty="0" err="1" smtClean="0">
                <a:latin typeface="+mj-lt"/>
              </a:rPr>
              <a:t>Ramu</a:t>
            </a:r>
            <a:r>
              <a:rPr lang="en-GB" sz="1600" dirty="0" smtClean="0">
                <a:latin typeface="+mj-lt"/>
              </a:rPr>
              <a:t> </a:t>
            </a:r>
            <a:r>
              <a:rPr lang="en-GB" sz="1600" dirty="0" err="1" smtClean="0">
                <a:latin typeface="+mj-lt"/>
              </a:rPr>
              <a:t>Parupalli</a:t>
            </a:r>
            <a:r>
              <a:rPr lang="en-GB" sz="1600" dirty="0" smtClean="0">
                <a:latin typeface="+mj-lt"/>
              </a:rPr>
              <a:t>, </a:t>
            </a:r>
            <a:r>
              <a:rPr lang="en-GB" sz="1600" dirty="0" err="1" smtClean="0">
                <a:latin typeface="+mj-lt"/>
              </a:rPr>
              <a:t>CH.A.S.Murty</a:t>
            </a:r>
            <a:r>
              <a:rPr lang="en-GB" sz="1600" dirty="0" smtClean="0">
                <a:latin typeface="+mj-lt"/>
              </a:rPr>
              <a:t>, </a:t>
            </a:r>
            <a:r>
              <a:rPr lang="en-GB" sz="1600" dirty="0" err="1" smtClean="0">
                <a:latin typeface="+mj-lt"/>
              </a:rPr>
              <a:t>E.Magesh</a:t>
            </a:r>
            <a:r>
              <a:rPr lang="en-GB" sz="1600" dirty="0" smtClean="0">
                <a:latin typeface="+mj-lt"/>
              </a:rPr>
              <a:t>, </a:t>
            </a:r>
            <a:r>
              <a:rPr lang="en-GB" sz="1600" dirty="0" err="1" smtClean="0">
                <a:latin typeface="+mj-lt"/>
              </a:rPr>
              <a:t>Rutul</a:t>
            </a:r>
            <a:r>
              <a:rPr lang="en-GB" sz="1600" dirty="0" smtClean="0">
                <a:latin typeface="+mj-lt"/>
              </a:rPr>
              <a:t> </a:t>
            </a:r>
            <a:r>
              <a:rPr lang="en-GB" sz="1600" dirty="0" err="1" smtClean="0">
                <a:latin typeface="+mj-lt"/>
              </a:rPr>
              <a:t>Lunagariya</a:t>
            </a:r>
            <a:r>
              <a:rPr lang="en-GB" sz="1600" dirty="0" smtClean="0">
                <a:latin typeface="+mj-lt"/>
              </a:rPr>
              <a:t> Centre </a:t>
            </a:r>
            <a:r>
              <a:rPr lang="en-GB" sz="1600" dirty="0" smtClean="0">
                <a:latin typeface="+mj-lt"/>
              </a:rPr>
              <a:t>for Development of Advanced </a:t>
            </a:r>
            <a:r>
              <a:rPr lang="en-GB" sz="1600" dirty="0" smtClean="0">
                <a:latin typeface="+mj-lt"/>
              </a:rPr>
              <a:t>Computing(C-DAC) A </a:t>
            </a:r>
            <a:r>
              <a:rPr lang="en-GB" sz="1600" dirty="0" smtClean="0">
                <a:latin typeface="+mj-lt"/>
              </a:rPr>
              <a:t>Scientific Society under Ministry of Communications </a:t>
            </a:r>
            <a:r>
              <a:rPr lang="en-GB" sz="1600" dirty="0" smtClean="0">
                <a:latin typeface="+mj-lt"/>
              </a:rPr>
              <a:t>and Information </a:t>
            </a:r>
            <a:r>
              <a:rPr lang="en-GB" sz="1600" dirty="0" smtClean="0">
                <a:latin typeface="+mj-lt"/>
              </a:rPr>
              <a:t>Technology, Government of </a:t>
            </a:r>
            <a:r>
              <a:rPr lang="en-GB" sz="1600" dirty="0" smtClean="0">
                <a:latin typeface="+mj-lt"/>
              </a:rPr>
              <a:t>India mkumar@cdac.in</a:t>
            </a:r>
            <a:r>
              <a:rPr lang="en-GB" sz="1600" dirty="0" smtClean="0">
                <a:latin typeface="+mj-lt"/>
              </a:rPr>
              <a:t>, ramup@cdac.in, chasmurty@cdac.in, magesh@cdac.in, </a:t>
            </a:r>
            <a:r>
              <a:rPr lang="en-GB" sz="1600" dirty="0" smtClean="0">
                <a:latin typeface="+mj-lt"/>
                <a:hlinkClick r:id="rId2"/>
              </a:rPr>
              <a:t>rutul.lunagaria@gmail.com</a:t>
            </a:r>
            <a:r>
              <a:rPr lang="en-GB" sz="1600" dirty="0" smtClean="0">
                <a:latin typeface="+mj-lt"/>
              </a:rPr>
              <a:t>.</a:t>
            </a:r>
          </a:p>
          <a:p>
            <a:r>
              <a:rPr lang="en-GB" sz="2000" b="1" dirty="0" smtClean="0">
                <a:latin typeface="+mj-lt"/>
              </a:rPr>
              <a:t>3. </a:t>
            </a:r>
          </a:p>
          <a:p>
            <a:r>
              <a:rPr lang="en-GB" sz="2000" b="1" dirty="0" smtClean="0">
                <a:latin typeface="+mj-lt"/>
              </a:rPr>
              <a:t>4. </a:t>
            </a:r>
          </a:p>
          <a:p>
            <a:r>
              <a:rPr lang="en-GB" sz="2000" b="1" dirty="0" smtClean="0">
                <a:latin typeface="+mj-lt"/>
              </a:rPr>
              <a:t>5</a:t>
            </a:r>
            <a:r>
              <a:rPr lang="en-GB" sz="1600" b="1" dirty="0" smtClean="0">
                <a:latin typeface="+mj-lt"/>
              </a:rPr>
              <a:t>.  </a:t>
            </a:r>
            <a:r>
              <a:rPr lang="en-GB" sz="1600" b="1" dirty="0" smtClean="0">
                <a:ln>
                  <a:solidFill>
                    <a:schemeClr val="tx2">
                      <a:lumMod val="60000"/>
                      <a:lumOff val="40000"/>
                    </a:schemeClr>
                  </a:solidFill>
                </a:ln>
                <a:latin typeface="+mj-lt"/>
                <a:hlinkClick r:id="rId3"/>
              </a:rPr>
              <a:t>https://</a:t>
            </a:r>
            <a:r>
              <a:rPr lang="en-GB" sz="1600" b="1" dirty="0" smtClean="0">
                <a:ln>
                  <a:solidFill>
                    <a:schemeClr val="tx2">
                      <a:lumMod val="60000"/>
                      <a:lumOff val="40000"/>
                    </a:schemeClr>
                  </a:solidFill>
                </a:ln>
                <a:latin typeface="+mj-lt"/>
                <a:hlinkClick r:id="rId3"/>
              </a:rPr>
              <a:t>www.achrnews.com/articles/133443-zigbee-home-automation-market-to-grow-at-26-cagr-to-2020</a:t>
            </a:r>
            <a:endParaRPr lang="en-GB" sz="1600" b="1" dirty="0" smtClean="0">
              <a:ln>
                <a:solidFill>
                  <a:schemeClr val="tx2">
                    <a:lumMod val="60000"/>
                    <a:lumOff val="40000"/>
                  </a:schemeClr>
                </a:solidFill>
              </a:ln>
              <a:latin typeface="+mj-lt"/>
            </a:endParaRPr>
          </a:p>
          <a:p>
            <a:r>
              <a:rPr lang="en-GB" sz="2000" b="1" dirty="0" smtClean="0">
                <a:latin typeface="+mj-lt"/>
              </a:rPr>
              <a:t>6</a:t>
            </a:r>
            <a:r>
              <a:rPr lang="en-GB" sz="2000" b="1" dirty="0" smtClean="0">
                <a:latin typeface="+mj-lt"/>
              </a:rPr>
              <a:t>.  </a:t>
            </a:r>
            <a:r>
              <a:rPr lang="en-GB" sz="2000" b="1" dirty="0" smtClean="0">
                <a:ln>
                  <a:solidFill>
                    <a:schemeClr val="tx2">
                      <a:lumMod val="60000"/>
                      <a:lumOff val="40000"/>
                    </a:schemeClr>
                  </a:solidFill>
                </a:ln>
                <a:latin typeface="+mj-lt"/>
                <a:hlinkClick r:id="rId4"/>
              </a:rPr>
              <a:t>http://www.ezzyautomations.com/about-us</a:t>
            </a:r>
            <a:r>
              <a:rPr lang="en-GB" sz="2000" b="1" dirty="0" smtClean="0">
                <a:ln>
                  <a:solidFill>
                    <a:schemeClr val="tx2">
                      <a:lumMod val="60000"/>
                      <a:lumOff val="40000"/>
                    </a:schemeClr>
                  </a:solidFill>
                </a:ln>
                <a:latin typeface="+mj-lt"/>
                <a:hlinkClick r:id="rId4"/>
              </a:rPr>
              <a:t>/</a:t>
            </a:r>
            <a:r>
              <a:rPr lang="en-GB" sz="2000" b="1" dirty="0" smtClean="0">
                <a:ln>
                  <a:solidFill>
                    <a:schemeClr val="tx2">
                      <a:lumMod val="60000"/>
                      <a:lumOff val="40000"/>
                    </a:schemeClr>
                  </a:solidFill>
                </a:ln>
                <a:latin typeface="+mj-lt"/>
              </a:rPr>
              <a:t> </a:t>
            </a:r>
            <a:endParaRPr lang="en-GB" sz="2000" b="1" dirty="0">
              <a:ln>
                <a:solidFill>
                  <a:schemeClr val="tx2">
                    <a:lumMod val="60000"/>
                    <a:lumOff val="40000"/>
                  </a:schemeClr>
                </a:solidFill>
              </a:ln>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857364"/>
            <a:ext cx="8715436" cy="4779668"/>
          </a:xfrm>
        </p:spPr>
        <p:txBody>
          <a:bodyPr>
            <a:normAutofit/>
          </a:bodyPr>
          <a:lstStyle/>
          <a:p>
            <a:pPr algn="just"/>
            <a:r>
              <a:rPr lang="en-GB" b="1" dirty="0" err="1" smtClean="0">
                <a:latin typeface="Sylfaen" pitchFamily="18" charset="0"/>
              </a:rPr>
              <a:t>IoT</a:t>
            </a:r>
            <a:r>
              <a:rPr lang="en-GB" b="1" dirty="0" smtClean="0">
                <a:latin typeface="Sylfaen" pitchFamily="18" charset="0"/>
              </a:rPr>
              <a:t> based home automation </a:t>
            </a:r>
            <a:r>
              <a:rPr lang="en-GB" dirty="0" smtClean="0">
                <a:latin typeface="Sylfaen" pitchFamily="18" charset="0"/>
              </a:rPr>
              <a:t>refers to the application of computer and information technology for control of home appliances easily from remote places. </a:t>
            </a:r>
            <a:endParaRPr lang="en-GB" dirty="0" smtClean="0">
              <a:latin typeface="Sylfaen" pitchFamily="18" charset="0"/>
            </a:endParaRPr>
          </a:p>
          <a:p>
            <a:pPr algn="just">
              <a:buNone/>
            </a:pPr>
            <a:endParaRPr lang="en-GB" dirty="0" smtClean="0">
              <a:latin typeface="Sylfaen" pitchFamily="18" charset="0"/>
            </a:endParaRPr>
          </a:p>
          <a:p>
            <a:pPr algn="just"/>
            <a:r>
              <a:rPr lang="en-GB" dirty="0" smtClean="0">
                <a:latin typeface="Sylfaen" pitchFamily="18" charset="0"/>
              </a:rPr>
              <a:t>This </a:t>
            </a:r>
            <a:r>
              <a:rPr lang="en-GB" dirty="0" smtClean="0">
                <a:latin typeface="Sylfaen" pitchFamily="18" charset="0"/>
              </a:rPr>
              <a:t>system allows us to program devices on the network and to remotely connect and monitor </a:t>
            </a:r>
            <a:r>
              <a:rPr lang="en-GB" dirty="0" smtClean="0">
                <a:latin typeface="Sylfaen" pitchFamily="18" charset="0"/>
              </a:rPr>
              <a:t>various home appliances </a:t>
            </a:r>
            <a:r>
              <a:rPr lang="en-GB" dirty="0" smtClean="0">
                <a:latin typeface="Sylfaen" pitchFamily="18" charset="0"/>
              </a:rPr>
              <a:t>through the internet</a:t>
            </a:r>
            <a:r>
              <a:rPr lang="en-GB" dirty="0" smtClean="0">
                <a:latin typeface="Sylfaen" pitchFamily="18" charset="0"/>
              </a:rPr>
              <a:t>.</a:t>
            </a:r>
          </a:p>
          <a:p>
            <a:pPr algn="just">
              <a:buNone/>
            </a:pPr>
            <a:endParaRPr lang="en-GB" dirty="0" smtClean="0">
              <a:latin typeface="Sylfaen" pitchFamily="18" charset="0"/>
            </a:endParaRPr>
          </a:p>
          <a:p>
            <a:pPr algn="just"/>
            <a:r>
              <a:rPr lang="en-GB" dirty="0" smtClean="0">
                <a:latin typeface="Sylfaen" pitchFamily="18" charset="0"/>
              </a:rPr>
              <a:t>Home Automation can make our life a lot easier and </a:t>
            </a:r>
            <a:r>
              <a:rPr lang="en-GB" dirty="0" smtClean="0">
                <a:latin typeface="Sylfaen" pitchFamily="18" charset="0"/>
              </a:rPr>
              <a:t>safer and </a:t>
            </a:r>
            <a:r>
              <a:rPr lang="en-GB" dirty="0" smtClean="0">
                <a:latin typeface="Sylfaen" pitchFamily="18" charset="0"/>
              </a:rPr>
              <a:t>can provide increased quality of life for the elderly or disabled persons who need </a:t>
            </a:r>
            <a:r>
              <a:rPr lang="en-GB" dirty="0" smtClean="0">
                <a:latin typeface="Sylfaen" pitchFamily="18" charset="0"/>
              </a:rPr>
              <a:t>caregivers.</a:t>
            </a:r>
          </a:p>
          <a:p>
            <a:endParaRPr lang="en-GB" dirty="0"/>
          </a:p>
        </p:txBody>
      </p:sp>
      <p:sp>
        <p:nvSpPr>
          <p:cNvPr id="4" name="Title 1"/>
          <p:cNvSpPr txBox="1">
            <a:spLocks/>
          </p:cNvSpPr>
          <p:nvPr/>
        </p:nvSpPr>
        <p:spPr>
          <a:xfrm>
            <a:off x="1428728" y="285728"/>
            <a:ext cx="5997352" cy="1143000"/>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800" b="1" i="0" u="none" strike="noStrike" kern="1200" cap="none" spc="0" normalizeH="0" baseline="0" noProof="0" dirty="0" smtClean="0">
                <a:ln>
                  <a:noFill/>
                </a:ln>
                <a:solidFill>
                  <a:schemeClr val="bg2">
                    <a:lumMod val="25000"/>
                  </a:schemeClr>
                </a:solidFill>
                <a:effectLst/>
                <a:uLnTx/>
                <a:uFillTx/>
                <a:latin typeface="Arial" pitchFamily="34" charset="0"/>
                <a:ea typeface="Verdana" pitchFamily="34" charset="0"/>
                <a:cs typeface="Arial" pitchFamily="34" charset="0"/>
              </a:rPr>
              <a:t>Introduction</a:t>
            </a:r>
            <a:r>
              <a:rPr kumimoji="0" lang="en-GB" sz="4800" b="1" i="0" u="none" strike="noStrike" kern="1200" cap="none" spc="0" normalizeH="0" baseline="0" noProof="0" dirty="0" smtClean="0">
                <a:ln>
                  <a:noFill/>
                </a:ln>
                <a:solidFill>
                  <a:schemeClr val="tx2"/>
                </a:solidFill>
                <a:effectLst/>
                <a:uLnTx/>
                <a:uFillTx/>
                <a:latin typeface="Arial" pitchFamily="34" charset="0"/>
                <a:ea typeface="Verdana" pitchFamily="34" charset="0"/>
                <a:cs typeface="Arial" pitchFamily="34" charset="0"/>
              </a:rPr>
              <a:t> </a:t>
            </a:r>
            <a:endParaRPr kumimoji="0" lang="en-GB" sz="4800" b="1" i="0" u="none" strike="noStrike" kern="1200" cap="none" spc="0" normalizeH="0" baseline="0" noProof="0" dirty="0">
              <a:ln>
                <a:noFill/>
              </a:ln>
              <a:solidFill>
                <a:schemeClr val="tx2"/>
              </a:solidFill>
              <a:effectLst/>
              <a:uLnTx/>
              <a:uFillTx/>
              <a:latin typeface="Arial" pitchFamily="34" charset="0"/>
              <a:ea typeface="Verdana"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2984"/>
            <a:ext cx="9144000" cy="5715016"/>
          </a:xfrm>
        </p:spPr>
        <p:txBody>
          <a:bodyPr>
            <a:normAutofit fontScale="62500" lnSpcReduction="20000"/>
          </a:bodyPr>
          <a:lstStyle/>
          <a:p>
            <a:pPr algn="just"/>
            <a:r>
              <a:rPr lang="en-GB" sz="2900" dirty="0" smtClean="0">
                <a:latin typeface="+mj-lt"/>
              </a:rPr>
              <a:t>Many existing solutions are not affordable due to high cost, difficult maintenance. </a:t>
            </a:r>
            <a:r>
              <a:rPr lang="en-GB" sz="2900" dirty="0" smtClean="0">
                <a:latin typeface="+mj-lt"/>
              </a:rPr>
              <a:t>Many users can’t afford these costly products. </a:t>
            </a:r>
            <a:endParaRPr lang="en-GB" sz="2900" dirty="0" smtClean="0">
              <a:latin typeface="+mj-lt"/>
            </a:endParaRPr>
          </a:p>
          <a:p>
            <a:pPr algn="just">
              <a:buNone/>
            </a:pPr>
            <a:endParaRPr lang="en-GB" sz="2900" dirty="0" smtClean="0">
              <a:latin typeface="+mj-lt"/>
            </a:endParaRPr>
          </a:p>
          <a:p>
            <a:pPr algn="just"/>
            <a:r>
              <a:rPr lang="en-GB" sz="2900" dirty="0" smtClean="0">
                <a:latin typeface="+mj-lt"/>
              </a:rPr>
              <a:t>Many tasks are still repetitive in nature. For example, users switch on/off and dim lights, fans etc manually. </a:t>
            </a:r>
          </a:p>
          <a:p>
            <a:pPr algn="just">
              <a:buNone/>
            </a:pPr>
            <a:endParaRPr lang="en-GB" sz="2900" dirty="0" smtClean="0">
              <a:latin typeface="+mj-lt"/>
            </a:endParaRPr>
          </a:p>
          <a:p>
            <a:pPr algn="just"/>
            <a:r>
              <a:rPr lang="en-GB" sz="2900" dirty="0" smtClean="0">
                <a:latin typeface="+mj-lt"/>
              </a:rPr>
              <a:t>Many people lack knowledge for using these technologies.</a:t>
            </a:r>
          </a:p>
          <a:p>
            <a:pPr algn="just">
              <a:buNone/>
            </a:pPr>
            <a:endParaRPr lang="en-GB" sz="2900" dirty="0" smtClean="0">
              <a:latin typeface="+mj-lt"/>
            </a:endParaRPr>
          </a:p>
          <a:p>
            <a:pPr algn="just"/>
            <a:r>
              <a:rPr lang="en-GB" sz="2900" dirty="0" smtClean="0">
                <a:latin typeface="+mj-lt"/>
              </a:rPr>
              <a:t>Many accidents at home occur due to poor lighting condition.</a:t>
            </a:r>
          </a:p>
          <a:p>
            <a:pPr algn="just">
              <a:buNone/>
            </a:pPr>
            <a:endParaRPr lang="en-GB" sz="2900" dirty="0" smtClean="0">
              <a:latin typeface="+mj-lt"/>
            </a:endParaRPr>
          </a:p>
          <a:p>
            <a:pPr algn="just"/>
            <a:r>
              <a:rPr lang="en-GB" sz="2900" dirty="0" smtClean="0">
                <a:latin typeface="+mj-lt"/>
              </a:rPr>
              <a:t>Sometimes at home, the lights or fans remain switched on unnecessarily when the residents go outside their home</a:t>
            </a:r>
            <a:r>
              <a:rPr lang="en-GB" sz="2900" dirty="0" smtClean="0">
                <a:latin typeface="+mj-lt"/>
              </a:rPr>
              <a:t>.</a:t>
            </a:r>
          </a:p>
          <a:p>
            <a:pPr algn="just">
              <a:buNone/>
            </a:pPr>
            <a:endParaRPr lang="en-GB" sz="2900" dirty="0" smtClean="0">
              <a:latin typeface="+mj-lt"/>
            </a:endParaRPr>
          </a:p>
          <a:p>
            <a:pPr algn="just"/>
            <a:r>
              <a:rPr lang="en-GB" sz="2900" dirty="0" smtClean="0">
                <a:latin typeface="+mj-lt"/>
              </a:rPr>
              <a:t>So home automation products can reduce these power consumption, utility bills and automatically turn off lights and appliances when they are not in use.</a:t>
            </a:r>
            <a:r>
              <a:rPr lang="en-GB" sz="2900" dirty="0" smtClean="0">
                <a:latin typeface="+mj-lt"/>
              </a:rPr>
              <a:t> </a:t>
            </a:r>
          </a:p>
          <a:p>
            <a:pPr algn="just">
              <a:buNone/>
            </a:pPr>
            <a:endParaRPr lang="en-GB" sz="2900" dirty="0" smtClean="0">
              <a:latin typeface="+mj-lt"/>
            </a:endParaRPr>
          </a:p>
          <a:p>
            <a:pPr algn="just"/>
            <a:r>
              <a:rPr lang="en-GB" sz="2900" dirty="0" smtClean="0">
                <a:latin typeface="+mj-lt"/>
              </a:rPr>
              <a:t>Using  HA system, users </a:t>
            </a:r>
            <a:r>
              <a:rPr lang="en-GB" sz="2900" dirty="0" smtClean="0">
                <a:latin typeface="+mj-lt"/>
              </a:rPr>
              <a:t>can check the status of their home appliances while they are </a:t>
            </a:r>
            <a:r>
              <a:rPr lang="en-GB" sz="2900" dirty="0" smtClean="0">
                <a:latin typeface="+mj-lt"/>
              </a:rPr>
              <a:t>away.</a:t>
            </a:r>
          </a:p>
          <a:p>
            <a:pPr algn="just">
              <a:buNone/>
            </a:pPr>
            <a:endParaRPr lang="en-GB" sz="2900" dirty="0" smtClean="0">
              <a:latin typeface="+mj-lt"/>
            </a:endParaRPr>
          </a:p>
          <a:p>
            <a:pPr algn="just"/>
            <a:r>
              <a:rPr lang="en-GB" sz="2900" b="1" dirty="0" smtClean="0">
                <a:latin typeface="+mj-lt"/>
              </a:rPr>
              <a:t>Our motivation -  </a:t>
            </a:r>
            <a:r>
              <a:rPr lang="en-GB" sz="2900" dirty="0" smtClean="0">
                <a:latin typeface="+mj-lt"/>
              </a:rPr>
              <a:t>to let people know about these technologies and make the system as simple as possible for an ordinary person to understand </a:t>
            </a:r>
            <a:r>
              <a:rPr lang="en-GB" sz="2900" dirty="0" smtClean="0">
                <a:latin typeface="+mj-lt"/>
              </a:rPr>
              <a:t>and to </a:t>
            </a:r>
            <a:r>
              <a:rPr lang="en-GB" sz="2900" dirty="0" smtClean="0">
                <a:latin typeface="+mj-lt"/>
              </a:rPr>
              <a:t>facilitate the users to automate their home having remote access to the appliances and make their life convenient and comfortable.</a:t>
            </a:r>
            <a:endParaRPr lang="en-GB" sz="2900" dirty="0" smtClean="0">
              <a:latin typeface="+mj-lt"/>
            </a:endParaRPr>
          </a:p>
          <a:p>
            <a:pPr>
              <a:buNone/>
            </a:pPr>
            <a:endParaRPr lang="en-GB" dirty="0" smtClean="0"/>
          </a:p>
          <a:p>
            <a:endParaRPr lang="en-GB" dirty="0"/>
          </a:p>
        </p:txBody>
      </p:sp>
      <p:sp>
        <p:nvSpPr>
          <p:cNvPr id="4" name="Title 1"/>
          <p:cNvSpPr>
            <a:spLocks noGrp="1"/>
          </p:cNvSpPr>
          <p:nvPr>
            <p:ph type="title"/>
          </p:nvPr>
        </p:nvSpPr>
        <p:spPr>
          <a:xfrm>
            <a:off x="1428728" y="142852"/>
            <a:ext cx="5997352" cy="785818"/>
          </a:xfrm>
        </p:spPr>
        <p:txBody>
          <a:bodyPr>
            <a:normAutofit/>
          </a:bodyPr>
          <a:lstStyle/>
          <a:p>
            <a:pPr algn="ctr"/>
            <a:r>
              <a:rPr lang="en-GB" sz="4800" b="1" dirty="0" smtClean="0">
                <a:solidFill>
                  <a:schemeClr val="bg2">
                    <a:lumMod val="25000"/>
                  </a:schemeClr>
                </a:solidFill>
                <a:latin typeface="Arial" pitchFamily="34" charset="0"/>
                <a:ea typeface="Verdana" pitchFamily="34" charset="0"/>
                <a:cs typeface="Arial" pitchFamily="34" charset="0"/>
              </a:rPr>
              <a:t>Motivation</a:t>
            </a:r>
            <a:r>
              <a:rPr lang="en-GB" sz="4800" b="1" dirty="0" smtClean="0">
                <a:latin typeface="Arial" pitchFamily="34" charset="0"/>
                <a:ea typeface="Verdana" pitchFamily="34" charset="0"/>
                <a:cs typeface="Arial" pitchFamily="34" charset="0"/>
              </a:rPr>
              <a:t> </a:t>
            </a:r>
            <a:endParaRPr lang="en-GB" sz="4800" b="1" dirty="0">
              <a:latin typeface="Arial" pitchFamily="34" charset="0"/>
              <a:ea typeface="Verdana"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71612"/>
            <a:ext cx="9144000" cy="5072074"/>
          </a:xfrm>
        </p:spPr>
        <p:txBody>
          <a:bodyPr>
            <a:normAutofit lnSpcReduction="10000"/>
          </a:bodyPr>
          <a:lstStyle/>
          <a:p>
            <a:pPr algn="just"/>
            <a:r>
              <a:rPr lang="en-GB" dirty="0" smtClean="0">
                <a:latin typeface="+mj-lt"/>
              </a:rPr>
              <a:t>T</a:t>
            </a:r>
            <a:r>
              <a:rPr lang="en-GB" dirty="0" smtClean="0">
                <a:latin typeface="+mj-lt"/>
              </a:rPr>
              <a:t>o </a:t>
            </a:r>
            <a:r>
              <a:rPr lang="en-GB" dirty="0" smtClean="0">
                <a:latin typeface="+mj-lt"/>
              </a:rPr>
              <a:t>build a Home Automation System that will improve comfort, enhance accessibility, minimize operating costs, simplify use of technologies, and promote energy efficiency and convenience. </a:t>
            </a:r>
            <a:endParaRPr lang="en-GB" dirty="0" smtClean="0">
              <a:latin typeface="+mj-lt"/>
            </a:endParaRPr>
          </a:p>
          <a:p>
            <a:pPr algn="just">
              <a:buNone/>
            </a:pPr>
            <a:endParaRPr lang="en-GB" dirty="0" smtClean="0">
              <a:latin typeface="+mj-lt"/>
            </a:endParaRPr>
          </a:p>
          <a:p>
            <a:pPr lvl="0" algn="just"/>
            <a:r>
              <a:rPr lang="en-GB" dirty="0" smtClean="0">
                <a:latin typeface="+mj-lt"/>
              </a:rPr>
              <a:t>To enable people to </a:t>
            </a:r>
            <a:r>
              <a:rPr lang="en-GB" dirty="0" smtClean="0">
                <a:latin typeface="+mj-lt"/>
              </a:rPr>
              <a:t>monitor their </a:t>
            </a:r>
            <a:r>
              <a:rPr lang="en-GB" dirty="0" smtClean="0">
                <a:latin typeface="+mj-lt"/>
              </a:rPr>
              <a:t>home appliances </a:t>
            </a:r>
            <a:r>
              <a:rPr lang="en-GB" dirty="0" smtClean="0">
                <a:latin typeface="+mj-lt"/>
              </a:rPr>
              <a:t>in real time from anywhere in the world. </a:t>
            </a:r>
            <a:endParaRPr lang="en-GB" dirty="0" smtClean="0">
              <a:latin typeface="+mj-lt"/>
            </a:endParaRPr>
          </a:p>
          <a:p>
            <a:pPr lvl="0" algn="just">
              <a:buNone/>
            </a:pPr>
            <a:endParaRPr lang="en-GB" dirty="0" smtClean="0">
              <a:latin typeface="+mj-lt"/>
            </a:endParaRPr>
          </a:p>
          <a:p>
            <a:pPr lvl="0" algn="just"/>
            <a:r>
              <a:rPr lang="en-GB" dirty="0" smtClean="0">
                <a:latin typeface="+mj-lt"/>
              </a:rPr>
              <a:t>The </a:t>
            </a:r>
            <a:r>
              <a:rPr lang="en-GB" dirty="0" smtClean="0">
                <a:latin typeface="+mj-lt"/>
              </a:rPr>
              <a:t>physically challenged people can also easily control </a:t>
            </a:r>
            <a:r>
              <a:rPr lang="en-GB" dirty="0" smtClean="0">
                <a:latin typeface="+mj-lt"/>
              </a:rPr>
              <a:t>these basic </a:t>
            </a:r>
            <a:r>
              <a:rPr lang="en-GB" dirty="0" smtClean="0">
                <a:latin typeface="+mj-lt"/>
              </a:rPr>
              <a:t>appliances </a:t>
            </a:r>
            <a:r>
              <a:rPr lang="en-GB" dirty="0" smtClean="0">
                <a:latin typeface="+mj-lt"/>
              </a:rPr>
              <a:t>through a </a:t>
            </a:r>
            <a:r>
              <a:rPr lang="en-GB" dirty="0" smtClean="0">
                <a:latin typeface="+mj-lt"/>
              </a:rPr>
              <a:t>cell phone using an application</a:t>
            </a:r>
            <a:r>
              <a:rPr lang="en-GB" dirty="0" smtClean="0">
                <a:latin typeface="+mj-lt"/>
              </a:rPr>
              <a:t>.</a:t>
            </a:r>
          </a:p>
          <a:p>
            <a:pPr lvl="0" algn="just">
              <a:buNone/>
            </a:pPr>
            <a:endParaRPr lang="en-GB" dirty="0" smtClean="0">
              <a:latin typeface="+mj-lt"/>
            </a:endParaRPr>
          </a:p>
          <a:p>
            <a:pPr lvl="0" algn="just"/>
            <a:r>
              <a:rPr lang="en-GB" dirty="0" smtClean="0">
                <a:latin typeface="+mj-lt"/>
              </a:rPr>
              <a:t>Our system can also be used in </a:t>
            </a:r>
            <a:r>
              <a:rPr lang="en-GB" dirty="0" smtClean="0">
                <a:latin typeface="+mj-lt"/>
              </a:rPr>
              <a:t>hospitals, office buildings etc to </a:t>
            </a:r>
            <a:r>
              <a:rPr lang="en-GB" dirty="0" smtClean="0">
                <a:latin typeface="+mj-lt"/>
              </a:rPr>
              <a:t>manage certain room conditions.</a:t>
            </a:r>
          </a:p>
          <a:p>
            <a:endParaRPr lang="en-GB" dirty="0"/>
          </a:p>
        </p:txBody>
      </p:sp>
      <p:sp>
        <p:nvSpPr>
          <p:cNvPr id="4" name="Title 1"/>
          <p:cNvSpPr>
            <a:spLocks noGrp="1"/>
          </p:cNvSpPr>
          <p:nvPr>
            <p:ph type="title"/>
          </p:nvPr>
        </p:nvSpPr>
        <p:spPr>
          <a:xfrm>
            <a:off x="1142976" y="214290"/>
            <a:ext cx="6954566" cy="1000132"/>
          </a:xfrm>
        </p:spPr>
        <p:txBody>
          <a:bodyPr>
            <a:noAutofit/>
          </a:bodyPr>
          <a:lstStyle/>
          <a:p>
            <a:pPr algn="ctr"/>
            <a:r>
              <a:rPr lang="en-GB" sz="4400" b="1" dirty="0" smtClean="0">
                <a:solidFill>
                  <a:schemeClr val="bg2">
                    <a:lumMod val="25000"/>
                  </a:schemeClr>
                </a:solidFill>
                <a:latin typeface="Arial" pitchFamily="34" charset="0"/>
                <a:ea typeface="Verdana" pitchFamily="34" charset="0"/>
                <a:cs typeface="Arial" pitchFamily="34" charset="0"/>
              </a:rPr>
              <a:t>Project Aim &amp; Objective</a:t>
            </a:r>
            <a:r>
              <a:rPr lang="en-GB" sz="4400" b="1" dirty="0" smtClean="0">
                <a:latin typeface="Arial" pitchFamily="34" charset="0"/>
                <a:ea typeface="Verdana" pitchFamily="34" charset="0"/>
                <a:cs typeface="Arial" pitchFamily="34" charset="0"/>
              </a:rPr>
              <a:t> </a:t>
            </a:r>
            <a:endParaRPr lang="en-GB" sz="4400" b="1" dirty="0">
              <a:latin typeface="Arial" pitchFamily="34" charset="0"/>
              <a:ea typeface="Verdana"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43050"/>
            <a:ext cx="9144000" cy="5214950"/>
          </a:xfrm>
        </p:spPr>
        <p:txBody>
          <a:bodyPr>
            <a:normAutofit/>
          </a:bodyPr>
          <a:lstStyle/>
          <a:p>
            <a:pPr algn="just"/>
            <a:r>
              <a:rPr lang="en-GB" dirty="0" smtClean="0">
                <a:latin typeface="Aparajita" pitchFamily="34" charset="0"/>
                <a:cs typeface="Aparajita" pitchFamily="34" charset="0"/>
              </a:rPr>
              <a:t>Ravi </a:t>
            </a:r>
            <a:r>
              <a:rPr lang="en-GB" dirty="0" err="1" smtClean="0">
                <a:latin typeface="Aparajita" pitchFamily="34" charset="0"/>
                <a:cs typeface="Aparajita" pitchFamily="34" charset="0"/>
              </a:rPr>
              <a:t>Kishore</a:t>
            </a:r>
            <a:r>
              <a:rPr lang="en-GB" dirty="0" smtClean="0">
                <a:latin typeface="Aparajita" pitchFamily="34" charset="0"/>
                <a:cs typeface="Aparajita" pitchFamily="34" charset="0"/>
              </a:rPr>
              <a:t> </a:t>
            </a:r>
            <a:r>
              <a:rPr lang="en-GB" dirty="0" err="1" smtClean="0">
                <a:latin typeface="Aparajita" pitchFamily="34" charset="0"/>
                <a:cs typeface="Aparajita" pitchFamily="34" charset="0"/>
              </a:rPr>
              <a:t>Kodali</a:t>
            </a:r>
            <a:r>
              <a:rPr lang="en-GB" dirty="0" smtClean="0">
                <a:latin typeface="Aparajita" pitchFamily="34" charset="0"/>
                <a:cs typeface="Aparajita" pitchFamily="34" charset="0"/>
              </a:rPr>
              <a:t> et.al </a:t>
            </a:r>
            <a:r>
              <a:rPr lang="en-GB" dirty="0" smtClean="0">
                <a:latin typeface="Aparajita" pitchFamily="34" charset="0"/>
                <a:cs typeface="Aparajita" pitchFamily="34" charset="0"/>
              </a:rPr>
              <a:t>[1] </a:t>
            </a:r>
            <a:r>
              <a:rPr lang="en-GB" dirty="0" smtClean="0">
                <a:latin typeface="Aparajita" pitchFamily="34" charset="0"/>
                <a:cs typeface="Aparajita" pitchFamily="34" charset="0"/>
              </a:rPr>
              <a:t>proposed an </a:t>
            </a:r>
            <a:r>
              <a:rPr lang="en-GB" dirty="0" err="1" smtClean="0">
                <a:latin typeface="Aparajita" pitchFamily="34" charset="0"/>
                <a:cs typeface="Aparajita" pitchFamily="34" charset="0"/>
              </a:rPr>
              <a:t>IoT</a:t>
            </a:r>
            <a:r>
              <a:rPr lang="en-GB" dirty="0" smtClean="0">
                <a:latin typeface="Aparajita" pitchFamily="34" charset="0"/>
                <a:cs typeface="Aparajita" pitchFamily="34" charset="0"/>
              </a:rPr>
              <a:t> Based Smart Security and Home Automation </a:t>
            </a:r>
            <a:r>
              <a:rPr lang="en-GB" dirty="0" smtClean="0">
                <a:latin typeface="Aparajita" pitchFamily="34" charset="0"/>
                <a:cs typeface="Aparajita" pitchFamily="34" charset="0"/>
              </a:rPr>
              <a:t>System. He mainly focused </a:t>
            </a:r>
            <a:r>
              <a:rPr lang="en-GB" dirty="0" smtClean="0">
                <a:latin typeface="Aparajita" pitchFamily="34" charset="0"/>
                <a:cs typeface="Aparajita" pitchFamily="34" charset="0"/>
              </a:rPr>
              <a:t>on building a smart wireless home security system which sends alerts to the owner by using internet in case of any trespass and raises an alarm </a:t>
            </a:r>
            <a:r>
              <a:rPr lang="en-GB" dirty="0" smtClean="0">
                <a:latin typeface="Aparajita" pitchFamily="34" charset="0"/>
                <a:cs typeface="Aparajita" pitchFamily="34" charset="0"/>
              </a:rPr>
              <a:t>optionally.</a:t>
            </a:r>
          </a:p>
          <a:p>
            <a:pPr algn="just"/>
            <a:endParaRPr lang="en-GB" dirty="0" smtClean="0">
              <a:latin typeface="Aparajita" pitchFamily="34" charset="0"/>
              <a:cs typeface="Aparajita" pitchFamily="34" charset="0"/>
            </a:endParaRPr>
          </a:p>
          <a:p>
            <a:pPr lvl="0" algn="just"/>
            <a:r>
              <a:rPr lang="en-GB" dirty="0" smtClean="0">
                <a:latin typeface="Aparajita" pitchFamily="34" charset="0"/>
                <a:cs typeface="Aparajita" pitchFamily="34" charset="0"/>
              </a:rPr>
              <a:t>Kumar </a:t>
            </a:r>
            <a:r>
              <a:rPr lang="en-GB" dirty="0" err="1" smtClean="0">
                <a:latin typeface="Aparajita" pitchFamily="34" charset="0"/>
                <a:cs typeface="Aparajita" pitchFamily="34" charset="0"/>
              </a:rPr>
              <a:t>Mandula</a:t>
            </a:r>
            <a:r>
              <a:rPr lang="en-GB" dirty="0" smtClean="0">
                <a:latin typeface="Aparajita" pitchFamily="34" charset="0"/>
                <a:cs typeface="Aparajita" pitchFamily="34" charset="0"/>
              </a:rPr>
              <a:t> et.al </a:t>
            </a:r>
            <a:r>
              <a:rPr lang="en-GB" dirty="0" smtClean="0">
                <a:latin typeface="Aparajita" pitchFamily="34" charset="0"/>
                <a:cs typeface="Aparajita" pitchFamily="34" charset="0"/>
              </a:rPr>
              <a:t>[2] </a:t>
            </a:r>
            <a:r>
              <a:rPr lang="en-GB" dirty="0" smtClean="0">
                <a:latin typeface="Aparajita" pitchFamily="34" charset="0"/>
                <a:cs typeface="Aparajita" pitchFamily="34" charset="0"/>
              </a:rPr>
              <a:t>proposed </a:t>
            </a:r>
            <a:r>
              <a:rPr lang="en-GB" dirty="0" smtClean="0">
                <a:latin typeface="Aparajita" pitchFamily="34" charset="0"/>
                <a:cs typeface="Aparajita" pitchFamily="34" charset="0"/>
              </a:rPr>
              <a:t>a solution for </a:t>
            </a:r>
            <a:r>
              <a:rPr lang="en-GB" dirty="0" smtClean="0">
                <a:latin typeface="Aparajita" pitchFamily="34" charset="0"/>
                <a:cs typeface="Aparajita" pitchFamily="34" charset="0"/>
              </a:rPr>
              <a:t>smart home automation using microcontrollers (</a:t>
            </a:r>
            <a:r>
              <a:rPr lang="en-GB" dirty="0" err="1" smtClean="0">
                <a:latin typeface="Aparajita" pitchFamily="34" charset="0"/>
                <a:cs typeface="Aparajita" pitchFamily="34" charset="0"/>
              </a:rPr>
              <a:t>Arduino</a:t>
            </a:r>
            <a:r>
              <a:rPr lang="en-GB" dirty="0" smtClean="0">
                <a:latin typeface="Aparajita" pitchFamily="34" charset="0"/>
                <a:cs typeface="Aparajita" pitchFamily="34" charset="0"/>
              </a:rPr>
              <a:t>) along with an Android mobile app. The device will be controlled through Bluetooth in an indoor environment and Ethernet for outdoor environment.</a:t>
            </a:r>
          </a:p>
          <a:p>
            <a:endParaRPr lang="en-GB" dirty="0" smtClean="0"/>
          </a:p>
          <a:p>
            <a:endParaRPr lang="en-GB" dirty="0" smtClean="0"/>
          </a:p>
          <a:p>
            <a:endParaRPr lang="en-GB" dirty="0"/>
          </a:p>
        </p:txBody>
      </p:sp>
      <p:sp>
        <p:nvSpPr>
          <p:cNvPr id="4" name="Title 1"/>
          <p:cNvSpPr>
            <a:spLocks noGrp="1"/>
          </p:cNvSpPr>
          <p:nvPr>
            <p:ph type="title"/>
          </p:nvPr>
        </p:nvSpPr>
        <p:spPr>
          <a:xfrm>
            <a:off x="1403648" y="332656"/>
            <a:ext cx="5997352" cy="810328"/>
          </a:xfrm>
        </p:spPr>
        <p:txBody>
          <a:bodyPr>
            <a:normAutofit/>
          </a:bodyPr>
          <a:lstStyle/>
          <a:p>
            <a:pPr algn="ctr"/>
            <a:r>
              <a:rPr lang="en-GB" sz="4800" b="1" dirty="0" smtClean="0">
                <a:solidFill>
                  <a:schemeClr val="bg2">
                    <a:lumMod val="25000"/>
                  </a:schemeClr>
                </a:solidFill>
                <a:latin typeface="Arial" pitchFamily="34" charset="0"/>
                <a:ea typeface="Verdana" pitchFamily="34" charset="0"/>
                <a:cs typeface="Arial" pitchFamily="34" charset="0"/>
              </a:rPr>
              <a:t> </a:t>
            </a:r>
            <a:r>
              <a:rPr lang="en-GB" sz="4800" b="1" dirty="0" smtClean="0">
                <a:solidFill>
                  <a:schemeClr val="bg2">
                    <a:lumMod val="25000"/>
                  </a:schemeClr>
                </a:solidFill>
                <a:latin typeface="Arial" pitchFamily="34" charset="0"/>
                <a:ea typeface="Verdana" pitchFamily="34" charset="0"/>
                <a:cs typeface="Arial" pitchFamily="34" charset="0"/>
              </a:rPr>
              <a:t>Existing Works</a:t>
            </a:r>
            <a:endParaRPr lang="en-GB" sz="4800" b="1" dirty="0">
              <a:latin typeface="Arial" pitchFamily="34" charset="0"/>
              <a:ea typeface="Verdana"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28736"/>
            <a:ext cx="9144000" cy="5429264"/>
          </a:xfrm>
        </p:spPr>
        <p:txBody>
          <a:bodyPr>
            <a:normAutofit/>
          </a:bodyPr>
          <a:lstStyle/>
          <a:p>
            <a:pPr lvl="0"/>
            <a:r>
              <a:rPr lang="en-GB" dirty="0" smtClean="0">
                <a:latin typeface="Aparajita" pitchFamily="34" charset="0"/>
                <a:cs typeface="Aparajita" pitchFamily="34" charset="0"/>
              </a:rPr>
              <a:t>R. </a:t>
            </a:r>
            <a:r>
              <a:rPr lang="en-GB" dirty="0" err="1" smtClean="0">
                <a:latin typeface="Aparajita" pitchFamily="34" charset="0"/>
                <a:cs typeface="Aparajita" pitchFamily="34" charset="0"/>
              </a:rPr>
              <a:t>Baris</a:t>
            </a:r>
            <a:r>
              <a:rPr lang="en-GB" dirty="0" smtClean="0">
                <a:latin typeface="Aparajita" pitchFamily="34" charset="0"/>
                <a:cs typeface="Aparajita" pitchFamily="34" charset="0"/>
              </a:rPr>
              <a:t> Dai et al </a:t>
            </a:r>
            <a:r>
              <a:rPr lang="en-GB" dirty="0" smtClean="0">
                <a:latin typeface="Aparajita" pitchFamily="34" charset="0"/>
                <a:cs typeface="Aparajita" pitchFamily="34" charset="0"/>
              </a:rPr>
              <a:t>[3] </a:t>
            </a:r>
            <a:r>
              <a:rPr lang="en-GB" dirty="0" smtClean="0">
                <a:latin typeface="Aparajita" pitchFamily="34" charset="0"/>
                <a:cs typeface="Aparajita" pitchFamily="34" charset="0"/>
              </a:rPr>
              <a:t>proposed dimmer circuit for controlling three different light sources incandescent bulb, CFL and </a:t>
            </a:r>
            <a:r>
              <a:rPr lang="en-GB" dirty="0" smtClean="0">
                <a:latin typeface="Aparajita" pitchFamily="34" charset="0"/>
                <a:cs typeface="Aparajita" pitchFamily="34" charset="0"/>
              </a:rPr>
              <a:t>LED and tested these different lights with </a:t>
            </a:r>
            <a:r>
              <a:rPr lang="en-GB" dirty="0" smtClean="0">
                <a:latin typeface="Aparajita" pitchFamily="34" charset="0"/>
                <a:cs typeface="Aparajita" pitchFamily="34" charset="0"/>
              </a:rPr>
              <a:t>AC and DC sources. Experiments were performed in order to observe the electrical characteristic of the dimmer and optical characteristic of the lighting devices when they are used with the dimmer circuit. </a:t>
            </a:r>
          </a:p>
          <a:p>
            <a:endParaRPr lang="en-GB" dirty="0" smtClean="0">
              <a:latin typeface="Aparajita" pitchFamily="34" charset="0"/>
              <a:cs typeface="Aparajita" pitchFamily="34" charset="0"/>
            </a:endParaRPr>
          </a:p>
          <a:p>
            <a:r>
              <a:rPr lang="en-GB" dirty="0" err="1" smtClean="0">
                <a:latin typeface="Aparajita" pitchFamily="34" charset="0"/>
                <a:cs typeface="Aparajita" pitchFamily="34" charset="0"/>
              </a:rPr>
              <a:t>Jong</a:t>
            </a:r>
            <a:r>
              <a:rPr lang="en-GB" dirty="0" smtClean="0">
                <a:latin typeface="Aparajita" pitchFamily="34" charset="0"/>
                <a:cs typeface="Aparajita" pitchFamily="34" charset="0"/>
              </a:rPr>
              <a:t>-Hyun Kim et al </a:t>
            </a:r>
            <a:r>
              <a:rPr lang="en-GB" dirty="0" smtClean="0">
                <a:latin typeface="Aparajita" pitchFamily="34" charset="0"/>
                <a:cs typeface="Aparajita" pitchFamily="34" charset="0"/>
              </a:rPr>
              <a:t>[4] </a:t>
            </a:r>
            <a:r>
              <a:rPr lang="en-GB" dirty="0" smtClean="0">
                <a:latin typeface="Aparajita" pitchFamily="34" charset="0"/>
                <a:cs typeface="Aparajita" pitchFamily="34" charset="0"/>
              </a:rPr>
              <a:t>proposed a simple dimmer using a MOSFET for AC driven lamp such as AC LED and incandescent </a:t>
            </a:r>
            <a:r>
              <a:rPr lang="en-GB" dirty="0" smtClean="0">
                <a:latin typeface="Aparajita" pitchFamily="34" charset="0"/>
                <a:cs typeface="Aparajita" pitchFamily="34" charset="0"/>
              </a:rPr>
              <a:t>lamp. He proposed a new method for controlling the dimmer which is Pulse Width Modulation (PWM) method  and compared the </a:t>
            </a:r>
            <a:r>
              <a:rPr lang="en-GB" dirty="0" smtClean="0">
                <a:latin typeface="Aparajita" pitchFamily="34" charset="0"/>
                <a:cs typeface="Aparajita" pitchFamily="34" charset="0"/>
              </a:rPr>
              <a:t>conventional phase-controlled </a:t>
            </a:r>
            <a:r>
              <a:rPr lang="en-GB" dirty="0" smtClean="0">
                <a:latin typeface="Aparajita" pitchFamily="34" charset="0"/>
                <a:cs typeface="Aparajita" pitchFamily="34" charset="0"/>
              </a:rPr>
              <a:t>dimmer system with his PWM method. </a:t>
            </a:r>
            <a:endParaRPr lang="en-GB" dirty="0">
              <a:latin typeface="Aparajita" pitchFamily="34" charset="0"/>
              <a:cs typeface="Aparajita" pitchFamily="34" charset="0"/>
            </a:endParaRPr>
          </a:p>
        </p:txBody>
      </p:sp>
      <p:sp>
        <p:nvSpPr>
          <p:cNvPr id="4" name="Title 1"/>
          <p:cNvSpPr>
            <a:spLocks noGrp="1"/>
          </p:cNvSpPr>
          <p:nvPr>
            <p:ph type="title"/>
          </p:nvPr>
        </p:nvSpPr>
        <p:spPr>
          <a:xfrm>
            <a:off x="1071538" y="214290"/>
            <a:ext cx="7168880" cy="785818"/>
          </a:xfrm>
        </p:spPr>
        <p:txBody>
          <a:bodyPr>
            <a:normAutofit fontScale="90000"/>
          </a:bodyPr>
          <a:lstStyle/>
          <a:p>
            <a:pPr algn="ctr"/>
            <a:r>
              <a:rPr lang="en-GB" sz="4800" b="1" dirty="0" smtClean="0">
                <a:solidFill>
                  <a:schemeClr val="bg2">
                    <a:lumMod val="25000"/>
                  </a:schemeClr>
                </a:solidFill>
                <a:latin typeface="Arial" pitchFamily="34" charset="0"/>
                <a:ea typeface="Verdana" pitchFamily="34" charset="0"/>
                <a:cs typeface="Arial" pitchFamily="34" charset="0"/>
              </a:rPr>
              <a:t> </a:t>
            </a:r>
            <a:r>
              <a:rPr lang="en-GB" sz="4800" b="1" dirty="0" smtClean="0">
                <a:solidFill>
                  <a:schemeClr val="bg2">
                    <a:lumMod val="25000"/>
                  </a:schemeClr>
                </a:solidFill>
                <a:latin typeface="Arial" pitchFamily="34" charset="0"/>
                <a:ea typeface="Verdana" pitchFamily="34" charset="0"/>
                <a:cs typeface="Arial" pitchFamily="34" charset="0"/>
              </a:rPr>
              <a:t>Existing </a:t>
            </a:r>
            <a:r>
              <a:rPr lang="en-GB" sz="4800" b="1" dirty="0" smtClean="0">
                <a:solidFill>
                  <a:schemeClr val="bg2">
                    <a:lumMod val="25000"/>
                  </a:schemeClr>
                </a:solidFill>
                <a:latin typeface="Arial" pitchFamily="34" charset="0"/>
                <a:ea typeface="Verdana" pitchFamily="34" charset="0"/>
                <a:cs typeface="Arial" pitchFamily="34" charset="0"/>
              </a:rPr>
              <a:t>Works Continues</a:t>
            </a:r>
            <a:endParaRPr lang="en-GB" sz="4800" b="1" dirty="0">
              <a:latin typeface="Arial" pitchFamily="34" charset="0"/>
              <a:ea typeface="Verdana"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57364"/>
            <a:ext cx="9144000" cy="5000636"/>
          </a:xfrm>
        </p:spPr>
        <p:txBody>
          <a:bodyPr>
            <a:normAutofit/>
          </a:bodyPr>
          <a:lstStyle/>
          <a:p>
            <a:pPr algn="just"/>
            <a:r>
              <a:rPr lang="en-GB" sz="2400" dirty="0" smtClean="0">
                <a:latin typeface="+mj-lt"/>
              </a:rPr>
              <a:t>The </a:t>
            </a:r>
            <a:r>
              <a:rPr lang="en-GB" sz="2400" dirty="0" err="1" smtClean="0">
                <a:latin typeface="+mj-lt"/>
              </a:rPr>
              <a:t>Zigbee</a:t>
            </a:r>
            <a:r>
              <a:rPr lang="en-GB" sz="2400" dirty="0" smtClean="0">
                <a:latin typeface="+mj-lt"/>
              </a:rPr>
              <a:t> home automation market is getting popular internationally. </a:t>
            </a:r>
            <a:r>
              <a:rPr lang="en-GB" sz="2400" dirty="0" smtClean="0">
                <a:latin typeface="+mj-lt"/>
              </a:rPr>
              <a:t>It is a wireless technology (an </a:t>
            </a:r>
            <a:r>
              <a:rPr lang="en-GB" sz="2400" dirty="0" smtClean="0">
                <a:latin typeface="+mj-lt"/>
              </a:rPr>
              <a:t>alternative to WI-FI and </a:t>
            </a:r>
            <a:r>
              <a:rPr lang="en-GB" sz="2400" dirty="0" smtClean="0">
                <a:latin typeface="+mj-lt"/>
              </a:rPr>
              <a:t>Bluetooth), supports low-cost</a:t>
            </a:r>
            <a:r>
              <a:rPr lang="en-GB" sz="2400" dirty="0" smtClean="0">
                <a:latin typeface="+mj-lt"/>
              </a:rPr>
              <a:t>, highly reliable networks for device-to-device </a:t>
            </a:r>
            <a:r>
              <a:rPr lang="en-GB" sz="2400" dirty="0" smtClean="0">
                <a:latin typeface="+mj-lt"/>
              </a:rPr>
              <a:t>communication. This allows the users to control the devices at their homes. [5]</a:t>
            </a:r>
          </a:p>
          <a:p>
            <a:pPr algn="just"/>
            <a:endParaRPr lang="en-GB" sz="2400" dirty="0" smtClean="0">
              <a:latin typeface="+mj-lt"/>
            </a:endParaRPr>
          </a:p>
          <a:p>
            <a:pPr algn="just"/>
            <a:r>
              <a:rPr lang="en-GB" sz="2400" dirty="0" smtClean="0">
                <a:latin typeface="+mj-lt"/>
              </a:rPr>
              <a:t>The </a:t>
            </a:r>
            <a:r>
              <a:rPr lang="en-GB" sz="2400" dirty="0" err="1" smtClean="0">
                <a:latin typeface="+mj-lt"/>
              </a:rPr>
              <a:t>Ezzy</a:t>
            </a:r>
            <a:r>
              <a:rPr lang="en-GB" sz="2400" dirty="0" smtClean="0">
                <a:latin typeface="+mj-lt"/>
              </a:rPr>
              <a:t> Automations Ltd. is the first Home Automation solution provider in </a:t>
            </a:r>
            <a:r>
              <a:rPr lang="en-GB" sz="2400" dirty="0" smtClean="0">
                <a:latin typeface="+mj-lt"/>
              </a:rPr>
              <a:t>Bangladesh which enables users to </a:t>
            </a:r>
            <a:r>
              <a:rPr lang="en-GB" sz="2400" dirty="0" smtClean="0">
                <a:latin typeface="+mj-lt"/>
              </a:rPr>
              <a:t>access their home systems remotely from </a:t>
            </a:r>
            <a:r>
              <a:rPr lang="en-GB" sz="2400" dirty="0" smtClean="0">
                <a:latin typeface="+mj-lt"/>
              </a:rPr>
              <a:t>anywhere, </a:t>
            </a:r>
            <a:r>
              <a:rPr lang="en-GB" sz="2400" dirty="0" smtClean="0">
                <a:latin typeface="+mj-lt"/>
              </a:rPr>
              <a:t>appliances such as, lighting, temperature, security and other home devices. </a:t>
            </a:r>
            <a:r>
              <a:rPr lang="en-GB" sz="2400" dirty="0" smtClean="0">
                <a:latin typeface="+mj-lt"/>
              </a:rPr>
              <a:t>This automation group will be expanding in coming years. [6]</a:t>
            </a:r>
          </a:p>
        </p:txBody>
      </p:sp>
      <p:sp>
        <p:nvSpPr>
          <p:cNvPr id="4" name="Title 1"/>
          <p:cNvSpPr>
            <a:spLocks noGrp="1"/>
          </p:cNvSpPr>
          <p:nvPr>
            <p:ph type="title"/>
          </p:nvPr>
        </p:nvSpPr>
        <p:spPr>
          <a:xfrm>
            <a:off x="928662" y="0"/>
            <a:ext cx="7454632" cy="1143000"/>
          </a:xfrm>
        </p:spPr>
        <p:txBody>
          <a:bodyPr>
            <a:normAutofit fontScale="90000"/>
          </a:bodyPr>
          <a:lstStyle/>
          <a:p>
            <a:pPr algn="ctr"/>
            <a:r>
              <a:rPr lang="en-GB" sz="4800" b="1" dirty="0" smtClean="0">
                <a:solidFill>
                  <a:schemeClr val="bg2">
                    <a:lumMod val="25000"/>
                  </a:schemeClr>
                </a:solidFill>
                <a:latin typeface="Arial" pitchFamily="34" charset="0"/>
                <a:ea typeface="Verdana" pitchFamily="34" charset="0"/>
                <a:cs typeface="Arial" pitchFamily="34" charset="0"/>
              </a:rPr>
              <a:t>Status of Home Automation</a:t>
            </a:r>
            <a:endParaRPr lang="en-GB" sz="4800" b="1" dirty="0">
              <a:latin typeface="Arial" pitchFamily="34" charset="0"/>
              <a:ea typeface="Verdana"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Flowcharts of SA and HA with short description.</a:t>
            </a:r>
            <a:endParaRPr lang="en-GB" dirty="0"/>
          </a:p>
        </p:txBody>
      </p:sp>
      <p:sp>
        <p:nvSpPr>
          <p:cNvPr id="4" name="Title 1"/>
          <p:cNvSpPr>
            <a:spLocks noGrp="1"/>
          </p:cNvSpPr>
          <p:nvPr>
            <p:ph type="title"/>
          </p:nvPr>
        </p:nvSpPr>
        <p:spPr>
          <a:xfrm>
            <a:off x="1403648" y="332656"/>
            <a:ext cx="5997352" cy="1143000"/>
          </a:xfrm>
        </p:spPr>
        <p:txBody>
          <a:bodyPr>
            <a:normAutofit/>
          </a:bodyPr>
          <a:lstStyle/>
          <a:p>
            <a:pPr algn="ctr"/>
            <a:r>
              <a:rPr lang="en-GB" sz="4800" b="1" dirty="0" smtClean="0">
                <a:solidFill>
                  <a:schemeClr val="bg2">
                    <a:lumMod val="25000"/>
                  </a:schemeClr>
                </a:solidFill>
                <a:latin typeface="Arial" pitchFamily="34" charset="0"/>
                <a:ea typeface="Verdana" pitchFamily="34" charset="0"/>
                <a:cs typeface="Arial" pitchFamily="34" charset="0"/>
              </a:rPr>
              <a:t>System Design Plan</a:t>
            </a:r>
            <a:endParaRPr lang="en-GB" sz="4800" b="1" dirty="0">
              <a:latin typeface="Arial" pitchFamily="34" charset="0"/>
              <a:ea typeface="Verdana"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Software part – how did you make the site? What tools been used? Screenshots of the interfaces / codes? How the communication works?</a:t>
            </a:r>
          </a:p>
          <a:p>
            <a:r>
              <a:rPr lang="en-GB" dirty="0" smtClean="0"/>
              <a:t>Hardware part – methods with diagrams / graphs.</a:t>
            </a:r>
          </a:p>
          <a:p>
            <a:pPr>
              <a:buNone/>
            </a:pPr>
            <a:endParaRPr lang="en-GB" dirty="0"/>
          </a:p>
        </p:txBody>
      </p:sp>
      <p:sp>
        <p:nvSpPr>
          <p:cNvPr id="4" name="Title 1"/>
          <p:cNvSpPr>
            <a:spLocks noGrp="1"/>
          </p:cNvSpPr>
          <p:nvPr>
            <p:ph type="title"/>
          </p:nvPr>
        </p:nvSpPr>
        <p:spPr>
          <a:xfrm>
            <a:off x="1428728" y="214290"/>
            <a:ext cx="5997352" cy="1143000"/>
          </a:xfrm>
        </p:spPr>
        <p:txBody>
          <a:bodyPr>
            <a:normAutofit/>
          </a:bodyPr>
          <a:lstStyle/>
          <a:p>
            <a:pPr algn="ctr"/>
            <a:r>
              <a:rPr lang="en-GB" sz="4800" b="1" dirty="0" smtClean="0">
                <a:solidFill>
                  <a:schemeClr val="bg2">
                    <a:lumMod val="25000"/>
                  </a:schemeClr>
                </a:solidFill>
                <a:latin typeface="Arial" pitchFamily="34" charset="0"/>
                <a:ea typeface="Verdana" pitchFamily="34" charset="0"/>
                <a:cs typeface="Arial" pitchFamily="34" charset="0"/>
              </a:rPr>
              <a:t>Methodology</a:t>
            </a:r>
            <a:r>
              <a:rPr lang="en-GB" sz="4800" b="1" dirty="0" smtClean="0">
                <a:latin typeface="Arial" pitchFamily="34" charset="0"/>
                <a:ea typeface="Verdana" pitchFamily="34" charset="0"/>
                <a:cs typeface="Arial" pitchFamily="34" charset="0"/>
              </a:rPr>
              <a:t> </a:t>
            </a:r>
            <a:endParaRPr lang="en-GB" sz="4800" b="1" dirty="0">
              <a:latin typeface="Arial" pitchFamily="34" charset="0"/>
              <a:ea typeface="Verdana"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1931</TotalTime>
  <Words>907</Words>
  <Application>Microsoft Office PowerPoint</Application>
  <PresentationFormat>On-screen Show (4:3)</PresentationFormat>
  <Paragraphs>74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Slide 1</vt:lpstr>
      <vt:lpstr>Slide 2</vt:lpstr>
      <vt:lpstr>Motivation </vt:lpstr>
      <vt:lpstr>Project Aim &amp; Objective </vt:lpstr>
      <vt:lpstr> Existing Works</vt:lpstr>
      <vt:lpstr> Existing Works Continues</vt:lpstr>
      <vt:lpstr>Status of Home Automation</vt:lpstr>
      <vt:lpstr>System Design Plan</vt:lpstr>
      <vt:lpstr>Methodology </vt:lpstr>
      <vt:lpstr>Results </vt:lpstr>
      <vt:lpstr>Cost Analysis</vt:lpstr>
      <vt:lpstr>Limitations </vt:lpstr>
      <vt:lpstr>Future Work </vt:lpstr>
      <vt:lpstr>Conclusion </vt:lpstr>
      <vt:lpstr>References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37</cp:revision>
  <dcterms:created xsi:type="dcterms:W3CDTF">2017-12-08T17:48:13Z</dcterms:created>
  <dcterms:modified xsi:type="dcterms:W3CDTF">2017-12-10T15:01:00Z</dcterms:modified>
</cp:coreProperties>
</file>