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1"/>
  </p:notesMasterIdLst>
  <p:handoutMasterIdLst>
    <p:handoutMasterId r:id="rId12"/>
  </p:handoutMasterIdLst>
  <p:sldIdLst>
    <p:sldId id="261" r:id="rId5"/>
    <p:sldId id="286" r:id="rId6"/>
    <p:sldId id="300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422"/>
    <a:srgbClr val="EEEEEE"/>
    <a:srgbClr val="87175F"/>
    <a:srgbClr val="EEC621"/>
    <a:srgbClr val="E58C09"/>
    <a:srgbClr val="43467B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67" d="100"/>
          <a:sy n="67" d="100"/>
        </p:scale>
        <p:origin x="644" y="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8/30/2022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8/30/2022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417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7473" y="2148844"/>
            <a:ext cx="6316567" cy="1463040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NADA SALSABILA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9463" y="3088277"/>
            <a:ext cx="4072586" cy="1463040"/>
          </a:xfrm>
        </p:spPr>
        <p:txBody>
          <a:bodyPr/>
          <a:lstStyle/>
          <a:p>
            <a:r>
              <a:rPr lang="en-US" dirty="0"/>
              <a:t>Backend Golang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CF43D-7FE7-DB2C-52AD-5D2A338044AD}"/>
              </a:ext>
            </a:extLst>
          </p:cNvPr>
          <p:cNvSpPr txBox="1"/>
          <p:nvPr/>
        </p:nvSpPr>
        <p:spPr>
          <a:xfrm>
            <a:off x="4583832" y="3819797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Introduction Golang</a:t>
            </a:r>
            <a:endParaRPr lang="en-ID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9625" y="116632"/>
            <a:ext cx="11620500" cy="6591300"/>
          </a:xfrm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9963150" cy="1499616"/>
          </a:xfrm>
        </p:spPr>
        <p:txBody>
          <a:bodyPr>
            <a:normAutofit/>
          </a:bodyPr>
          <a:lstStyle/>
          <a:p>
            <a:r>
              <a:rPr lang="en-US" sz="9600" dirty="0"/>
              <a:t>GOLANG / GO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clipart">
            <a:extLst>
              <a:ext uri="{FF2B5EF4-FFF2-40B4-BE49-F238E27FC236}">
                <a16:creationId xmlns:a16="http://schemas.microsoft.com/office/drawing/2014/main" id="{53BEB6D3-32D4-2149-90EA-1268F9188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9" t="4086" r="25874" b="6819"/>
          <a:stretch/>
        </p:blipFill>
        <p:spPr>
          <a:xfrm>
            <a:off x="1022476" y="2020912"/>
            <a:ext cx="2784186" cy="3568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6F57C-FA43-D2E5-0CC2-65AEF926DBF4}"/>
              </a:ext>
            </a:extLst>
          </p:cNvPr>
          <p:cNvSpPr/>
          <p:nvPr/>
        </p:nvSpPr>
        <p:spPr>
          <a:xfrm>
            <a:off x="5163544" y="2145408"/>
            <a:ext cx="5760640" cy="1499616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/>
            <a:contourClr>
              <a:schemeClr val="accent2">
                <a:shade val="35000"/>
                <a:satMod val="16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0" i="1" dirty="0">
                <a:solidFill>
                  <a:schemeClr val="bg1">
                    <a:lumMod val="95000"/>
                  </a:schemeClr>
                </a:solidFill>
                <a:effectLst/>
              </a:rPr>
              <a:t>Programming Language </a:t>
            </a:r>
            <a:r>
              <a:rPr lang="en-ID" sz="2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yang </a:t>
            </a:r>
            <a:r>
              <a:rPr lang="en-ID" sz="2400" b="0" i="0" dirty="0" err="1">
                <a:solidFill>
                  <a:schemeClr val="bg1">
                    <a:lumMod val="95000"/>
                  </a:schemeClr>
                </a:solidFill>
                <a:effectLst/>
              </a:rPr>
              <a:t>diciptakan</a:t>
            </a:r>
            <a:r>
              <a:rPr lang="en-ID" sz="2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 oleh Google </a:t>
            </a:r>
            <a:r>
              <a:rPr lang="en-ID" sz="2400" b="0" i="0" dirty="0" err="1">
                <a:solidFill>
                  <a:schemeClr val="bg1">
                    <a:lumMod val="95000"/>
                  </a:schemeClr>
                </a:solidFill>
                <a:effectLst/>
              </a:rPr>
              <a:t>bersama</a:t>
            </a:r>
            <a:r>
              <a:rPr lang="en-ID" sz="2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>
                    <a:lumMod val="95000"/>
                  </a:schemeClr>
                </a:solidFill>
                <a:effectLst/>
              </a:rPr>
              <a:t>dengan</a:t>
            </a:r>
            <a:r>
              <a:rPr lang="en-ID" sz="2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 Ken Thompson, Robert </a:t>
            </a:r>
            <a:r>
              <a:rPr lang="en-ID" sz="2400" b="0" i="0" dirty="0" err="1">
                <a:solidFill>
                  <a:schemeClr val="bg1">
                    <a:lumMod val="95000"/>
                  </a:schemeClr>
                </a:solidFill>
                <a:effectLst/>
              </a:rPr>
              <a:t>Griesemer</a:t>
            </a:r>
            <a:r>
              <a:rPr lang="en-ID" sz="2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, dan Rob Pike pada </a:t>
            </a:r>
            <a:r>
              <a:rPr lang="en-ID" sz="2400" b="0" i="0" dirty="0" err="1">
                <a:solidFill>
                  <a:schemeClr val="bg1">
                    <a:lumMod val="95000"/>
                  </a:schemeClr>
                </a:solidFill>
                <a:effectLst/>
              </a:rPr>
              <a:t>tahun</a:t>
            </a:r>
            <a:r>
              <a:rPr lang="en-ID" sz="2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 2009</a:t>
            </a:r>
            <a:endParaRPr lang="en-ID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C60CA-CED6-2E44-EBAD-4A38AA53518C}"/>
              </a:ext>
            </a:extLst>
          </p:cNvPr>
          <p:cNvSpPr/>
          <p:nvPr/>
        </p:nvSpPr>
        <p:spPr>
          <a:xfrm>
            <a:off x="5163544" y="3897363"/>
            <a:ext cx="5760640" cy="1907901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/>
            <a:contourClr>
              <a:schemeClr val="accent2">
                <a:shade val="35000"/>
                <a:satMod val="16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en-ID" sz="2400" dirty="0" err="1">
                <a:solidFill>
                  <a:schemeClr val="bg1">
                    <a:lumMod val="95000"/>
                  </a:schemeClr>
                </a:solidFill>
              </a:rPr>
              <a:t>engan</a:t>
            </a:r>
            <a:r>
              <a:rPr lang="en-ID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95000"/>
                  </a:schemeClr>
                </a:solidFill>
              </a:rPr>
              <a:t>tujuan</a:t>
            </a:r>
            <a:r>
              <a:rPr lang="en-ID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95000"/>
                  </a:schemeClr>
                </a:solidFill>
              </a:rPr>
              <a:t>yaitu</a:t>
            </a:r>
            <a:r>
              <a:rPr lang="en-ID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untuk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membangun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bahasa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yang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mempunyai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keunggulan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dari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sisi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kecepatan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keandalan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skalabilitas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, dan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kesederhanaan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endParaRPr lang="en-ID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44" y="547996"/>
            <a:ext cx="10805160" cy="707886"/>
          </a:xfrm>
        </p:spPr>
        <p:txBody>
          <a:bodyPr/>
          <a:lstStyle/>
          <a:p>
            <a:r>
              <a:rPr lang="en-US" dirty="0"/>
              <a:t>Go advantages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3836" y="1146358"/>
            <a:ext cx="4312844" cy="914490"/>
          </a:xfrm>
        </p:spPr>
        <p:txBody>
          <a:bodyPr/>
          <a:lstStyle/>
          <a:p>
            <a:pPr algn="l"/>
            <a:r>
              <a:rPr lang="en-ID" sz="2000" b="0" i="0" dirty="0">
                <a:effectLst/>
              </a:rPr>
              <a:t>Golang </a:t>
            </a:r>
            <a:r>
              <a:rPr lang="en-ID" sz="2000" b="0" i="0" dirty="0" err="1">
                <a:effectLst/>
              </a:rPr>
              <a:t>termasuk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ke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dalam</a:t>
            </a:r>
            <a:r>
              <a:rPr lang="en-ID" sz="2000" b="0" i="0" dirty="0">
                <a:effectLst/>
              </a:rPr>
              <a:t> platform yang </a:t>
            </a:r>
            <a:r>
              <a:rPr lang="en-ID" sz="2000" b="0" i="0" dirty="0" err="1">
                <a:effectLst/>
              </a:rPr>
              <a:t>bersifat</a:t>
            </a:r>
            <a:r>
              <a:rPr lang="en-ID" sz="2000" b="0" i="0" dirty="0">
                <a:effectLst/>
              </a:rPr>
              <a:t> </a:t>
            </a:r>
            <a:r>
              <a:rPr lang="en-ID" sz="2000" b="0" i="1" dirty="0">
                <a:effectLst/>
              </a:rPr>
              <a:t>open source</a:t>
            </a:r>
            <a:r>
              <a:rPr lang="en-ID" sz="2000" b="0" i="0" dirty="0">
                <a:effectLst/>
              </a:rPr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2256" y="1340768"/>
            <a:ext cx="4937760" cy="424732"/>
          </a:xfrm>
        </p:spPr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007236" y="2564904"/>
            <a:ext cx="3193220" cy="914490"/>
          </a:xfrm>
        </p:spPr>
        <p:txBody>
          <a:bodyPr/>
          <a:lstStyle/>
          <a:p>
            <a:pPr algn="l"/>
            <a:r>
              <a:rPr lang="en-ID" sz="2000" b="0" i="0" dirty="0" err="1">
                <a:effectLst/>
              </a:rPr>
              <a:t>Algoritma</a:t>
            </a:r>
            <a:r>
              <a:rPr lang="en-ID" sz="2000" b="0" i="0" dirty="0">
                <a:effectLst/>
              </a:rPr>
              <a:t> dan </a:t>
            </a:r>
            <a:r>
              <a:rPr lang="en-ID" sz="2000" b="0" i="0" dirty="0" err="1">
                <a:effectLst/>
              </a:rPr>
              <a:t>struktur</a:t>
            </a:r>
            <a:r>
              <a:rPr lang="en-ID" sz="2000" b="0" i="0" dirty="0">
                <a:effectLst/>
              </a:rPr>
              <a:t> data yang </a:t>
            </a:r>
            <a:r>
              <a:rPr lang="en-ID" sz="2000" b="0" i="0" dirty="0" err="1">
                <a:effectLst/>
              </a:rPr>
              <a:t>dipakai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mudah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untuk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dipelajari</a:t>
            </a:r>
            <a:r>
              <a:rPr lang="en-ID" sz="2000" b="0" i="0" dirty="0">
                <a:effectLst/>
              </a:rPr>
              <a:t>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9456" y="2716236"/>
            <a:ext cx="4023360" cy="424732"/>
          </a:xfrm>
        </p:spPr>
        <p:txBody>
          <a:bodyPr/>
          <a:lstStyle/>
          <a:p>
            <a:r>
              <a:rPr lang="en-US" dirty="0"/>
              <a:t>ALGORITMA DAN STRUKTUR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885803" y="3933056"/>
            <a:ext cx="2946501" cy="914490"/>
          </a:xfrm>
        </p:spPr>
        <p:txBody>
          <a:bodyPr/>
          <a:lstStyle/>
          <a:p>
            <a:r>
              <a:rPr lang="en-ID" sz="2000" i="0" dirty="0">
                <a:solidFill>
                  <a:srgbClr val="202124"/>
                </a:solidFill>
                <a:effectLst/>
              </a:rPr>
              <a:t>Proses </a:t>
            </a:r>
            <a:r>
              <a:rPr lang="en-ID" sz="2000" i="0" dirty="0" err="1">
                <a:solidFill>
                  <a:srgbClr val="202124"/>
                </a:solidFill>
                <a:effectLst/>
              </a:rPr>
              <a:t>mengosongkan</a:t>
            </a:r>
            <a:r>
              <a:rPr lang="en-ID" sz="200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000" i="0" dirty="0" err="1">
                <a:solidFill>
                  <a:srgbClr val="202124"/>
                </a:solidFill>
                <a:effectLst/>
              </a:rPr>
              <a:t>ruang</a:t>
            </a:r>
            <a:r>
              <a:rPr lang="en-ID" sz="200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000" i="0" dirty="0" err="1">
                <a:solidFill>
                  <a:srgbClr val="202124"/>
                </a:solidFill>
                <a:effectLst/>
              </a:rPr>
              <a:t>memori</a:t>
            </a:r>
            <a:r>
              <a:rPr lang="en-ID" sz="2000" i="0" dirty="0">
                <a:solidFill>
                  <a:srgbClr val="202124"/>
                </a:solidFill>
                <a:effectLst/>
              </a:rPr>
              <a:t> yang </a:t>
            </a:r>
            <a:r>
              <a:rPr lang="en-ID" sz="2000" i="0" dirty="0" err="1">
                <a:solidFill>
                  <a:srgbClr val="202124"/>
                </a:solidFill>
                <a:effectLst/>
              </a:rPr>
              <a:t>tidak</a:t>
            </a:r>
            <a:r>
              <a:rPr lang="en-ID" sz="2000" i="0" dirty="0">
                <a:solidFill>
                  <a:srgbClr val="202124"/>
                </a:solidFill>
                <a:effectLst/>
              </a:rPr>
              <a:t> </a:t>
            </a:r>
            <a:r>
              <a:rPr lang="en-ID" sz="2000" i="0" dirty="0" err="1">
                <a:solidFill>
                  <a:srgbClr val="202124"/>
                </a:solidFill>
                <a:effectLst/>
              </a:rPr>
              <a:t>digunakan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4920" y="4005064"/>
            <a:ext cx="2956560" cy="424732"/>
          </a:xfrm>
        </p:spPr>
        <p:txBody>
          <a:bodyPr/>
          <a:lstStyle/>
          <a:p>
            <a:r>
              <a:rPr lang="en-US" dirty="0"/>
              <a:t>GARBAGE COLLECTOR</a:t>
            </a:r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74A72390-2BB4-E638-6B4C-C367267DE68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856" r="856"/>
          <a:stretch>
            <a:fillRect/>
          </a:stretch>
        </p:blipFill>
        <p:spPr>
          <a:xfrm>
            <a:off x="6600056" y="980728"/>
            <a:ext cx="1094116" cy="1113108"/>
          </a:xfrm>
        </p:spPr>
      </p:pic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42BAE59C-4CAA-7C02-56D0-073CE8B9BDD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23430" r="23430"/>
          <a:stretch>
            <a:fillRect/>
          </a:stretch>
        </p:blipFill>
        <p:spPr>
          <a:xfrm>
            <a:off x="5650284" y="2420888"/>
            <a:ext cx="1093788" cy="1114425"/>
          </a:xfrm>
        </p:spPr>
      </p:pic>
      <p:pic>
        <p:nvPicPr>
          <p:cNvPr id="17" name="Picture Placeholder 16" descr="Logo&#10;&#10;Description automatically generated">
            <a:extLst>
              <a:ext uri="{FF2B5EF4-FFF2-40B4-BE49-F238E27FC236}">
                <a16:creationId xmlns:a16="http://schemas.microsoft.com/office/drawing/2014/main" id="{18505CB0-42F0-7070-F2D8-330C10580A8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/>
          <a:srcRect l="17246" r="17246"/>
          <a:stretch>
            <a:fillRect/>
          </a:stretch>
        </p:blipFill>
        <p:spPr>
          <a:xfrm>
            <a:off x="4569836" y="3789040"/>
            <a:ext cx="1094116" cy="1113108"/>
          </a:xfrm>
        </p:spPr>
      </p:pic>
      <p:pic>
        <p:nvPicPr>
          <p:cNvPr id="37" name="Picture 36" descr="A picture containing text, vector graphics, sign&#10;&#10;Description automatically generated">
            <a:extLst>
              <a:ext uri="{FF2B5EF4-FFF2-40B4-BE49-F238E27FC236}">
                <a16:creationId xmlns:a16="http://schemas.microsoft.com/office/drawing/2014/main" id="{5214B341-27F5-E3F3-727A-12CC8630DB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612" t="-8496" r="52612" b="8496"/>
          <a:stretch/>
        </p:blipFill>
        <p:spPr>
          <a:xfrm>
            <a:off x="3359696" y="5229200"/>
            <a:ext cx="1018405" cy="1143472"/>
          </a:xfrm>
          <a:prstGeom prst="ellipse">
            <a:avLst/>
          </a:prstGeom>
        </p:spPr>
      </p:pic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AD6364FF-0BDE-A86C-7BFB-234F1D1670B6}"/>
              </a:ext>
            </a:extLst>
          </p:cNvPr>
          <p:cNvSpPr txBox="1">
            <a:spLocks/>
          </p:cNvSpPr>
          <p:nvPr/>
        </p:nvSpPr>
        <p:spPr>
          <a:xfrm>
            <a:off x="-1032792" y="5452540"/>
            <a:ext cx="40233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EA422"/>
                </a:solidFill>
              </a:rPr>
              <a:t>PERFORMANCE </a:t>
            </a:r>
          </a:p>
        </p:txBody>
      </p:sp>
      <p:sp>
        <p:nvSpPr>
          <p:cNvPr id="42" name="Content Placeholder 33">
            <a:extLst>
              <a:ext uri="{FF2B5EF4-FFF2-40B4-BE49-F238E27FC236}">
                <a16:creationId xmlns:a16="http://schemas.microsoft.com/office/drawing/2014/main" id="{009CC56F-D349-4BA8-826B-3E09DCCF6F67}"/>
              </a:ext>
            </a:extLst>
          </p:cNvPr>
          <p:cNvSpPr txBox="1">
            <a:spLocks/>
          </p:cNvSpPr>
          <p:nvPr/>
        </p:nvSpPr>
        <p:spPr>
          <a:xfrm>
            <a:off x="4799856" y="5373216"/>
            <a:ext cx="5226399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2000" b="0" i="0" dirty="0">
                <a:effectLst/>
              </a:rPr>
              <a:t>Mampu </a:t>
            </a:r>
            <a:r>
              <a:rPr lang="en-ID" sz="2000" b="0" i="0" dirty="0" err="1">
                <a:effectLst/>
              </a:rPr>
              <a:t>meningkatkan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performa</a:t>
            </a:r>
            <a:r>
              <a:rPr lang="en-ID" sz="2000" b="0" i="0" dirty="0">
                <a:effectLst/>
              </a:rPr>
              <a:t> dan </a:t>
            </a:r>
            <a:r>
              <a:rPr lang="en-ID" sz="2000" b="0" i="0" dirty="0" err="1">
                <a:effectLst/>
              </a:rPr>
              <a:t>dapat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lebih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banyak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pengunjung</a:t>
            </a:r>
            <a:r>
              <a:rPr lang="en-ID" sz="2000" b="0" i="0" dirty="0">
                <a:effectLst/>
              </a:rPr>
              <a:t> yang </a:t>
            </a:r>
            <a:r>
              <a:rPr lang="en-ID" sz="2000" b="0" i="0" dirty="0" err="1">
                <a:effectLst/>
              </a:rPr>
              <a:t>datang</a:t>
            </a:r>
            <a:r>
              <a:rPr lang="en-ID" sz="2000" b="0" i="0" dirty="0">
                <a:effectLst/>
              </a:rPr>
              <a:t> pada </a:t>
            </a:r>
            <a:r>
              <a:rPr lang="en-ID" sz="2000" b="0" i="0" dirty="0" err="1">
                <a:effectLst/>
              </a:rPr>
              <a:t>aplikasi</a:t>
            </a:r>
            <a:r>
              <a:rPr lang="en-ID" sz="20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750" y="133350"/>
            <a:ext cx="11620500" cy="6591300"/>
          </a:xfrm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9963150" cy="1499616"/>
          </a:xfrm>
        </p:spPr>
        <p:txBody>
          <a:bodyPr>
            <a:normAutofit/>
          </a:bodyPr>
          <a:lstStyle/>
          <a:p>
            <a:r>
              <a:rPr lang="en-US" sz="9600" dirty="0"/>
              <a:t>POINTER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clipart">
            <a:extLst>
              <a:ext uri="{FF2B5EF4-FFF2-40B4-BE49-F238E27FC236}">
                <a16:creationId xmlns:a16="http://schemas.microsoft.com/office/drawing/2014/main" id="{53BEB6D3-32D4-2149-90EA-1268F9188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9" t="4086" r="25874" b="6819"/>
          <a:stretch/>
        </p:blipFill>
        <p:spPr>
          <a:xfrm>
            <a:off x="1022476" y="2020912"/>
            <a:ext cx="2784186" cy="3568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6F57C-FA43-D2E5-0CC2-65AEF926DBF4}"/>
              </a:ext>
            </a:extLst>
          </p:cNvPr>
          <p:cNvSpPr/>
          <p:nvPr/>
        </p:nvSpPr>
        <p:spPr>
          <a:xfrm>
            <a:off x="5094412" y="1403959"/>
            <a:ext cx="5760640" cy="8152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0" i="1" dirty="0">
                <a:solidFill>
                  <a:schemeClr val="bg1">
                    <a:lumMod val="95000"/>
                  </a:schemeClr>
                </a:solidFill>
                <a:effectLst/>
              </a:rPr>
              <a:t>Reference </a:t>
            </a:r>
            <a:r>
              <a:rPr lang="en-ID" sz="2400" b="0" i="1" dirty="0" err="1">
                <a:solidFill>
                  <a:schemeClr val="bg1">
                    <a:lumMod val="95000"/>
                  </a:schemeClr>
                </a:solidFill>
                <a:effectLst/>
              </a:rPr>
              <a:t>atau</a:t>
            </a:r>
            <a:r>
              <a:rPr lang="en-ID" sz="2400" b="0" i="1" dirty="0">
                <a:solidFill>
                  <a:schemeClr val="bg1">
                    <a:lumMod val="95000"/>
                  </a:schemeClr>
                </a:solidFill>
                <a:effectLst/>
              </a:rPr>
              <a:t> Alamat </a:t>
            </a:r>
            <a:r>
              <a:rPr lang="en-ID" sz="2400" b="0" i="1" dirty="0" err="1">
                <a:solidFill>
                  <a:schemeClr val="bg1">
                    <a:lumMod val="95000"/>
                  </a:schemeClr>
                </a:solidFill>
                <a:effectLst/>
              </a:rPr>
              <a:t>Memori</a:t>
            </a:r>
            <a:endParaRPr lang="en-ID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C60CA-CED6-2E44-EBAD-4A38AA53518C}"/>
              </a:ext>
            </a:extLst>
          </p:cNvPr>
          <p:cNvSpPr/>
          <p:nvPr/>
        </p:nvSpPr>
        <p:spPr>
          <a:xfrm>
            <a:off x="5094412" y="2408548"/>
            <a:ext cx="5760640" cy="1907901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/>
            <a:contourClr>
              <a:schemeClr val="accent2">
                <a:shade val="35000"/>
                <a:satMod val="16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Nilai Default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variabel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pointer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null 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kosong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).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Variabel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pointer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bisa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menampung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nilai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bukan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pointer, dan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sebaliknya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variabel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biasa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bisa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menampung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nilai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pointer.</a:t>
            </a:r>
            <a:endParaRPr lang="en-ID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A6841-8387-2CFA-C22F-F90C3B35915D}"/>
              </a:ext>
            </a:extLst>
          </p:cNvPr>
          <p:cNvSpPr/>
          <p:nvPr/>
        </p:nvSpPr>
        <p:spPr>
          <a:xfrm>
            <a:off x="5019142" y="4505809"/>
            <a:ext cx="5911180" cy="11787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Ditandai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dengan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adanya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tanda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asterisk ( * )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tepat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sebelum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penulisan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tipe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data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ketika</a:t>
            </a:r>
            <a:r>
              <a:rPr lang="en-ID" sz="2400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ID" sz="2400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deklarasi</a:t>
            </a:r>
            <a:endParaRPr lang="en-ID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8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95F66-C0D9-9434-1ADD-A846EDCAD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FAEB-D4A7-6925-80DD-0170AE44A9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9D0AE-7FA1-04DD-92B5-BC11A4206D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12475ACC-E7DA-8DC8-45E7-B8108C38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9963150" cy="1499616"/>
          </a:xfrm>
        </p:spPr>
        <p:txBody>
          <a:bodyPr>
            <a:normAutofit/>
          </a:bodyPr>
          <a:lstStyle/>
          <a:p>
            <a:r>
              <a:rPr lang="en-US" sz="9600" dirty="0"/>
              <a:t>GOROUTINE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1BC39-89F6-7CDC-A571-8B9334C90340}"/>
              </a:ext>
            </a:extLst>
          </p:cNvPr>
          <p:cNvSpPr/>
          <p:nvPr/>
        </p:nvSpPr>
        <p:spPr>
          <a:xfrm>
            <a:off x="3143672" y="1597831"/>
            <a:ext cx="5760640" cy="5915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en-ID" sz="2400" i="1" dirty="0">
                <a:solidFill>
                  <a:schemeClr val="bg1">
                    <a:lumMod val="95000"/>
                  </a:schemeClr>
                </a:solidFill>
              </a:rPr>
              <a:t>OROUTINE </a:t>
            </a:r>
            <a:r>
              <a:rPr lang="en-ID" sz="2400" i="1" dirty="0" err="1">
                <a:solidFill>
                  <a:schemeClr val="bg1">
                    <a:lumMod val="95000"/>
                  </a:schemeClr>
                </a:solidFill>
              </a:rPr>
              <a:t>ini</a:t>
            </a:r>
            <a:r>
              <a:rPr lang="en-ID" sz="24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D" sz="2400" i="1" dirty="0" err="1">
                <a:solidFill>
                  <a:schemeClr val="bg1">
                    <a:lumMod val="95000"/>
                  </a:schemeClr>
                </a:solidFill>
              </a:rPr>
              <a:t>mirip</a:t>
            </a:r>
            <a:r>
              <a:rPr lang="en-ID" sz="24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D" sz="2400" i="1" dirty="0" err="1">
                <a:solidFill>
                  <a:schemeClr val="bg1">
                    <a:lumMod val="95000"/>
                  </a:schemeClr>
                </a:solidFill>
              </a:rPr>
              <a:t>seperti</a:t>
            </a:r>
            <a:r>
              <a:rPr lang="en-ID" sz="2400" i="1" dirty="0">
                <a:solidFill>
                  <a:schemeClr val="bg1">
                    <a:lumMod val="95000"/>
                  </a:schemeClr>
                </a:solidFill>
              </a:rPr>
              <a:t> mini thread</a:t>
            </a:r>
            <a:endParaRPr lang="en-ID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E239B-A6FD-1DA9-9616-48BA4635167E}"/>
              </a:ext>
            </a:extLst>
          </p:cNvPr>
          <p:cNvSpPr/>
          <p:nvPr/>
        </p:nvSpPr>
        <p:spPr>
          <a:xfrm>
            <a:off x="3143672" y="2299046"/>
            <a:ext cx="5760640" cy="14996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0" i="0" dirty="0">
                <a:solidFill>
                  <a:schemeClr val="bg1"/>
                </a:solidFill>
                <a:effectLst/>
              </a:rPr>
              <a:t>Goroutine sangat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ringan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hanya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dibutuhkan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sekitar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ID" sz="2400" b="1" i="0" dirty="0">
                <a:solidFill>
                  <a:schemeClr val="tx1"/>
                </a:solidFill>
                <a:effectLst/>
              </a:rPr>
              <a:t>2kB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memori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saja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untuk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satu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buah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goroutine.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0CCB7-BBEC-573E-1CE6-404510EF426A}"/>
              </a:ext>
            </a:extLst>
          </p:cNvPr>
          <p:cNvSpPr/>
          <p:nvPr/>
        </p:nvSpPr>
        <p:spPr>
          <a:xfrm>
            <a:off x="3143672" y="3917949"/>
            <a:ext cx="5760640" cy="11797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0" i="0" dirty="0">
                <a:solidFill>
                  <a:schemeClr val="bg1"/>
                </a:solidFill>
                <a:effectLst/>
              </a:rPr>
              <a:t>Goroutine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merupakan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salah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satu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bagian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paling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penting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</a:rPr>
              <a:t>dalam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ID" sz="2400" b="0" i="1" dirty="0">
                <a:solidFill>
                  <a:schemeClr val="bg1"/>
                </a:solidFill>
                <a:effectLst/>
              </a:rPr>
              <a:t>concurrent programming</a:t>
            </a:r>
            <a:r>
              <a:rPr lang="en-ID" sz="2400" b="0" i="0" dirty="0">
                <a:solidFill>
                  <a:schemeClr val="bg1"/>
                </a:solidFill>
                <a:effectLst/>
              </a:rPr>
              <a:t> di GO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2B00B-B8F8-20F2-68AC-5D046944DADE}"/>
              </a:ext>
            </a:extLst>
          </p:cNvPr>
          <p:cNvSpPr/>
          <p:nvPr/>
        </p:nvSpPr>
        <p:spPr>
          <a:xfrm>
            <a:off x="3143672" y="5217024"/>
            <a:ext cx="5760640" cy="11797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0" i="0" dirty="0">
                <a:solidFill>
                  <a:srgbClr val="333333"/>
                </a:solidFill>
                <a:effectLst/>
              </a:rPr>
              <a:t>Kita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bisa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tentukan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berapa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banyak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core yang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aktif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makin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banyak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akan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makin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</a:rPr>
              <a:t>cepat</a:t>
            </a:r>
            <a:r>
              <a:rPr lang="en-ID" sz="2400" b="0" i="0" dirty="0">
                <a:solidFill>
                  <a:srgbClr val="333333"/>
                </a:solidFill>
                <a:effectLst/>
              </a:rPr>
              <a:t>.</a:t>
            </a:r>
            <a:endParaRPr lang="en-ID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9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80E7FD6-8EEE-FD42-42A0-3A91D4830B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9594102">
            <a:off x="584131" y="-142449"/>
            <a:ext cx="1218268" cy="6177109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285EB9-3583-BDD4-E2BC-21C9072841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400" y="266700"/>
            <a:ext cx="5105400" cy="632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FE11DDA-801B-8946-D64E-2DEAEA3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78BE3E9-36D1-0E47-D07B-9B1A48AF72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314325" y="4953000"/>
            <a:ext cx="1143000" cy="179070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Placeholder 19" descr="A clock on a shelf&#10;&#10;Description automatically generated with medium confidence">
            <a:extLst>
              <a:ext uri="{FF2B5EF4-FFF2-40B4-BE49-F238E27FC236}">
                <a16:creationId xmlns:a16="http://schemas.microsoft.com/office/drawing/2014/main" id="{EEF3F935-11B3-CBF1-7FF5-F32AF2D211B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033" r="60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904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158</TotalTime>
  <Words>208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ModernClassicBlock-3</vt:lpstr>
      <vt:lpstr>NADA SALSABILA </vt:lpstr>
      <vt:lpstr>GOLANG / GO </vt:lpstr>
      <vt:lpstr>Go advantages</vt:lpstr>
      <vt:lpstr>POINTER</vt:lpstr>
      <vt:lpstr>GOROUTINE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NADA SALSABILA</dc:title>
  <dc:creator>Cannada</dc:creator>
  <cp:lastModifiedBy>Cannada</cp:lastModifiedBy>
  <cp:revision>5</cp:revision>
  <dcterms:created xsi:type="dcterms:W3CDTF">2022-08-27T14:23:24Z</dcterms:created>
  <dcterms:modified xsi:type="dcterms:W3CDTF">2022-08-30T02:44:44Z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