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81" r:id="rId5"/>
    <p:sldId id="283" r:id="rId6"/>
    <p:sldId id="263" r:id="rId7"/>
    <p:sldId id="267" r:id="rId8"/>
    <p:sldId id="266" r:id="rId9"/>
    <p:sldId id="282" r:id="rId10"/>
    <p:sldId id="280" r:id="rId11"/>
    <p:sldId id="269" r:id="rId12"/>
    <p:sldId id="279" r:id="rId13"/>
    <p:sldId id="270" r:id="rId14"/>
    <p:sldId id="274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2664-D86C-4416-852B-4FE4B0B19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B2B91-C392-43E3-A9FF-FEC125C5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7C60-D621-4295-8757-74DA5717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6468-DC1A-4B18-9890-D92DF7B9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224F-E7EB-4F83-9944-5D4D3006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EAA-CDA6-4FBC-B5D5-8AE3BD72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3794A-C48C-4AD6-A7CC-60A0B97BD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D8AA-683B-437D-89CE-90A75412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FFB3-06C3-4556-A686-043978F4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2AFD-3067-4D21-BA45-AC78EA2F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3F830-006D-4218-9F1A-25FAFE020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71CB8-01BC-41D8-96B7-8569DF39F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9491-AB6B-4116-A46A-87DF4D50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F37A-5EF0-4DC2-8F90-83B72A1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7AE89-2B66-45F0-87D5-D12EFB73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B2FC-E219-4D3A-85C1-99AB63BA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6200-C4AF-4E78-A45B-D265AC1C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01F47-CFE0-4A14-B168-2C758EE5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CA13-7B7B-4DA1-9716-29E7F9E8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8166-F8DA-48D4-A437-FD2F11D8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40BE-E6B0-4348-8345-90B3F4FF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66CAD-79C2-40C6-9BFC-D226AF26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41925-06C2-4E26-877F-DE1B85D0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7D46-3025-476D-A4BD-0798C789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9BB9-163D-4B9C-B835-9B92501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DD03-6F0E-480C-B1C9-0F1DC0BA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C7CF-D522-43FB-B5D0-6172E8DF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2635A-1B21-48CA-9378-E01C33392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B28B-BB4F-4019-8190-66B83A0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F6CDF-FD98-4C28-BE83-5C832FEA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87A51-1FFB-4094-9688-3500CBF7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671A-73C0-4D34-9CB4-FECE7C84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B0505-9126-4BDC-8C36-51F4E3DE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255AB-7A41-457E-A1A7-D18153C70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37A84-3A5D-4AD5-95EB-91B33BA12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7C408-F53E-4789-B2F3-D79DBC89C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41A3B-590F-459A-A7B3-D958E24B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7B027-F394-4C2E-BAF9-7E010A5D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58C5D-4F1E-4129-A59E-86A618EC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3210-5829-4BEE-8E69-B933DCB1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F2D98-43E5-4831-B445-EF971D8B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5217-AFEF-4D55-87B7-7B43DD98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0DE00-814D-4761-954C-02CA4BBF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3CDFB-75B4-469F-A0A4-47754DC5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3CF4A-69F4-4FD7-AE8B-1D91A679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88972-ECF2-4063-9C49-209884D9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8122-7D50-4C8D-896F-05ABB568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4286-AA37-4A53-B0DD-2313A5B9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74938-968F-4C87-A746-4B597E624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7180D-7153-40F5-809E-7240E0BB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CCD8-31AB-4C56-87FE-273C6D93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E39B-7CCA-4FA5-9A3C-48E7C65D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8A43-9D24-4E88-9619-EC2DE383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0C1B2-C0BE-4E74-8806-4A3439193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3C171-2FAF-4454-A821-124056283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13DB1-4C55-4801-882A-E30CBEE0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A943C-1988-458B-87BB-72413B70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D275-6B83-4798-8538-05982158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9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E484A-36B6-48AA-A88F-D0A88C0E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60FC3-C1DE-462F-92F5-E4804986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3998-5B97-4E1C-8751-67ADFF5AC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7613F-5C04-4667-AFE4-1391949F265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0488-1808-4262-A33E-697458F6B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D1BC-FEB2-4CE2-B639-2E41BB7BF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F56AA-C4D7-4AB5-9129-3E8F965A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9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1396" y="363973"/>
            <a:ext cx="9675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Giant polarization charge density at </a:t>
            </a:r>
            <a:r>
              <a:rPr lang="en-US" sz="3200" dirty="0" err="1"/>
              <a:t>ScN</a:t>
            </a:r>
            <a:r>
              <a:rPr lang="en-US" sz="3200" dirty="0"/>
              <a:t>/</a:t>
            </a:r>
            <a:r>
              <a:rPr lang="en-US" sz="3200" dirty="0" err="1"/>
              <a:t>GaN</a:t>
            </a:r>
            <a:r>
              <a:rPr lang="en-US" sz="3200" dirty="0"/>
              <a:t> interfaces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1495" y="1323301"/>
            <a:ext cx="6400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Nicholas L. Adamski</a:t>
            </a:r>
          </a:p>
          <a:p>
            <a:r>
              <a:rPr lang="en-US" sz="2000" dirty="0"/>
              <a:t>Department of Electrical and Computer Engineering, University of California, Santa Barbara</a:t>
            </a:r>
            <a:endParaRPr lang="en-US" sz="2000" u="sng" dirty="0"/>
          </a:p>
          <a:p>
            <a:r>
              <a:rPr lang="en-US" sz="2800" dirty="0"/>
              <a:t>Cyrus E. Dreyer</a:t>
            </a:r>
          </a:p>
          <a:p>
            <a:r>
              <a:rPr lang="en-US" sz="2200" dirty="0"/>
              <a:t>Department of Physics and Astronomy, </a:t>
            </a:r>
          </a:p>
          <a:p>
            <a:r>
              <a:rPr lang="en-US" sz="2200" dirty="0"/>
              <a:t>Stony Brook University</a:t>
            </a:r>
          </a:p>
          <a:p>
            <a:r>
              <a:rPr lang="en-US" sz="2200" dirty="0"/>
              <a:t>Flatiron Institute, </a:t>
            </a:r>
          </a:p>
          <a:p>
            <a:r>
              <a:rPr lang="en-US" sz="2200" dirty="0"/>
              <a:t>A division of the Simons Foundation</a:t>
            </a:r>
          </a:p>
          <a:p>
            <a:r>
              <a:rPr lang="en-US" sz="2800" dirty="0"/>
              <a:t>Chris G. Van de Walle</a:t>
            </a:r>
          </a:p>
          <a:p>
            <a:r>
              <a:rPr lang="en-US" sz="2200" dirty="0"/>
              <a:t>Materials Department, </a:t>
            </a:r>
          </a:p>
          <a:p>
            <a:r>
              <a:rPr lang="en-US" sz="2200" dirty="0"/>
              <a:t>University of California, Santa Barbara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51CE-5444-4C63-AF67-C80CE2760FCE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B9DBA-BC46-4884-915B-7F2F968A112A}"/>
              </a:ext>
            </a:extLst>
          </p:cNvPr>
          <p:cNvSpPr txBox="1"/>
          <p:nvPr/>
        </p:nvSpPr>
        <p:spPr>
          <a:xfrm>
            <a:off x="987286" y="5729727"/>
            <a:ext cx="9983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This work was supported by the Air Force Office of Scientific Research.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3626D-9EAD-49EE-8B35-E5A75BF9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12" y="1186678"/>
            <a:ext cx="3726874" cy="454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7F6944-E708-4858-9D6B-FA9178BE1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315" y="1900541"/>
            <a:ext cx="3021685" cy="4743540"/>
          </a:xfrm>
          <a:prstGeom prst="rect">
            <a:avLst/>
          </a:prstGeom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67813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Formal polarization of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rs-ScN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6C037-F04F-4708-A651-E6961200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EB1B-CBF9-4408-8B02-BF980F23217B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A239E2-A424-437E-9987-61B05C680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36" y="2630905"/>
            <a:ext cx="6076251" cy="3952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63ACBA-B633-42F5-812D-81E2ADDEAE11}"/>
                  </a:ext>
                </a:extLst>
              </p:cNvPr>
              <p:cNvSpPr/>
              <p:nvPr/>
            </p:nvSpPr>
            <p:spPr>
              <a:xfrm>
                <a:off x="640080" y="4152245"/>
                <a:ext cx="2346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63ACBA-B633-42F5-812D-81E2ADDEA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4152245"/>
                <a:ext cx="23465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73C5261-7072-43AC-8A91-7449D2F5FAF6}"/>
              </a:ext>
            </a:extLst>
          </p:cNvPr>
          <p:cNvSpPr/>
          <p:nvPr/>
        </p:nvSpPr>
        <p:spPr>
          <a:xfrm>
            <a:off x="640080" y="6399014"/>
            <a:ext cx="6102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cs typeface="Arial"/>
              </a:rPr>
              <a:t>N. L. Adamski </a:t>
            </a:r>
            <a:r>
              <a:rPr kumimoji="1" lang="en-US" altLang="zh-CN" sz="2000" i="1" dirty="0">
                <a:cs typeface="Arial"/>
              </a:rPr>
              <a:t>et al., </a:t>
            </a:r>
            <a:r>
              <a:rPr kumimoji="1" lang="en-US" altLang="zh-CN" sz="2000" dirty="0">
                <a:cs typeface="Arial"/>
              </a:rPr>
              <a:t>Appl. Phys. Lett. </a:t>
            </a:r>
            <a:r>
              <a:rPr kumimoji="1" lang="en-US" altLang="zh-CN" sz="2000" b="1" dirty="0">
                <a:cs typeface="Arial"/>
              </a:rPr>
              <a:t>115</a:t>
            </a:r>
            <a:r>
              <a:rPr kumimoji="1" lang="en-US" altLang="zh-CN" sz="2000" dirty="0">
                <a:cs typeface="Arial"/>
              </a:rPr>
              <a:t>, 232103 (2019).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07FA24-2939-4507-99D8-0B22C7216DFF}"/>
                  </a:ext>
                </a:extLst>
              </p:cNvPr>
              <p:cNvSpPr/>
              <p:nvPr/>
            </p:nvSpPr>
            <p:spPr>
              <a:xfrm>
                <a:off x="640080" y="1108115"/>
                <a:ext cx="1012417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Compare </a:t>
                </a:r>
                <a:r>
                  <a:rPr lang="en-US" sz="2800" dirty="0" err="1"/>
                  <a:t>rocksalt</a:t>
                </a:r>
                <a:r>
                  <a:rPr lang="en-US" sz="2800" dirty="0"/>
                  <a:t> to a layered-</a:t>
                </a:r>
                <a:r>
                  <a:rPr lang="en-US" sz="2800" dirty="0" err="1"/>
                  <a:t>ScN</a:t>
                </a: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/>
                  <a:t>: relative separation between cation and anion layers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07FA24-2939-4507-99D8-0B22C7216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108115"/>
                <a:ext cx="10124175" cy="1384995"/>
              </a:xfrm>
              <a:prstGeom prst="rect">
                <a:avLst/>
              </a:prstGeom>
              <a:blipFill>
                <a:blip r:embed="rId6"/>
                <a:stretch>
                  <a:fillRect l="-1084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3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90627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Polarization differences between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ScN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GaN</a:t>
            </a:r>
            <a:endParaRPr lang="en-US" sz="32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7D926-8FD4-4475-9E46-FCC0EC01A1EF}"/>
                  </a:ext>
                </a:extLst>
              </p:cNvPr>
              <p:cNvSpPr/>
              <p:nvPr/>
            </p:nvSpPr>
            <p:spPr>
              <a:xfrm>
                <a:off x="255069" y="1167650"/>
                <a:ext cx="624198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ScN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=2.731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err="1"/>
                  <a:t>ScN</a:t>
                </a:r>
                <a:r>
                  <a:rPr lang="en-US" sz="2800" dirty="0"/>
                  <a:t> and </a:t>
                </a:r>
                <a:r>
                  <a:rPr lang="en-US" sz="2800" dirty="0" err="1"/>
                  <a:t>GaN</a:t>
                </a:r>
                <a:r>
                  <a:rPr lang="en-US" sz="2800" dirty="0"/>
                  <a:t> have a surprisingly large polarization difference of 1.358 C/m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Large formal charges (+3 and -3)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Large displacement; small unit cell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Expect very large fields in </a:t>
                </a:r>
                <a:r>
                  <a:rPr lang="en-US" sz="2800" dirty="0" err="1"/>
                  <a:t>ScN</a:t>
                </a:r>
                <a:r>
                  <a:rPr lang="en-US" sz="2800" dirty="0"/>
                  <a:t> and </a:t>
                </a:r>
                <a:r>
                  <a:rPr lang="en-US" sz="2800" dirty="0" err="1"/>
                  <a:t>GaN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7D926-8FD4-4475-9E46-FCC0EC01A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9" y="1167650"/>
                <a:ext cx="6241984" cy="3970318"/>
              </a:xfrm>
              <a:prstGeom prst="rect">
                <a:avLst/>
              </a:prstGeom>
              <a:blipFill>
                <a:blip r:embed="rId4"/>
                <a:stretch>
                  <a:fillRect l="-1758" r="-195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0DF7887-550B-4289-9871-F061F7EFA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33" y="1404763"/>
            <a:ext cx="5477267" cy="35631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66A9D-A90E-47E9-8297-620F074C1F16}"/>
              </a:ext>
            </a:extLst>
          </p:cNvPr>
          <p:cNvSpPr/>
          <p:nvPr/>
        </p:nvSpPr>
        <p:spPr>
          <a:xfrm>
            <a:off x="255069" y="5543002"/>
            <a:ext cx="8622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Can confirm with explicit superlattice calculations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F6C50-D49E-4DCC-8F0C-23A6E7AA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EB1B-CBF9-4408-8B02-BF980F2321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5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90627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Quantitative test:</a:t>
            </a:r>
            <a:r>
              <a:rPr lang="en-US" sz="3200" spc="-1" dirty="0">
                <a:solidFill>
                  <a:srgbClr val="000000"/>
                </a:solidFill>
              </a:rPr>
              <a:t> h-</a:t>
            </a:r>
            <a:r>
              <a:rPr lang="en-US" sz="3200" spc="-1" dirty="0" err="1">
                <a:solidFill>
                  <a:srgbClr val="000000"/>
                </a:solidFill>
              </a:rPr>
              <a:t>GaN</a:t>
            </a:r>
            <a:r>
              <a:rPr lang="en-US" sz="3200" spc="-1" dirty="0">
                <a:solidFill>
                  <a:srgbClr val="000000"/>
                </a:solidFill>
              </a:rPr>
              <a:t> /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Layered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ScN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6F526A-5CC6-49A6-BA1E-3A751F08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EB1B-CBF9-4408-8B02-BF980F23217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64824-8AF3-406A-87B2-90A4591E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184" y="2592170"/>
            <a:ext cx="5236032" cy="3897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555317-0855-46A7-814B-CB0096B56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2170"/>
            <a:ext cx="5990963" cy="3897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C60549-712A-4812-B161-69C2C3DFA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216" y="2755091"/>
            <a:ext cx="751005" cy="31030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4074D1-CA47-4313-9592-6F0669A5BCC4}"/>
              </a:ext>
            </a:extLst>
          </p:cNvPr>
          <p:cNvSpPr/>
          <p:nvPr/>
        </p:nvSpPr>
        <p:spPr>
          <a:xfrm>
            <a:off x="640080" y="1010235"/>
            <a:ext cx="98674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8 x 8 superlattice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h-</a:t>
            </a:r>
            <a:r>
              <a:rPr lang="en-US" sz="2800" dirty="0" err="1"/>
              <a:t>GaN</a:t>
            </a:r>
            <a:r>
              <a:rPr lang="en-US" sz="2800" dirty="0"/>
              <a:t> is centrosymmetric, layered </a:t>
            </a:r>
            <a:r>
              <a:rPr lang="en-US" sz="2800" dirty="0" err="1"/>
              <a:t>ScN</a:t>
            </a:r>
            <a:r>
              <a:rPr lang="en-US" sz="2800" dirty="0"/>
              <a:t> has lower symmetry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Small </a:t>
            </a:r>
            <a:r>
              <a:rPr lang="el-GR" sz="2800" dirty="0"/>
              <a:t>Δ</a:t>
            </a:r>
            <a:r>
              <a:rPr lang="en-US" sz="2800" dirty="0"/>
              <a:t>P, no charge accumulation</a:t>
            </a:r>
          </a:p>
        </p:txBody>
      </p:sp>
    </p:spTree>
    <p:extLst>
      <p:ext uri="{BB962C8B-B14F-4D97-AF65-F5344CB8AC3E}">
        <p14:creationId xmlns:p14="http://schemas.microsoft.com/office/powerpoint/2010/main" val="329504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90627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  <a:latin typeface="Calibri"/>
              </a:rPr>
              <a:t>w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z-GaN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en-US" sz="3200" spc="-1" dirty="0" err="1">
                <a:solidFill>
                  <a:srgbClr val="000000"/>
                </a:solidFill>
                <a:latin typeface="Calibri"/>
              </a:rPr>
              <a:t>rs-ScN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7D926-8FD4-4475-9E46-FCC0EC01A1EF}"/>
              </a:ext>
            </a:extLst>
          </p:cNvPr>
          <p:cNvSpPr/>
          <p:nvPr/>
        </p:nvSpPr>
        <p:spPr>
          <a:xfrm>
            <a:off x="162201" y="1091975"/>
            <a:ext cx="10501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8 x </a:t>
            </a:r>
            <a:r>
              <a:rPr lang="en-US" sz="2800" dirty="0" err="1"/>
              <a:t>ScN</a:t>
            </a:r>
            <a:r>
              <a:rPr lang="en-US" sz="2800" dirty="0"/>
              <a:t>, 8 x </a:t>
            </a:r>
            <a:r>
              <a:rPr lang="en-US" sz="2800" dirty="0" err="1"/>
              <a:t>GaN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BFBAC-2521-46F9-859B-978BA3C670BF}"/>
              </a:ext>
            </a:extLst>
          </p:cNvPr>
          <p:cNvSpPr/>
          <p:nvPr/>
        </p:nvSpPr>
        <p:spPr>
          <a:xfrm>
            <a:off x="162201" y="2853251"/>
            <a:ext cx="54364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Layer-resolved density of states shows a common band gap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Holes at Ga-polar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Electrons at N-polar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Much larger fields than </a:t>
            </a:r>
            <a:r>
              <a:rPr lang="en-US" sz="2800" dirty="0" err="1"/>
              <a:t>AlN</a:t>
            </a:r>
            <a:r>
              <a:rPr lang="en-US" sz="2800" dirty="0"/>
              <a:t>/</a:t>
            </a:r>
            <a:r>
              <a:rPr lang="en-US" sz="2800" dirty="0" err="1"/>
              <a:t>GaN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3927AB-07BB-4815-BCE0-79D28C0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292919"/>
            <a:ext cx="744355" cy="37611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45693-2882-48D9-8CF6-FF2B788D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EB1B-CBF9-4408-8B02-BF980F23217B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D124ED-25E1-4DFD-BDF3-2ADEEC51A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54" y="1292919"/>
            <a:ext cx="6009641" cy="44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2DF0F3-8D2C-41B9-A07D-8639DAC24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42" y="3304507"/>
            <a:ext cx="4555957" cy="3416968"/>
          </a:xfrm>
          <a:prstGeom prst="rect">
            <a:avLst/>
          </a:prstGeom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90627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Implications of polarization charge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7D926-8FD4-4475-9E46-FCC0EC01A1EF}"/>
              </a:ext>
            </a:extLst>
          </p:cNvPr>
          <p:cNvSpPr/>
          <p:nvPr/>
        </p:nvSpPr>
        <p:spPr>
          <a:xfrm>
            <a:off x="640081" y="1015852"/>
            <a:ext cx="699596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Polarization charge of 1.358 C/m</a:t>
            </a:r>
            <a:r>
              <a:rPr lang="en-US" sz="2800" baseline="30000" dirty="0"/>
              <a:t>2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Carrier concentrations up to 8.5 x 10</a:t>
            </a:r>
            <a:r>
              <a:rPr lang="en-US" sz="2800" baseline="30000" dirty="0"/>
              <a:t>14</a:t>
            </a:r>
            <a:r>
              <a:rPr lang="en-US" sz="2800" dirty="0"/>
              <a:t> cm</a:t>
            </a:r>
            <a:r>
              <a:rPr lang="en-US" sz="2800" baseline="30000" dirty="0"/>
              <a:t>-3</a:t>
            </a:r>
          </a:p>
          <a:p>
            <a:r>
              <a:rPr lang="en-US" sz="28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ScN</a:t>
            </a:r>
            <a:r>
              <a:rPr lang="en-US" sz="2800" dirty="0"/>
              <a:t> could be used as an interlayer in tunnel junctions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Higher polarization fields than </a:t>
            </a:r>
            <a:r>
              <a:rPr lang="en-US" sz="2800" dirty="0" err="1"/>
              <a:t>GaN</a:t>
            </a:r>
            <a:r>
              <a:rPr lang="en-US" sz="2800" dirty="0"/>
              <a:t> and </a:t>
            </a:r>
            <a:r>
              <a:rPr lang="en-US" sz="2800" dirty="0" err="1"/>
              <a:t>InGaN</a:t>
            </a:r>
            <a:r>
              <a:rPr lang="en-US" sz="2800" dirty="0"/>
              <a:t>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Smaller lattice mismatch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Direct gap of </a:t>
            </a:r>
            <a:r>
              <a:rPr lang="en-US" sz="2800" dirty="0" err="1"/>
              <a:t>ScN</a:t>
            </a:r>
            <a:r>
              <a:rPr lang="en-US" sz="2800" dirty="0"/>
              <a:t> is over 2.0 eV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Carriers at the interfaces for contact layers or current spreading layers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AB84F-1E59-4F60-BF75-9F8124C4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EB1B-CBF9-4408-8B02-BF980F23217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90851-F08F-41E7-8C69-9E2D79BB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42" y="33859"/>
            <a:ext cx="4555957" cy="32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1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2DF0F3-8D2C-41B9-A07D-8639DAC24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52" y="2740971"/>
            <a:ext cx="5123612" cy="3842709"/>
          </a:xfrm>
          <a:prstGeom prst="rect">
            <a:avLst/>
          </a:prstGeom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90627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Conclusions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7D926-8FD4-4475-9E46-FCC0EC01A1EF}"/>
              </a:ext>
            </a:extLst>
          </p:cNvPr>
          <p:cNvSpPr/>
          <p:nvPr/>
        </p:nvSpPr>
        <p:spPr>
          <a:xfrm>
            <a:off x="640080" y="1015852"/>
            <a:ext cx="10232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Large polarization difference at </a:t>
            </a:r>
            <a:r>
              <a:rPr lang="en-US" sz="2800" dirty="0" err="1"/>
              <a:t>rocksalt</a:t>
            </a:r>
            <a:r>
              <a:rPr lang="en-US" sz="2800" dirty="0"/>
              <a:t>/wurtzite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Carrier concentrations up to 8.5 x 10</a:t>
            </a:r>
            <a:r>
              <a:rPr lang="en-US" sz="2800" baseline="30000" dirty="0"/>
              <a:t>14</a:t>
            </a:r>
            <a:r>
              <a:rPr lang="en-US" sz="2800" dirty="0"/>
              <a:t> cm</a:t>
            </a:r>
            <a:r>
              <a:rPr lang="en-US" sz="2800" baseline="30000" dirty="0"/>
              <a:t>-3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Applications in tunnel junctions and spreading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AB84F-1E59-4F60-BF75-9F8124C4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EB1B-CBF9-4408-8B02-BF980F23217B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E4B49-FDBD-40F2-8411-129ABD291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8" y="2901380"/>
            <a:ext cx="5872294" cy="382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67813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Rocksalt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/Wurtzite Interfaces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7D926-8FD4-4475-9E46-FCC0EC01A1EF}"/>
              </a:ext>
            </a:extLst>
          </p:cNvPr>
          <p:cNvSpPr/>
          <p:nvPr/>
        </p:nvSpPr>
        <p:spPr>
          <a:xfrm>
            <a:off x="190900" y="1003704"/>
            <a:ext cx="59051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NbN</a:t>
            </a:r>
            <a:r>
              <a:rPr lang="en-US" sz="2800" dirty="0"/>
              <a:t> / </a:t>
            </a:r>
            <a:r>
              <a:rPr lang="en-US" sz="2800" dirty="0" err="1"/>
              <a:t>AlN</a:t>
            </a:r>
            <a:r>
              <a:rPr lang="en-US" sz="2800" dirty="0"/>
              <a:t>: metal/semiconductor</a:t>
            </a:r>
          </a:p>
          <a:p>
            <a:r>
              <a:rPr kumimoji="1" lang="en-US" altLang="zh-CN" sz="2000" dirty="0">
                <a:cs typeface="Arial"/>
              </a:rPr>
              <a:t>R. Yan</a:t>
            </a:r>
            <a:r>
              <a:rPr kumimoji="1" lang="en-US" altLang="zh-CN" sz="2000" i="1" dirty="0">
                <a:cs typeface="Arial"/>
              </a:rPr>
              <a:t> et al.,</a:t>
            </a:r>
            <a:r>
              <a:rPr kumimoji="1" lang="en-US" altLang="zh-CN" sz="2000" dirty="0">
                <a:cs typeface="Arial"/>
              </a:rPr>
              <a:t> Nature </a:t>
            </a:r>
            <a:r>
              <a:rPr kumimoji="1" lang="en-US" altLang="zh-CN" sz="2000" b="1" dirty="0">
                <a:cs typeface="Arial"/>
              </a:rPr>
              <a:t>555</a:t>
            </a:r>
            <a:r>
              <a:rPr kumimoji="1" lang="en-US" altLang="zh-CN" sz="2000" dirty="0">
                <a:cs typeface="Arial"/>
              </a:rPr>
              <a:t>, 183 (2018).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ScN</a:t>
            </a:r>
            <a:r>
              <a:rPr lang="en-US" sz="2800" dirty="0"/>
              <a:t> / </a:t>
            </a:r>
            <a:r>
              <a:rPr lang="en-US" sz="2800" dirty="0" err="1"/>
              <a:t>GaN</a:t>
            </a:r>
            <a:r>
              <a:rPr lang="en-US" sz="2800" dirty="0"/>
              <a:t> can be grown by MBE</a:t>
            </a:r>
          </a:p>
          <a:p>
            <a:r>
              <a:rPr kumimoji="1" lang="en-US" altLang="zh-CN" dirty="0">
                <a:cs typeface="Arial"/>
              </a:rPr>
              <a:t>J. </a:t>
            </a:r>
            <a:r>
              <a:rPr kumimoji="1" lang="en-US" altLang="zh-CN" dirty="0" err="1">
                <a:cs typeface="Arial"/>
              </a:rPr>
              <a:t>Casamento</a:t>
            </a:r>
            <a:r>
              <a:rPr kumimoji="1" lang="en-US" altLang="zh-CN" dirty="0">
                <a:cs typeface="Arial"/>
              </a:rPr>
              <a:t> </a:t>
            </a:r>
            <a:r>
              <a:rPr kumimoji="1" lang="en-US" altLang="zh-CN" i="1" dirty="0">
                <a:cs typeface="Arial"/>
              </a:rPr>
              <a:t>et al.</a:t>
            </a:r>
            <a:r>
              <a:rPr kumimoji="1" lang="en-US" altLang="zh-CN" dirty="0">
                <a:cs typeface="Arial"/>
              </a:rPr>
              <a:t>, Appl. Phys. Lett. </a:t>
            </a:r>
            <a:r>
              <a:rPr kumimoji="1" lang="en-US" altLang="zh-CN" b="1" dirty="0">
                <a:cs typeface="Arial"/>
              </a:rPr>
              <a:t>115</a:t>
            </a:r>
            <a:r>
              <a:rPr kumimoji="1" lang="en-US" altLang="zh-CN" dirty="0">
                <a:cs typeface="Arial"/>
              </a:rPr>
              <a:t>, 172101 (2019).</a:t>
            </a:r>
            <a:r>
              <a:rPr lang="en-US" dirty="0"/>
              <a:t>	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ScN</a:t>
            </a:r>
            <a:r>
              <a:rPr lang="en-US" sz="2800" dirty="0"/>
              <a:t> used as a buffer for </a:t>
            </a:r>
            <a:r>
              <a:rPr lang="en-US" sz="2800" dirty="0" err="1"/>
              <a:t>GaN</a:t>
            </a:r>
            <a:r>
              <a:rPr lang="en-US" sz="2800" dirty="0"/>
              <a:t> growth</a:t>
            </a:r>
          </a:p>
          <a:p>
            <a:r>
              <a:rPr lang="en-US" sz="2000" dirty="0"/>
              <a:t>M. A. </a:t>
            </a:r>
            <a:r>
              <a:rPr lang="en-US" sz="2000" dirty="0" err="1"/>
              <a:t>Moram</a:t>
            </a:r>
            <a:r>
              <a:rPr lang="en-US" sz="2000" dirty="0"/>
              <a:t> </a:t>
            </a:r>
            <a:r>
              <a:rPr lang="en-US" sz="2000" i="1" dirty="0"/>
              <a:t>et al.</a:t>
            </a:r>
            <a:r>
              <a:rPr lang="en-US" sz="2000" dirty="0"/>
              <a:t>, J. </a:t>
            </a:r>
            <a:r>
              <a:rPr lang="en-US" sz="2000" dirty="0" err="1"/>
              <a:t>Cryst</a:t>
            </a:r>
            <a:r>
              <a:rPr lang="en-US" sz="2000" dirty="0"/>
              <a:t>. Growth </a:t>
            </a:r>
            <a:r>
              <a:rPr lang="en-US" sz="2000" b="1" dirty="0"/>
              <a:t>308</a:t>
            </a:r>
            <a:r>
              <a:rPr lang="en-US" sz="2000" dirty="0"/>
              <a:t>, 302 (2007) </a:t>
            </a:r>
            <a:endParaRPr lang="en-US" sz="2000" i="1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Alternating cations/anions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Asymmetric interfaces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Define polarization?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DCB4F2-9971-4A9E-8CD8-5151E94C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EB1B-CBF9-4408-8B02-BF980F23217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9406B-909B-43B8-99F5-09B796F07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743" y="1424447"/>
            <a:ext cx="3119257" cy="3802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A225C-C54E-4D6C-AFE5-C56E782B5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66" y="358619"/>
            <a:ext cx="2641600" cy="569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2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67813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spc="-1" dirty="0">
                <a:solidFill>
                  <a:srgbClr val="000000"/>
                </a:solidFill>
              </a:rPr>
              <a:t>Nitride semiconductors</a:t>
            </a:r>
            <a:endParaRPr lang="en-US" sz="3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7D926-8FD4-4475-9E46-FCC0EC01A1EF}"/>
              </a:ext>
            </a:extLst>
          </p:cNvPr>
          <p:cNvSpPr/>
          <p:nvPr/>
        </p:nvSpPr>
        <p:spPr>
          <a:xfrm>
            <a:off x="640079" y="1063473"/>
            <a:ext cx="1140651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kumimoji="1" lang="en-US" sz="2800" spc="-1" dirty="0">
                <a:solidFill>
                  <a:srgbClr val="000000"/>
                </a:solidFill>
                <a:cs typeface="Arial"/>
              </a:rPr>
              <a:t>Wurtzite III-nitrides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Established materials system for optical and electronic devices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Wide range of band gaps (0.7 – 6.1 eV)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Strong spontaneous polarization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err="1"/>
              <a:t>ScN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Rocksalt</a:t>
            </a:r>
            <a:r>
              <a:rPr lang="en-US" sz="2800" dirty="0"/>
              <a:t> semiconductor (non-polar)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Indirect gap: 0.9 eV (Direct: 2.0eV)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Small lattice mismatch to </a:t>
            </a:r>
            <a:r>
              <a:rPr lang="en-US" sz="2800" dirty="0" err="1"/>
              <a:t>GaN</a:t>
            </a:r>
            <a:r>
              <a:rPr lang="en-US" sz="2800" dirty="0"/>
              <a:t> (1%) and </a:t>
            </a:r>
            <a:r>
              <a:rPr lang="en-US" sz="2800" dirty="0" err="1"/>
              <a:t>AlN</a:t>
            </a:r>
            <a:r>
              <a:rPr lang="en-US" sz="2800" dirty="0"/>
              <a:t> (2%)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Dopable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dirty="0"/>
              <a:t> type and </a:t>
            </a:r>
            <a:r>
              <a:rPr lang="en-US" sz="2800" i="1" dirty="0"/>
              <a:t>p</a:t>
            </a:r>
            <a:r>
              <a:rPr lang="en-US" sz="2800" dirty="0"/>
              <a:t> type</a:t>
            </a:r>
          </a:p>
          <a:p>
            <a:r>
              <a:rPr kumimoji="1" lang="en-US" altLang="zh-CN" sz="2000" dirty="0">
                <a:cs typeface="Arial"/>
              </a:rPr>
              <a:t>B. Biswas and B. </a:t>
            </a:r>
            <a:r>
              <a:rPr kumimoji="1" lang="en-US" altLang="zh-CN" sz="2000" dirty="0" err="1">
                <a:cs typeface="Arial"/>
              </a:rPr>
              <a:t>Saha</a:t>
            </a:r>
            <a:r>
              <a:rPr kumimoji="1" lang="en-US" altLang="zh-CN" sz="2000" dirty="0">
                <a:cs typeface="Arial"/>
              </a:rPr>
              <a:t> Phys. Rev. Mater. </a:t>
            </a:r>
            <a:r>
              <a:rPr kumimoji="1" lang="en-US" altLang="zh-CN" sz="2000" b="1" dirty="0">
                <a:cs typeface="Arial"/>
              </a:rPr>
              <a:t>3</a:t>
            </a:r>
            <a:r>
              <a:rPr kumimoji="1" lang="en-US" altLang="zh-CN" sz="2000" dirty="0">
                <a:cs typeface="Arial"/>
              </a:rPr>
              <a:t>, 020301 (2019).</a:t>
            </a:r>
          </a:p>
          <a:p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0C3AF-DFEF-41C8-8C60-63330F56817C}"/>
              </a:ext>
            </a:extLst>
          </p:cNvPr>
          <p:cNvSpPr/>
          <p:nvPr/>
        </p:nvSpPr>
        <p:spPr>
          <a:xfrm>
            <a:off x="8573106" y="6174136"/>
            <a:ext cx="3202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ScN</a:t>
            </a:r>
            <a:r>
              <a:rPr lang="en-US" sz="2800" dirty="0"/>
              <a:t>  (</a:t>
            </a:r>
            <a:r>
              <a:rPr lang="en-US" sz="2800" dirty="0" err="1"/>
              <a:t>rocksalt</a:t>
            </a:r>
            <a:r>
              <a:rPr lang="en-US" sz="2800" dirty="0"/>
              <a:t> phase)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ED2A4-3867-451A-8216-37533B2F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36" y="2478024"/>
            <a:ext cx="3371800" cy="38130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F030D7-2D2D-4B56-845C-33FB32C9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162" y="6383356"/>
            <a:ext cx="2743200" cy="365125"/>
          </a:xfrm>
        </p:spPr>
        <p:txBody>
          <a:bodyPr/>
          <a:lstStyle/>
          <a:p>
            <a:fld id="{0EE7EB1B-CBF9-4408-8B02-BF980F2321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67813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Nitride semiconductors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7D926-8FD4-4475-9E46-FCC0EC01A1EF}"/>
              </a:ext>
            </a:extLst>
          </p:cNvPr>
          <p:cNvSpPr/>
          <p:nvPr/>
        </p:nvSpPr>
        <p:spPr>
          <a:xfrm>
            <a:off x="640079" y="1063473"/>
            <a:ext cx="114065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kumimoji="1" lang="en-US" sz="2800" spc="-1" dirty="0">
                <a:solidFill>
                  <a:srgbClr val="000000"/>
                </a:solidFill>
                <a:cs typeface="Arial"/>
              </a:rPr>
              <a:t>Wurtzite III-nitrides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Established materials system for optical and electronic devices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Wide range of band gaps (0.7 – 6.1 eV)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Strong spontaneous polarization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err="1"/>
              <a:t>ScN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Rocksalt</a:t>
            </a:r>
            <a:r>
              <a:rPr lang="en-US" sz="2800" dirty="0"/>
              <a:t> semiconductor (non-polar)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Indirect gap: 0.9 eV (Direct: 2.0eV)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Small lattice mismatch to </a:t>
            </a:r>
            <a:r>
              <a:rPr lang="en-US" sz="2800" dirty="0" err="1"/>
              <a:t>GaN</a:t>
            </a:r>
            <a:r>
              <a:rPr lang="en-US" sz="2800" dirty="0"/>
              <a:t> (1%) and </a:t>
            </a:r>
            <a:r>
              <a:rPr lang="en-US" sz="2800" dirty="0" err="1"/>
              <a:t>AlN</a:t>
            </a:r>
            <a:r>
              <a:rPr lang="en-US" sz="2800" dirty="0"/>
              <a:t> (2%)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Dopable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dirty="0"/>
              <a:t> type and </a:t>
            </a:r>
            <a:r>
              <a:rPr lang="en-US" sz="2800" i="1" dirty="0"/>
              <a:t>p</a:t>
            </a:r>
            <a:r>
              <a:rPr lang="en-US" sz="2800" dirty="0"/>
              <a:t> type</a:t>
            </a:r>
          </a:p>
          <a:p>
            <a:r>
              <a:rPr kumimoji="1" lang="en-US" altLang="zh-CN" sz="2000" dirty="0">
                <a:cs typeface="Arial"/>
              </a:rPr>
              <a:t>B. Biswas and B. </a:t>
            </a:r>
            <a:r>
              <a:rPr kumimoji="1" lang="en-US" altLang="zh-CN" sz="2000" dirty="0" err="1">
                <a:cs typeface="Arial"/>
              </a:rPr>
              <a:t>Saha</a:t>
            </a:r>
            <a:r>
              <a:rPr kumimoji="1" lang="en-US" altLang="zh-CN" sz="2000" dirty="0">
                <a:cs typeface="Arial"/>
              </a:rPr>
              <a:t> Phys. Rev. Mater. </a:t>
            </a:r>
            <a:r>
              <a:rPr kumimoji="1" lang="en-US" altLang="zh-CN" sz="2000" b="1" dirty="0">
                <a:cs typeface="Arial"/>
              </a:rPr>
              <a:t>3</a:t>
            </a:r>
            <a:r>
              <a:rPr kumimoji="1" lang="en-US" altLang="zh-CN" sz="2000" dirty="0">
                <a:cs typeface="Arial"/>
              </a:rPr>
              <a:t>, 020301 (2019).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0C3AF-DFEF-41C8-8C60-63330F56817C}"/>
              </a:ext>
            </a:extLst>
          </p:cNvPr>
          <p:cNvSpPr/>
          <p:nvPr/>
        </p:nvSpPr>
        <p:spPr>
          <a:xfrm>
            <a:off x="8573106" y="6174136"/>
            <a:ext cx="3202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ScN</a:t>
            </a:r>
            <a:r>
              <a:rPr lang="en-US" sz="2800" dirty="0"/>
              <a:t>  (</a:t>
            </a:r>
            <a:r>
              <a:rPr lang="en-US" sz="2800" dirty="0" err="1"/>
              <a:t>rocksalt</a:t>
            </a:r>
            <a:r>
              <a:rPr lang="en-US" sz="2800" dirty="0"/>
              <a:t> phase)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F030D7-2D2D-4B56-845C-33FB32C9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162" y="6383356"/>
            <a:ext cx="2743200" cy="365125"/>
          </a:xfrm>
        </p:spPr>
        <p:txBody>
          <a:bodyPr/>
          <a:lstStyle/>
          <a:p>
            <a:fld id="{0EE7EB1B-CBF9-4408-8B02-BF980F23217B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DA50F-2162-48E3-895D-E01364EE2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4" y="2476816"/>
            <a:ext cx="3371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sitting, looking, front&#10;&#10;Description automatically generated">
            <a:extLst>
              <a:ext uri="{FF2B5EF4-FFF2-40B4-BE49-F238E27FC236}">
                <a16:creationId xmlns:a16="http://schemas.microsoft.com/office/drawing/2014/main" id="{807D2D6D-665C-4EBD-9871-5C02D9B45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342" y="2472466"/>
            <a:ext cx="3376020" cy="3817820"/>
          </a:xfrm>
          <a:prstGeom prst="rect">
            <a:avLst/>
          </a:prstGeom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67813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Nitride semiconductors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7D926-8FD4-4475-9E46-FCC0EC01A1EF}"/>
              </a:ext>
            </a:extLst>
          </p:cNvPr>
          <p:cNvSpPr/>
          <p:nvPr/>
        </p:nvSpPr>
        <p:spPr>
          <a:xfrm>
            <a:off x="640079" y="1063473"/>
            <a:ext cx="114065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kumimoji="1" lang="en-US" sz="2800" spc="-1" dirty="0">
                <a:solidFill>
                  <a:srgbClr val="000000"/>
                </a:solidFill>
                <a:cs typeface="Arial"/>
              </a:rPr>
              <a:t>Wurtzite III-nitrides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Established materials system for optical and electronic devices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Wide range of band gaps (0.7 – 6.1 eV)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Strong spontaneous polarization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err="1"/>
              <a:t>ScN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Rocksalt</a:t>
            </a:r>
            <a:r>
              <a:rPr lang="en-US" sz="2800" dirty="0"/>
              <a:t> semiconductor (non-polar)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Indirect gap: 0.9 eV (Direct: 2.0eV)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Small lattice mismatch to </a:t>
            </a:r>
            <a:r>
              <a:rPr lang="en-US" sz="2800" dirty="0" err="1"/>
              <a:t>GaN</a:t>
            </a:r>
            <a:r>
              <a:rPr lang="en-US" sz="2800" dirty="0"/>
              <a:t> (1%) and </a:t>
            </a:r>
            <a:r>
              <a:rPr lang="en-US" sz="2800" dirty="0" err="1"/>
              <a:t>AlN</a:t>
            </a:r>
            <a:r>
              <a:rPr lang="en-US" sz="2800" dirty="0"/>
              <a:t> (2%)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Dopable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dirty="0"/>
              <a:t> type and </a:t>
            </a:r>
            <a:r>
              <a:rPr lang="en-US" sz="2800" i="1" dirty="0"/>
              <a:t>p</a:t>
            </a:r>
            <a:r>
              <a:rPr lang="en-US" sz="2800" dirty="0"/>
              <a:t> type</a:t>
            </a:r>
          </a:p>
          <a:p>
            <a:r>
              <a:rPr kumimoji="1" lang="en-US" altLang="zh-CN" sz="2000" dirty="0">
                <a:cs typeface="Arial"/>
              </a:rPr>
              <a:t>B. Biswas and B. </a:t>
            </a:r>
            <a:r>
              <a:rPr kumimoji="1" lang="en-US" altLang="zh-CN" sz="2000" dirty="0" err="1">
                <a:cs typeface="Arial"/>
              </a:rPr>
              <a:t>Saha</a:t>
            </a:r>
            <a:r>
              <a:rPr kumimoji="1" lang="en-US" altLang="zh-CN" sz="2000" dirty="0">
                <a:cs typeface="Arial"/>
              </a:rPr>
              <a:t> Phys. Rev. Mater. </a:t>
            </a:r>
            <a:r>
              <a:rPr kumimoji="1" lang="en-US" altLang="zh-CN" sz="2000" b="1" dirty="0">
                <a:cs typeface="Arial"/>
              </a:rPr>
              <a:t>3</a:t>
            </a:r>
            <a:r>
              <a:rPr kumimoji="1" lang="en-US" altLang="zh-CN" sz="2000" dirty="0">
                <a:cs typeface="Arial"/>
              </a:rPr>
              <a:t>, 020301 (2019).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0C3AF-DFEF-41C8-8C60-63330F56817C}"/>
              </a:ext>
            </a:extLst>
          </p:cNvPr>
          <p:cNvSpPr/>
          <p:nvPr/>
        </p:nvSpPr>
        <p:spPr>
          <a:xfrm>
            <a:off x="8573106" y="6174136"/>
            <a:ext cx="3202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ScN</a:t>
            </a:r>
            <a:r>
              <a:rPr lang="en-US" sz="2800" dirty="0"/>
              <a:t>  (</a:t>
            </a:r>
            <a:r>
              <a:rPr lang="en-US" sz="2800" dirty="0" err="1"/>
              <a:t>rocksalt</a:t>
            </a:r>
            <a:r>
              <a:rPr lang="en-US" sz="2800" dirty="0"/>
              <a:t> phase)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F030D7-2D2D-4B56-845C-33FB32C9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162" y="6383356"/>
            <a:ext cx="2743200" cy="365125"/>
          </a:xfrm>
        </p:spPr>
        <p:txBody>
          <a:bodyPr/>
          <a:lstStyle/>
          <a:p>
            <a:fld id="{0EE7EB1B-CBF9-4408-8B02-BF980F2321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0080" y="274320"/>
            <a:ext cx="774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Modern Theory of Polarization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40080" y="859095"/>
                <a:ext cx="11247121" cy="4702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formal polarization is rigorously defined as: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𝑖𝑒𝑓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𝑜𝑐𝑐</m:t>
                          </m:r>
                        </m:sup>
                        <m:e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0" smtClean="0"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sz="28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0" smtClean="0"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				Ions			Electrons</a:t>
                </a:r>
              </a:p>
              <a:p>
                <a:r>
                  <a:rPr kumimoji="1" lang="en-US" altLang="zh-CN" sz="2000" dirty="0">
                    <a:cs typeface="Arial"/>
                  </a:rPr>
                  <a:t>R. D. King-Smith and D. Vanderbilt, Phys. Rev. B </a:t>
                </a:r>
                <a:r>
                  <a:rPr kumimoji="1" lang="en-US" altLang="zh-CN" sz="2000" b="1" dirty="0">
                    <a:cs typeface="Arial"/>
                  </a:rPr>
                  <a:t>47</a:t>
                </a:r>
                <a:r>
                  <a:rPr kumimoji="1" lang="en-US" altLang="zh-CN" sz="2000" dirty="0">
                    <a:cs typeface="Arial"/>
                  </a:rPr>
                  <a:t>, 1651(R) (1993).</a:t>
                </a:r>
              </a:p>
              <a:p>
                <a:r>
                  <a:rPr kumimoji="1" lang="en-US" altLang="zh-CN" sz="2000" dirty="0">
                    <a:cs typeface="Arial"/>
                  </a:rPr>
                  <a:t>D. Vanderbilt and R. D. King-Smith, Phys. Rev. B </a:t>
                </a:r>
                <a:r>
                  <a:rPr kumimoji="1" lang="en-US" altLang="zh-CN" sz="2000" b="1" dirty="0">
                    <a:cs typeface="Arial"/>
                  </a:rPr>
                  <a:t>48</a:t>
                </a:r>
                <a:r>
                  <a:rPr kumimoji="1" lang="en-US" altLang="zh-CN" sz="2000" dirty="0">
                    <a:cs typeface="Arial"/>
                  </a:rPr>
                  <a:t>, 4442 (1993).</a:t>
                </a:r>
              </a:p>
              <a:p>
                <a:r>
                  <a:rPr kumimoji="1" lang="en-US" sz="2000" dirty="0">
                    <a:cs typeface="Arial"/>
                  </a:rPr>
                  <a:t>R. </a:t>
                </a:r>
                <a:r>
                  <a:rPr kumimoji="1" lang="en-US" sz="2000" dirty="0" err="1">
                    <a:cs typeface="Arial"/>
                  </a:rPr>
                  <a:t>Resta</a:t>
                </a:r>
                <a:r>
                  <a:rPr kumimoji="1" lang="en-US" sz="2000" dirty="0">
                    <a:cs typeface="Arial"/>
                  </a:rPr>
                  <a:t>, EPL </a:t>
                </a:r>
                <a:r>
                  <a:rPr kumimoji="1" lang="en-US" sz="2000" b="1" dirty="0">
                    <a:cs typeface="Arial"/>
                  </a:rPr>
                  <a:t>22</a:t>
                </a:r>
                <a:r>
                  <a:rPr kumimoji="1" lang="en-US" sz="2000" dirty="0">
                    <a:cs typeface="Arial"/>
                  </a:rPr>
                  <a:t>, 133 (1993)</a:t>
                </a:r>
                <a:endParaRPr lang="en-US" sz="2800" b="1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Calculated using density functional theory as implemented in VASP</a:t>
                </a:r>
              </a:p>
              <a:p>
                <a:r>
                  <a:rPr lang="en-US" sz="2000" dirty="0"/>
                  <a:t>G. </a:t>
                </a:r>
                <a:r>
                  <a:rPr lang="en-US" sz="2000" dirty="0" err="1"/>
                  <a:t>Kresse</a:t>
                </a:r>
                <a:r>
                  <a:rPr lang="en-US" sz="2000" dirty="0"/>
                  <a:t> and J. </a:t>
                </a:r>
                <a:r>
                  <a:rPr lang="en-US" sz="2000" dirty="0" err="1"/>
                  <a:t>Furthmüller</a:t>
                </a:r>
                <a:r>
                  <a:rPr lang="en-US" sz="2000" dirty="0"/>
                  <a:t>, Phys. Rev. B </a:t>
                </a:r>
                <a:r>
                  <a:rPr lang="en-US" sz="2000" b="1" dirty="0"/>
                  <a:t>54</a:t>
                </a:r>
                <a:r>
                  <a:rPr lang="en-US" sz="2000" dirty="0"/>
                  <a:t>, 11169 (1996).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859095"/>
                <a:ext cx="11247121" cy="4702891"/>
              </a:xfrm>
              <a:prstGeom prst="rect">
                <a:avLst/>
              </a:prstGeom>
              <a:blipFill>
                <a:blip r:embed="rId2"/>
                <a:stretch>
                  <a:fillRect l="-1084" t="-1297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3514-F830-44E2-A309-99475D5E19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3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67813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Polarization in wurtzite </a:t>
            </a:r>
            <a:r>
              <a:rPr lang="en-US" sz="3200" spc="-1" dirty="0">
                <a:solidFill>
                  <a:srgbClr val="000000"/>
                </a:solidFill>
                <a:latin typeface="Calibri"/>
              </a:rPr>
              <a:t>III-nitrides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C92C7-3C0B-4DE8-BAE2-AB37378BCD08}"/>
              </a:ext>
            </a:extLst>
          </p:cNvPr>
          <p:cNvSpPr/>
          <p:nvPr/>
        </p:nvSpPr>
        <p:spPr>
          <a:xfrm>
            <a:off x="640079" y="1063473"/>
            <a:ext cx="11086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Spontaneous polarization in </a:t>
            </a:r>
            <a:r>
              <a:rPr lang="en-US" sz="2800" dirty="0" err="1"/>
              <a:t>wz-GaN</a:t>
            </a:r>
            <a:r>
              <a:rPr lang="en-US" sz="2800" dirty="0"/>
              <a:t> is calculated relative to a h-</a:t>
            </a:r>
            <a:r>
              <a:rPr lang="en-US" sz="2800" dirty="0" err="1"/>
              <a:t>GaN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Polarization is proportional to the separation between cation and anion layers along the </a:t>
            </a:r>
            <a:r>
              <a:rPr lang="en-US" sz="2800" i="1" dirty="0"/>
              <a:t>c</a:t>
            </a:r>
            <a:r>
              <a:rPr lang="en-US" sz="2800" dirty="0"/>
              <a:t> axis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AA157-8B80-4700-A260-0887954F5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36" y="2633133"/>
            <a:ext cx="5713465" cy="42248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282A63-A885-4F19-A415-BBC02ECDB93E}"/>
              </a:ext>
            </a:extLst>
          </p:cNvPr>
          <p:cNvSpPr/>
          <p:nvPr/>
        </p:nvSpPr>
        <p:spPr>
          <a:xfrm>
            <a:off x="640079" y="5794527"/>
            <a:ext cx="5121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cs typeface="Arial"/>
              </a:rPr>
              <a:t>C. E. Dreyer </a:t>
            </a:r>
            <a:r>
              <a:rPr kumimoji="1" lang="en-US" altLang="zh-CN" sz="2000" i="1" dirty="0">
                <a:cs typeface="Arial"/>
              </a:rPr>
              <a:t>et al.</a:t>
            </a:r>
            <a:r>
              <a:rPr kumimoji="1" lang="en-US" altLang="zh-CN" sz="2000" dirty="0">
                <a:cs typeface="Arial"/>
              </a:rPr>
              <a:t> Phys. Rev. X </a:t>
            </a:r>
            <a:r>
              <a:rPr kumimoji="1" lang="en-US" altLang="zh-CN" sz="2000" b="1" dirty="0">
                <a:cs typeface="Arial"/>
              </a:rPr>
              <a:t>6</a:t>
            </a:r>
            <a:r>
              <a:rPr kumimoji="1" lang="en-US" altLang="zh-CN" sz="2000" dirty="0">
                <a:cs typeface="Arial"/>
              </a:rPr>
              <a:t>, 021038 (2016).</a:t>
            </a:r>
            <a:endParaRPr lang="en-US" altLang="zh-CN" sz="2000" dirty="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662BB7-B218-4DC6-A459-25801316A1F2}"/>
                  </a:ext>
                </a:extLst>
              </p:cNvPr>
              <p:cNvSpPr txBox="1"/>
              <p:nvPr/>
            </p:nvSpPr>
            <p:spPr>
              <a:xfrm>
                <a:off x="640079" y="3914803"/>
                <a:ext cx="507338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GaN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=1.315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Goal:  Apply this methodology to </a:t>
                </a:r>
                <a:r>
                  <a:rPr lang="en-US" sz="2800" dirty="0" err="1"/>
                  <a:t>fcc</a:t>
                </a:r>
                <a:r>
                  <a:rPr lang="en-US" sz="2800" dirty="0"/>
                  <a:t> crystals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662BB7-B218-4DC6-A459-25801316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" y="3914803"/>
                <a:ext cx="5073387" cy="1384995"/>
              </a:xfrm>
              <a:prstGeom prst="rect">
                <a:avLst/>
              </a:prstGeom>
              <a:blipFill>
                <a:blip r:embed="rId3"/>
                <a:stretch>
                  <a:fillRect l="-2163" r="-120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7A72D-F497-4FC2-B682-BDCD25A6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EB1B-CBF9-4408-8B02-BF980F2321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small, sitting, metal&#10;&#10;Description automatically generated">
            <a:extLst>
              <a:ext uri="{FF2B5EF4-FFF2-40B4-BE49-F238E27FC236}">
                <a16:creationId xmlns:a16="http://schemas.microsoft.com/office/drawing/2014/main" id="{18BE4446-4E98-46E2-81FB-972A5745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01" y="1884141"/>
            <a:ext cx="3038899" cy="4763165"/>
          </a:xfrm>
          <a:prstGeom prst="rect">
            <a:avLst/>
          </a:prstGeom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67813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Formal polarization of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rs-ScN</a:t>
            </a:r>
            <a:endParaRPr lang="en-US" sz="32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7D926-8FD4-4475-9E46-FCC0EC01A1EF}"/>
                  </a:ext>
                </a:extLst>
              </p:cNvPr>
              <p:cNvSpPr/>
              <p:nvPr/>
            </p:nvSpPr>
            <p:spPr>
              <a:xfrm>
                <a:off x="640080" y="1108115"/>
                <a:ext cx="1012417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Compare </a:t>
                </a:r>
                <a:r>
                  <a:rPr lang="en-US" sz="2800" dirty="0" err="1"/>
                  <a:t>rocksalt</a:t>
                </a:r>
                <a:r>
                  <a:rPr lang="en-US" sz="2800" dirty="0"/>
                  <a:t> to a layered-</a:t>
                </a:r>
                <a:r>
                  <a:rPr lang="en-US" sz="2800" dirty="0" err="1"/>
                  <a:t>ScN</a:t>
                </a: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/>
                  <a:t>: relative separation between cation and anion layers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7D926-8FD4-4475-9E46-FCC0EC01A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108115"/>
                <a:ext cx="10124175" cy="1384995"/>
              </a:xfrm>
              <a:prstGeom prst="rect">
                <a:avLst/>
              </a:prstGeom>
              <a:blipFill>
                <a:blip r:embed="rId6"/>
                <a:stretch>
                  <a:fillRect l="-1084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0DF7887-550B-4289-9871-F061F7EFA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36" y="2630905"/>
            <a:ext cx="6076251" cy="39527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6C037-F04F-4708-A651-E6961200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EB1B-CBF9-4408-8B02-BF980F23217B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779542-EF85-48E3-8D19-4CDE91F0290C}"/>
              </a:ext>
            </a:extLst>
          </p:cNvPr>
          <p:cNvSpPr/>
          <p:nvPr/>
        </p:nvSpPr>
        <p:spPr>
          <a:xfrm>
            <a:off x="640080" y="6399014"/>
            <a:ext cx="6102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cs typeface="Arial"/>
              </a:rPr>
              <a:t>N. L. Adamski </a:t>
            </a:r>
            <a:r>
              <a:rPr kumimoji="1" lang="en-US" altLang="zh-CN" sz="2000" i="1" dirty="0">
                <a:cs typeface="Arial"/>
              </a:rPr>
              <a:t>et al., </a:t>
            </a:r>
            <a:r>
              <a:rPr kumimoji="1" lang="en-US" altLang="zh-CN" sz="2000" dirty="0">
                <a:cs typeface="Arial"/>
              </a:rPr>
              <a:t>Appl. Phys. Lett. </a:t>
            </a:r>
            <a:r>
              <a:rPr kumimoji="1" lang="en-US" altLang="zh-CN" sz="2000" b="1" dirty="0">
                <a:cs typeface="Arial"/>
              </a:rPr>
              <a:t>115</a:t>
            </a:r>
            <a:r>
              <a:rPr kumimoji="1" lang="en-US" altLang="zh-CN" sz="2000" dirty="0">
                <a:cs typeface="Arial"/>
              </a:rPr>
              <a:t>, 232103 (2019).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756FA8-9198-4EBB-8762-F7FD9CB6B50A}"/>
                  </a:ext>
                </a:extLst>
              </p:cNvPr>
              <p:cNvSpPr/>
              <p:nvPr/>
            </p:nvSpPr>
            <p:spPr>
              <a:xfrm>
                <a:off x="640080" y="4152245"/>
                <a:ext cx="2346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756FA8-9198-4EBB-8762-F7FD9CB6B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4152245"/>
                <a:ext cx="234654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67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7119B0-54DB-41C3-91CD-656E32AA6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884847"/>
            <a:ext cx="3038475" cy="4762500"/>
          </a:xfrm>
          <a:prstGeom prst="rect">
            <a:avLst/>
          </a:prstGeom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D1C4B430-2836-4278-A0B8-20185F41F336}"/>
              </a:ext>
            </a:extLst>
          </p:cNvPr>
          <p:cNvSpPr/>
          <p:nvPr/>
        </p:nvSpPr>
        <p:spPr>
          <a:xfrm>
            <a:off x="640080" y="274320"/>
            <a:ext cx="67813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Formal polarization of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rs-ScN</a:t>
            </a:r>
            <a:endParaRPr lang="en-US" sz="32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7D926-8FD4-4475-9E46-FCC0EC01A1EF}"/>
                  </a:ext>
                </a:extLst>
              </p:cNvPr>
              <p:cNvSpPr/>
              <p:nvPr/>
            </p:nvSpPr>
            <p:spPr>
              <a:xfrm>
                <a:off x="640080" y="1108115"/>
                <a:ext cx="1012417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Compare </a:t>
                </a:r>
                <a:r>
                  <a:rPr lang="en-US" sz="2800" dirty="0" err="1"/>
                  <a:t>rocksalt</a:t>
                </a:r>
                <a:r>
                  <a:rPr lang="en-US" sz="2800" dirty="0"/>
                  <a:t> to a layered-</a:t>
                </a:r>
                <a:r>
                  <a:rPr lang="en-US" sz="2800" dirty="0" err="1"/>
                  <a:t>ScN</a:t>
                </a: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/>
                  <a:t>: relative separation between cation and anion layers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7D926-8FD4-4475-9E46-FCC0EC01A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108115"/>
                <a:ext cx="10124175" cy="1384995"/>
              </a:xfrm>
              <a:prstGeom prst="rect">
                <a:avLst/>
              </a:prstGeom>
              <a:blipFill>
                <a:blip r:embed="rId6"/>
                <a:stretch>
                  <a:fillRect l="-1084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0DF7887-550B-4289-9871-F061F7EFA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36" y="2630905"/>
            <a:ext cx="6076251" cy="39527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6C037-F04F-4708-A651-E6961200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EB1B-CBF9-4408-8B02-BF980F23217B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779542-EF85-48E3-8D19-4CDE91F0290C}"/>
              </a:ext>
            </a:extLst>
          </p:cNvPr>
          <p:cNvSpPr/>
          <p:nvPr/>
        </p:nvSpPr>
        <p:spPr>
          <a:xfrm>
            <a:off x="640080" y="6399014"/>
            <a:ext cx="6102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cs typeface="Arial"/>
              </a:rPr>
              <a:t>N. L. Adamski </a:t>
            </a:r>
            <a:r>
              <a:rPr kumimoji="1" lang="en-US" altLang="zh-CN" sz="2000" i="1" dirty="0">
                <a:cs typeface="Arial"/>
              </a:rPr>
              <a:t>et al., </a:t>
            </a:r>
            <a:r>
              <a:rPr kumimoji="1" lang="en-US" altLang="zh-CN" sz="2000" dirty="0">
                <a:cs typeface="Arial"/>
              </a:rPr>
              <a:t>Appl. Phys. Lett. </a:t>
            </a:r>
            <a:r>
              <a:rPr kumimoji="1" lang="en-US" altLang="zh-CN" sz="2000" b="1" dirty="0">
                <a:cs typeface="Arial"/>
              </a:rPr>
              <a:t>115</a:t>
            </a:r>
            <a:r>
              <a:rPr kumimoji="1" lang="en-US" altLang="zh-CN" sz="2000" dirty="0">
                <a:cs typeface="Arial"/>
              </a:rPr>
              <a:t>, 232103 (2019).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756FA8-9198-4EBB-8762-F7FD9CB6B50A}"/>
                  </a:ext>
                </a:extLst>
              </p:cNvPr>
              <p:cNvSpPr/>
              <p:nvPr/>
            </p:nvSpPr>
            <p:spPr>
              <a:xfrm>
                <a:off x="640080" y="4152245"/>
                <a:ext cx="2346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756FA8-9198-4EBB-8762-F7FD9CB6B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4152245"/>
                <a:ext cx="234654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51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761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 </cp:lastModifiedBy>
  <cp:revision>22</cp:revision>
  <dcterms:created xsi:type="dcterms:W3CDTF">2020-02-23T17:11:46Z</dcterms:created>
  <dcterms:modified xsi:type="dcterms:W3CDTF">2020-02-29T08:11:14Z</dcterms:modified>
</cp:coreProperties>
</file>