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42" autoAdjust="0"/>
  </p:normalViewPr>
  <p:slideViewPr>
    <p:cSldViewPr snapToGrid="0" snapToObjects="1">
      <p:cViewPr varScale="1">
        <p:scale>
          <a:sx n="16" d="100"/>
          <a:sy n="16" d="100"/>
        </p:scale>
        <p:origin x="462" y="8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0B213-9FC4-4893-9240-5D700731AF56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43242-C663-4B58-A1D1-CBA3C1D6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43242-C663-4B58-A1D1-CBA3C1D6B3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87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5CD0-585D-C34A-847D-B3B59AE17872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5A49-F220-FF41-A830-4171A2A7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5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5CD0-585D-C34A-847D-B3B59AE17872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5A49-F220-FF41-A830-4171A2A7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8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5CD0-585D-C34A-847D-B3B59AE17872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5A49-F220-FF41-A830-4171A2A7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3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5CD0-585D-C34A-847D-B3B59AE17872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5A49-F220-FF41-A830-4171A2A7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5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5CD0-585D-C34A-847D-B3B59AE17872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5A49-F220-FF41-A830-4171A2A7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6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5CD0-585D-C34A-847D-B3B59AE17872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5A49-F220-FF41-A830-4171A2A7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3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5CD0-585D-C34A-847D-B3B59AE17872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5A49-F220-FF41-A830-4171A2A7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3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5CD0-585D-C34A-847D-B3B59AE17872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5A49-F220-FF41-A830-4171A2A7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8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5CD0-585D-C34A-847D-B3B59AE17872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5A49-F220-FF41-A830-4171A2A7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9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5CD0-585D-C34A-847D-B3B59AE17872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5A49-F220-FF41-A830-4171A2A7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4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5CD0-585D-C34A-847D-B3B59AE17872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5A49-F220-FF41-A830-4171A2A7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8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D5CD0-585D-C34A-847D-B3B59AE17872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45A49-F220-FF41-A830-4171A2A7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tm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759"/>
            <a:ext cx="43891200" cy="32918400"/>
          </a:xfrm>
          <a:prstGeom prst="rect">
            <a:avLst/>
          </a:prstGeom>
          <a:gradFill flip="none" rotWithShape="1">
            <a:gsLst>
              <a:gs pos="5000">
                <a:schemeClr val="tx2">
                  <a:lumMod val="75000"/>
                </a:schemeClr>
              </a:gs>
              <a:gs pos="77000">
                <a:schemeClr val="tx2">
                  <a:lumMod val="60000"/>
                  <a:lumOff val="40000"/>
                </a:schemeClr>
              </a:gs>
              <a:gs pos="23000">
                <a:schemeClr val="tx2">
                  <a:lumMod val="75000"/>
                </a:schemeClr>
              </a:gs>
              <a:gs pos="100000">
                <a:srgbClr val="FFFFFF"/>
              </a:gs>
            </a:gsLst>
            <a:lin ang="4680000" scaled="0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ounded Rectangle 45">
            <a:extLst>
              <a:ext uri="{FF2B5EF4-FFF2-40B4-BE49-F238E27FC236}">
                <a16:creationId xmlns:a16="http://schemas.microsoft.com/office/drawing/2014/main" id="{B3A81C98-F63E-4C85-AD01-E5A68DD53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5427" y="7948228"/>
            <a:ext cx="14287989" cy="11169163"/>
          </a:xfrm>
          <a:prstGeom prst="roundRect">
            <a:avLst>
              <a:gd name="adj" fmla="val 7296"/>
            </a:avLst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0" name="Rounded Rectangle 14">
            <a:extLst>
              <a:ext uri="{FF2B5EF4-FFF2-40B4-BE49-F238E27FC236}">
                <a16:creationId xmlns:a16="http://schemas.microsoft.com/office/drawing/2014/main" id="{7E0A0B6F-C27B-42ED-B6EC-C60A6AE01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5600" y="7948228"/>
            <a:ext cx="14744211" cy="11169163"/>
          </a:xfrm>
          <a:prstGeom prst="roundRect">
            <a:avLst>
              <a:gd name="adj" fmla="val 7296"/>
            </a:avLst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92" y="296789"/>
            <a:ext cx="43891200" cy="554766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1829715" y="8234164"/>
            <a:ext cx="1154417" cy="145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985568" y="819462"/>
            <a:ext cx="3954008" cy="3968985"/>
            <a:chOff x="1248926" y="896449"/>
            <a:chExt cx="3954008" cy="3968985"/>
          </a:xfrm>
        </p:grpSpPr>
        <p:sp>
          <p:nvSpPr>
            <p:cNvPr id="57" name="Oval 56"/>
            <p:cNvSpPr/>
            <p:nvPr/>
          </p:nvSpPr>
          <p:spPr>
            <a:xfrm>
              <a:off x="1254015" y="911391"/>
              <a:ext cx="3931920" cy="3931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 descr="ucsb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8926" y="896449"/>
              <a:ext cx="3954008" cy="3968985"/>
            </a:xfrm>
            <a:prstGeom prst="rect">
              <a:avLst/>
            </a:prstGeom>
          </p:spPr>
        </p:pic>
      </p:grpSp>
      <p:pic>
        <p:nvPicPr>
          <p:cNvPr id="30" name="Picture 29" descr="F:\PosterImageTransfer\O_NZn_GeIntersect.png">
            <a:extLst>
              <a:ext uri="{FF2B5EF4-FFF2-40B4-BE49-F238E27FC236}">
                <a16:creationId xmlns:a16="http://schemas.microsoft.com/office/drawing/2014/main" id="{F860CEE8-F4E6-4E8F-B82E-32B7212B7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2457" y="14982176"/>
            <a:ext cx="6799106" cy="40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F:\PosterImageTransfer\HSE25ChemPotZn_Ge_Znpoor1.png">
            <a:extLst>
              <a:ext uri="{FF2B5EF4-FFF2-40B4-BE49-F238E27FC236}">
                <a16:creationId xmlns:a16="http://schemas.microsoft.com/office/drawing/2014/main" id="{9986E433-2459-4908-9406-9B5CD9C49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2457" y="8625382"/>
            <a:ext cx="6609435" cy="441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ounded Rectangle 9">
            <a:extLst>
              <a:ext uri="{FF2B5EF4-FFF2-40B4-BE49-F238E27FC236}">
                <a16:creationId xmlns:a16="http://schemas.microsoft.com/office/drawing/2014/main" id="{0DB6568D-7FD3-41F5-87BB-4855341D0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22" y="8030292"/>
            <a:ext cx="12954978" cy="10959020"/>
          </a:xfrm>
          <a:prstGeom prst="roundRect">
            <a:avLst>
              <a:gd name="adj" fmla="val 7296"/>
            </a:avLst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3" name="TextBox 80">
            <a:extLst>
              <a:ext uri="{FF2B5EF4-FFF2-40B4-BE49-F238E27FC236}">
                <a16:creationId xmlns:a16="http://schemas.microsoft.com/office/drawing/2014/main" id="{43E06443-08A7-4650-AE7D-6A50561FA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23" y="6919003"/>
            <a:ext cx="13025106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itchFamily="34" charset="0"/>
              </a:rPr>
              <a:t>Motivation </a:t>
            </a:r>
          </a:p>
        </p:txBody>
      </p:sp>
      <p:sp>
        <p:nvSpPr>
          <p:cNvPr id="34" name="TextBox 80">
            <a:extLst>
              <a:ext uri="{FF2B5EF4-FFF2-40B4-BE49-F238E27FC236}">
                <a16:creationId xmlns:a16="http://schemas.microsoft.com/office/drawing/2014/main" id="{5C6FF1F6-CBE4-4824-BE39-7FBE592FE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22" y="19613506"/>
            <a:ext cx="13025107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itchFamily="34" charset="0"/>
              </a:rPr>
              <a:t>Methodology</a:t>
            </a:r>
          </a:p>
        </p:txBody>
      </p:sp>
      <p:sp>
        <p:nvSpPr>
          <p:cNvPr id="35" name="Rounded Rectangle 12">
            <a:extLst>
              <a:ext uri="{FF2B5EF4-FFF2-40B4-BE49-F238E27FC236}">
                <a16:creationId xmlns:a16="http://schemas.microsoft.com/office/drawing/2014/main" id="{F6226F6D-AF96-4176-98F1-55DC44673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21" y="20799654"/>
            <a:ext cx="13025107" cy="10477500"/>
          </a:xfrm>
          <a:prstGeom prst="roundRect">
            <a:avLst>
              <a:gd name="adj" fmla="val 7296"/>
            </a:avLst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9" name="TextBox 80">
            <a:extLst>
              <a:ext uri="{FF2B5EF4-FFF2-40B4-BE49-F238E27FC236}">
                <a16:creationId xmlns:a16="http://schemas.microsoft.com/office/drawing/2014/main" id="{47DEDD00-6D40-4D0A-8676-C32DDCCC6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25600" y="6919002"/>
            <a:ext cx="14744213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800" b="1" baseline="0" dirty="0">
                <a:solidFill>
                  <a:schemeClr val="bg1"/>
                </a:solidFill>
                <a:latin typeface="Calibri" pitchFamily="34" charset="0"/>
              </a:rPr>
              <a:t>Native point </a:t>
            </a:r>
            <a:r>
              <a:rPr lang="en-US" sz="4800" b="1" dirty="0">
                <a:solidFill>
                  <a:schemeClr val="bg1"/>
                </a:solidFill>
                <a:latin typeface="Calibri" pitchFamily="34" charset="0"/>
              </a:rPr>
              <a:t>d</a:t>
            </a:r>
            <a:r>
              <a:rPr lang="en-US" sz="4800" b="1" baseline="0" dirty="0">
                <a:solidFill>
                  <a:schemeClr val="bg1"/>
                </a:solidFill>
                <a:latin typeface="Calibri" pitchFamily="34" charset="0"/>
              </a:rPr>
              <a:t>efects and impurities in ZnGeN</a:t>
            </a:r>
            <a:r>
              <a:rPr lang="en-US" sz="4800" b="1" baseline="-250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80">
            <a:extLst>
              <a:ext uri="{FF2B5EF4-FFF2-40B4-BE49-F238E27FC236}">
                <a16:creationId xmlns:a16="http://schemas.microsoft.com/office/drawing/2014/main" id="{B7CACC2F-E0D5-4118-B31C-0BE22EF4B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25600" y="19613506"/>
            <a:ext cx="14744213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itchFamily="34" charset="0"/>
              </a:rPr>
              <a:t>Hydrogen-assisted </a:t>
            </a:r>
            <a:r>
              <a:rPr lang="en-US" sz="4800" b="1" i="1" dirty="0">
                <a:solidFill>
                  <a:schemeClr val="bg1"/>
                </a:solidFill>
                <a:latin typeface="Calibri" pitchFamily="34" charset="0"/>
              </a:rPr>
              <a:t>p</a:t>
            </a:r>
            <a:r>
              <a:rPr lang="en-US" sz="4800" b="1" dirty="0">
                <a:solidFill>
                  <a:schemeClr val="bg1"/>
                </a:solidFill>
                <a:latin typeface="Calibri" pitchFamily="34" charset="0"/>
              </a:rPr>
              <a:t>-type doping</a:t>
            </a:r>
          </a:p>
        </p:txBody>
      </p:sp>
      <p:sp>
        <p:nvSpPr>
          <p:cNvPr id="54" name="TextBox 80">
            <a:extLst>
              <a:ext uri="{FF2B5EF4-FFF2-40B4-BE49-F238E27FC236}">
                <a16:creationId xmlns:a16="http://schemas.microsoft.com/office/drawing/2014/main" id="{2796C46F-EEC1-4B17-B1FD-6C04EC66E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5427" y="19613506"/>
            <a:ext cx="13892373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itchFamily="34" charset="0"/>
              </a:rPr>
              <a:t>Conclusions</a:t>
            </a:r>
          </a:p>
        </p:txBody>
      </p:sp>
      <p:sp>
        <p:nvSpPr>
          <p:cNvPr id="56" name="Rounded Rectangle 17">
            <a:extLst>
              <a:ext uri="{FF2B5EF4-FFF2-40B4-BE49-F238E27FC236}">
                <a16:creationId xmlns:a16="http://schemas.microsoft.com/office/drawing/2014/main" id="{DC1FED09-B90B-4C9F-B7D7-350BE94C3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5601" y="20799654"/>
            <a:ext cx="14744212" cy="10477500"/>
          </a:xfrm>
          <a:prstGeom prst="roundRect">
            <a:avLst>
              <a:gd name="adj" fmla="val 7296"/>
            </a:avLst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8" name="Rounded Rectangle 18">
            <a:extLst>
              <a:ext uri="{FF2B5EF4-FFF2-40B4-BE49-F238E27FC236}">
                <a16:creationId xmlns:a16="http://schemas.microsoft.com/office/drawing/2014/main" id="{17A6891D-EFA6-44B7-AE69-DD0E399E5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5427" y="20799653"/>
            <a:ext cx="13850852" cy="7728651"/>
          </a:xfrm>
          <a:prstGeom prst="roundRect">
            <a:avLst>
              <a:gd name="adj" fmla="val 7296"/>
            </a:avLst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F7C00E-2E61-4584-ADB8-47DFC5431EAB}"/>
              </a:ext>
            </a:extLst>
          </p:cNvPr>
          <p:cNvSpPr txBox="1"/>
          <p:nvPr/>
        </p:nvSpPr>
        <p:spPr>
          <a:xfrm>
            <a:off x="553901" y="21242572"/>
            <a:ext cx="125207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/>
              <a:t>Density functional theory with the </a:t>
            </a:r>
            <a:r>
              <a:rPr lang="en-US" sz="3600" dirty="0" err="1"/>
              <a:t>Heyd-Scuseria-Ernzerhof</a:t>
            </a:r>
            <a:r>
              <a:rPr lang="en-US" sz="3600" baseline="30000" dirty="0"/>
              <a:t>[1]</a:t>
            </a:r>
            <a:r>
              <a:rPr lang="en-US" sz="3600" dirty="0"/>
              <a:t> functional implemented in VASP</a:t>
            </a:r>
            <a:r>
              <a:rPr lang="en-US" sz="3600" baseline="30000" dirty="0"/>
              <a:t>[2]</a:t>
            </a:r>
            <a:r>
              <a:rPr lang="en-US" sz="3600" dirty="0"/>
              <a:t>                                                    </a:t>
            </a:r>
            <a:r>
              <a:rPr lang="en-US" sz="2400" dirty="0"/>
              <a:t>[1] J. </a:t>
            </a:r>
            <a:r>
              <a:rPr lang="en-US" sz="2400" dirty="0" err="1"/>
              <a:t>Heyd</a:t>
            </a:r>
            <a:r>
              <a:rPr lang="en-US" sz="2400" dirty="0"/>
              <a:t>, G. </a:t>
            </a:r>
            <a:r>
              <a:rPr lang="en-US" sz="2400" dirty="0" err="1"/>
              <a:t>Scuseria</a:t>
            </a:r>
            <a:r>
              <a:rPr lang="en-US" sz="2400" dirty="0"/>
              <a:t>, M. </a:t>
            </a:r>
            <a:r>
              <a:rPr lang="en-US" sz="2400" dirty="0" err="1"/>
              <a:t>Ernzerhof</a:t>
            </a:r>
            <a:r>
              <a:rPr lang="en-US" sz="2400" dirty="0"/>
              <a:t>, J. Chem. Phys. </a:t>
            </a:r>
            <a:r>
              <a:rPr lang="en-US" sz="2400" b="1" dirty="0"/>
              <a:t>124</a:t>
            </a:r>
            <a:r>
              <a:rPr lang="en-US" sz="2400" dirty="0"/>
              <a:t>, 219906 (2006)                                      [2] G. </a:t>
            </a:r>
            <a:r>
              <a:rPr lang="en-US" sz="2400" dirty="0" err="1"/>
              <a:t>Kresse</a:t>
            </a:r>
            <a:r>
              <a:rPr lang="en-US" sz="2400" dirty="0"/>
              <a:t> and J. Hafner, Phys. Rev. B </a:t>
            </a:r>
            <a:r>
              <a:rPr lang="en-US" sz="2400" b="1" dirty="0"/>
              <a:t>54, </a:t>
            </a:r>
            <a:r>
              <a:rPr lang="en-US" sz="2400" dirty="0"/>
              <a:t>11169 (1996)</a:t>
            </a:r>
          </a:p>
          <a:p>
            <a:pPr marL="571500" indent="-571500">
              <a:buFont typeface="Arial"/>
              <a:buChar char="•"/>
            </a:pP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Defect formation energies calculated using a 128-atom supercell with electronic corrections.</a:t>
            </a:r>
            <a:r>
              <a:rPr lang="en-US" sz="2400" dirty="0"/>
              <a:t> </a:t>
            </a:r>
          </a:p>
          <a:p>
            <a:r>
              <a:rPr kumimoji="1" lang="en-US" altLang="zh-CN" sz="2400" dirty="0">
                <a:cs typeface="Arial"/>
              </a:rPr>
              <a:t>        C. Freysoldt </a:t>
            </a:r>
            <a:r>
              <a:rPr kumimoji="1" lang="en-US" altLang="zh-CN" sz="2400" i="1" dirty="0">
                <a:cs typeface="Arial"/>
              </a:rPr>
              <a:t>et al.</a:t>
            </a:r>
            <a:r>
              <a:rPr kumimoji="1" lang="en-US" altLang="zh-CN" sz="2400" dirty="0">
                <a:cs typeface="Arial"/>
              </a:rPr>
              <a:t>, Phys. Status Solidi B 248, 1067 (2011)</a:t>
            </a:r>
            <a:endParaRPr lang="en-US" altLang="zh-CN" sz="2400" dirty="0">
              <a:cs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B0A884-4B50-4E6B-814B-7D3CA2E810D6}"/>
              </a:ext>
            </a:extLst>
          </p:cNvPr>
          <p:cNvSpPr txBox="1"/>
          <p:nvPr/>
        </p:nvSpPr>
        <p:spPr>
          <a:xfrm>
            <a:off x="22130341" y="13869413"/>
            <a:ext cx="63491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/>
              <a:t>Oxygen and hydrogen are donors in ZnGeN</a:t>
            </a:r>
            <a:r>
              <a:rPr lang="en-US" sz="3600" baseline="-25000" dirty="0"/>
              <a:t>2</a:t>
            </a:r>
            <a:r>
              <a:rPr lang="en-US" sz="3600" dirty="0"/>
              <a:t>, strong compensation by vacancies (</a:t>
            </a:r>
            <a:r>
              <a:rPr lang="en-US" sz="3600" i="1" dirty="0" err="1"/>
              <a:t>V</a:t>
            </a:r>
            <a:r>
              <a:rPr lang="en-US" sz="3600" baseline="-25000" dirty="0" err="1"/>
              <a:t>Zn</a:t>
            </a:r>
            <a:r>
              <a:rPr lang="en-US" sz="3600" dirty="0"/>
              <a:t>) and </a:t>
            </a:r>
            <a:r>
              <a:rPr lang="en-US" sz="3600" dirty="0" err="1"/>
              <a:t>antisites</a:t>
            </a:r>
            <a:r>
              <a:rPr lang="en-US" sz="3600" dirty="0"/>
              <a:t> (</a:t>
            </a:r>
            <a:r>
              <a:rPr lang="en-US" sz="3600" dirty="0" err="1"/>
              <a:t>Zn</a:t>
            </a:r>
            <a:r>
              <a:rPr lang="en-US" sz="3600" baseline="-25000" dirty="0" err="1"/>
              <a:t>Ge</a:t>
            </a:r>
            <a:r>
              <a:rPr lang="en-US" sz="3600" dirty="0"/>
              <a:t>)</a:t>
            </a:r>
          </a:p>
          <a:p>
            <a:pPr marL="571500" indent="-571500">
              <a:buFont typeface="Arial"/>
              <a:buChar char="•"/>
            </a:pP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Fermi level is closest to the CBM (3.19 eV) under Zn-poor conditions.  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8688284-4F01-4EE0-BB1E-D1B78E3CF8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588" y="9155821"/>
            <a:ext cx="6403861" cy="441046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9047E1D-995D-4CC6-BE4E-12A74B5D12CF}"/>
              </a:ext>
            </a:extLst>
          </p:cNvPr>
          <p:cNvSpPr txBox="1"/>
          <p:nvPr/>
        </p:nvSpPr>
        <p:spPr>
          <a:xfrm>
            <a:off x="696654" y="13188648"/>
            <a:ext cx="1210171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/>
              <a:buChar char="•"/>
            </a:pPr>
            <a:r>
              <a:rPr lang="en-US" sz="3600" dirty="0"/>
              <a:t>II-IV-nitrides are a promising class of materials formed from earth-abundant materials that exhibit a wide range of band gaps and spontaneous and piezoelectric polarization moments.</a:t>
            </a:r>
          </a:p>
          <a:p>
            <a:pPr marL="571500" indent="-571500">
              <a:spcAft>
                <a:spcPts val="1200"/>
              </a:spcAft>
              <a:buFont typeface="Arial"/>
              <a:buChar char="•"/>
            </a:pPr>
            <a:r>
              <a:rPr lang="en-US" sz="3600" dirty="0"/>
              <a:t>Potential for optoelectronic and electronic devices.</a:t>
            </a:r>
          </a:p>
          <a:p>
            <a:pPr marL="571500" indent="-571500">
              <a:spcAft>
                <a:spcPts val="1200"/>
              </a:spcAft>
              <a:buFont typeface="Arial"/>
              <a:buChar char="•"/>
            </a:pPr>
            <a:r>
              <a:rPr lang="en-US" sz="3600" dirty="0"/>
              <a:t>Orthorhombic II-IV-nitride unit cell derived from cation mutation of wurtzite III-nitrides:  group III </a:t>
            </a:r>
            <a:r>
              <a:rPr lang="en-US" sz="3600" dirty="0">
                <a:sym typeface="Wingdings"/>
              </a:rPr>
              <a:t> group II + IV</a:t>
            </a:r>
          </a:p>
          <a:p>
            <a:pPr marL="571500" indent="-571500">
              <a:spcAft>
                <a:spcPts val="1200"/>
              </a:spcAft>
              <a:buFont typeface="Arial"/>
              <a:buChar char="•"/>
            </a:pPr>
            <a:r>
              <a:rPr lang="en-US" sz="3600" b="1" dirty="0">
                <a:sym typeface="Wingdings"/>
              </a:rPr>
              <a:t>What are the properties of defects and prospects for controlled doping in these materials?</a:t>
            </a:r>
            <a:endParaRPr lang="en-US" sz="36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AB0A8DF-5BE4-453D-A218-9B366FC41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080" y="8446608"/>
            <a:ext cx="4151809" cy="3321447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AE23D17-CBA2-43CF-8AF0-E1958EEA3B4D}"/>
              </a:ext>
            </a:extLst>
          </p:cNvPr>
          <p:cNvSpPr txBox="1"/>
          <p:nvPr/>
        </p:nvSpPr>
        <p:spPr>
          <a:xfrm>
            <a:off x="30064753" y="8219434"/>
            <a:ext cx="12513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Acceptor levels due to substitution on Zn, Ge, and N sites</a:t>
            </a:r>
            <a:endParaRPr lang="en-US" sz="3200" b="1" baseline="-25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BC2C62-5D66-4F31-8196-EF57A4379F8F}"/>
              </a:ext>
            </a:extLst>
          </p:cNvPr>
          <p:cNvSpPr txBox="1"/>
          <p:nvPr/>
        </p:nvSpPr>
        <p:spPr>
          <a:xfrm>
            <a:off x="30142686" y="21449400"/>
            <a:ext cx="79428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/>
              <a:t>Native point defects in ZnGeN</a:t>
            </a:r>
            <a:r>
              <a:rPr lang="en-US" sz="3600" baseline="-25000" dirty="0"/>
              <a:t>2</a:t>
            </a:r>
            <a:r>
              <a:rPr lang="en-US" sz="3600" dirty="0"/>
              <a:t> </a:t>
            </a:r>
          </a:p>
          <a:p>
            <a:r>
              <a:rPr lang="en-US" sz="3600" dirty="0"/>
              <a:t>      lead to insulating material.</a:t>
            </a:r>
          </a:p>
          <a:p>
            <a:endParaRPr lang="en-US" sz="3600" dirty="0"/>
          </a:p>
          <a:p>
            <a:pPr marL="571500" indent="-571500">
              <a:buFont typeface="Arial" charset="0"/>
              <a:buChar char="•"/>
            </a:pPr>
            <a:r>
              <a:rPr lang="en-US" sz="3600" dirty="0" err="1"/>
              <a:t>Al</a:t>
            </a:r>
            <a:r>
              <a:rPr lang="en-US" sz="3600" baseline="-25000" dirty="0" err="1"/>
              <a:t>Ge</a:t>
            </a:r>
            <a:r>
              <a:rPr lang="en-US" sz="3600" dirty="0"/>
              <a:t> can lead to </a:t>
            </a:r>
            <a:r>
              <a:rPr lang="en-US" sz="3600" i="1" dirty="0"/>
              <a:t>p</a:t>
            </a:r>
            <a:r>
              <a:rPr lang="en-US" sz="3600" dirty="0"/>
              <a:t>-type doping in ZnGeN</a:t>
            </a:r>
            <a:r>
              <a:rPr lang="en-US" sz="3600" baseline="-25000" dirty="0"/>
              <a:t>2</a:t>
            </a:r>
            <a:r>
              <a:rPr lang="en-US" sz="3600" dirty="0"/>
              <a:t>.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/>
          </a:p>
          <a:p>
            <a:pPr marL="571500" indent="-571500">
              <a:buFont typeface="Arial" charset="0"/>
              <a:buChar char="•"/>
            </a:pPr>
            <a:r>
              <a:rPr lang="en-US" sz="3600" dirty="0"/>
              <a:t>H-assisted doping increases Al substitution on the Ge site.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/>
          </a:p>
          <a:p>
            <a:pPr marL="571500" indent="-571500">
              <a:buFont typeface="Arial" charset="0"/>
              <a:buChar char="•"/>
            </a:pPr>
            <a:r>
              <a:rPr lang="en-US" sz="3600" dirty="0" err="1"/>
              <a:t>P</a:t>
            </a:r>
            <a:r>
              <a:rPr lang="en-US" sz="3600" baseline="-25000" dirty="0" err="1"/>
              <a:t>Ge</a:t>
            </a:r>
            <a:r>
              <a:rPr lang="en-US" sz="3600" dirty="0"/>
              <a:t> is a promising </a:t>
            </a:r>
            <a:r>
              <a:rPr lang="en-US" sz="3600" i="1" dirty="0"/>
              <a:t>n</a:t>
            </a:r>
            <a:r>
              <a:rPr lang="en-US" sz="3600" dirty="0"/>
              <a:t>-type dopant.</a:t>
            </a:r>
          </a:p>
        </p:txBody>
      </p:sp>
      <p:sp>
        <p:nvSpPr>
          <p:cNvPr id="69" name="Rounded Rectangle 42">
            <a:extLst>
              <a:ext uri="{FF2B5EF4-FFF2-40B4-BE49-F238E27FC236}">
                <a16:creationId xmlns:a16="http://schemas.microsoft.com/office/drawing/2014/main" id="{1B21A036-54C4-4238-9598-5A07D7896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5427" y="28859813"/>
            <a:ext cx="13892373" cy="2417341"/>
          </a:xfrm>
          <a:prstGeom prst="roundRect">
            <a:avLst>
              <a:gd name="adj" fmla="val 7296"/>
            </a:avLst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8FB8F9-EAB7-44C1-BED9-203D5D4A29A6}"/>
              </a:ext>
            </a:extLst>
          </p:cNvPr>
          <p:cNvSpPr txBox="1"/>
          <p:nvPr/>
        </p:nvSpPr>
        <p:spPr>
          <a:xfrm>
            <a:off x="30064754" y="29191320"/>
            <a:ext cx="125134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This work was supported by the Army Research Office (ARO) under grant number W911NF-16-1-0738. Computational resources were provided by CNSI/MRL, NERSC, and XSEDE.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3C3D09-F0C1-42CF-9D07-8B5814C57D31}"/>
              </a:ext>
            </a:extLst>
          </p:cNvPr>
          <p:cNvSpPr txBox="1"/>
          <p:nvPr/>
        </p:nvSpPr>
        <p:spPr>
          <a:xfrm>
            <a:off x="14910877" y="13898880"/>
            <a:ext cx="62951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Variation in Fermi-level pinning due to O</a:t>
            </a:r>
            <a:r>
              <a:rPr lang="en-US" sz="3200" b="1" baseline="-25000" dirty="0"/>
              <a:t>N</a:t>
            </a:r>
            <a:r>
              <a:rPr lang="en-US" sz="3200" b="1" dirty="0"/>
              <a:t> and </a:t>
            </a:r>
            <a:r>
              <a:rPr lang="en-US" sz="3200" b="1" dirty="0" err="1"/>
              <a:t>Zn</a:t>
            </a:r>
            <a:r>
              <a:rPr lang="en-US" sz="3200" b="1" baseline="-25000" dirty="0" err="1"/>
              <a:t>Ge</a:t>
            </a:r>
            <a:endParaRPr lang="en-US" sz="3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03B257A-1D0E-4D42-9319-A8D6B8256645}"/>
              </a:ext>
            </a:extLst>
          </p:cNvPr>
          <p:cNvSpPr txBox="1"/>
          <p:nvPr/>
        </p:nvSpPr>
        <p:spPr>
          <a:xfrm>
            <a:off x="22554453" y="821589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Defects and Impurities in ZnGeN</a:t>
            </a:r>
            <a:r>
              <a:rPr lang="en-US" sz="3200" b="1" baseline="-25000" dirty="0"/>
              <a:t>2</a:t>
            </a:r>
            <a:endParaRPr lang="en-US" sz="3200" b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55909D4-A409-4403-81B4-220B75036F99}"/>
              </a:ext>
            </a:extLst>
          </p:cNvPr>
          <p:cNvSpPr/>
          <p:nvPr/>
        </p:nvSpPr>
        <p:spPr>
          <a:xfrm>
            <a:off x="37719142" y="9340696"/>
            <a:ext cx="56386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/>
              <a:t>All candidate acceptors have transition levels within the band gap</a:t>
            </a:r>
          </a:p>
          <a:p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Al</a:t>
            </a:r>
            <a:r>
              <a:rPr lang="en-US" sz="3600" baseline="-25000" dirty="0"/>
              <a:t>Ge</a:t>
            </a:r>
            <a:r>
              <a:rPr lang="en-US" sz="3600" dirty="0"/>
              <a:t> has a transition level 0.24 eV from the VBM; similar to Mg in </a:t>
            </a:r>
            <a:r>
              <a:rPr lang="en-US" sz="3600" dirty="0" err="1"/>
              <a:t>GaN</a:t>
            </a:r>
            <a:endParaRPr lang="en-US" sz="36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E0BF91-6FF4-4D1A-9F32-7AC8FB5B46DD}"/>
              </a:ext>
            </a:extLst>
          </p:cNvPr>
          <p:cNvSpPr/>
          <p:nvPr/>
        </p:nvSpPr>
        <p:spPr>
          <a:xfrm>
            <a:off x="8805080" y="11928006"/>
            <a:ext cx="4399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Quayle, P.C., </a:t>
            </a:r>
            <a:r>
              <a:rPr lang="en-US" sz="2400" i="1" dirty="0"/>
              <a:t>et al.</a:t>
            </a:r>
            <a:r>
              <a:rPr lang="en-US" sz="2400" dirty="0"/>
              <a:t>, MRS Comm., 3(3), 135–138. (2013).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9F70C23-AFE1-4736-8E7F-BD4FB4F57CA5}"/>
              </a:ext>
            </a:extLst>
          </p:cNvPr>
          <p:cNvSpPr txBox="1"/>
          <p:nvPr/>
        </p:nvSpPr>
        <p:spPr>
          <a:xfrm>
            <a:off x="5086912" y="11824606"/>
            <a:ext cx="309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Wurtzite GaN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E07C4F-12E8-41E4-A02D-6BB642786888}"/>
              </a:ext>
            </a:extLst>
          </p:cNvPr>
          <p:cNvSpPr txBox="1"/>
          <p:nvPr/>
        </p:nvSpPr>
        <p:spPr>
          <a:xfrm>
            <a:off x="384448" y="11909997"/>
            <a:ext cx="4545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Orthorhombic ZnGeN</a:t>
            </a:r>
            <a:r>
              <a:rPr lang="en-US" sz="3200" b="1" baseline="-25000" dirty="0"/>
              <a:t>2</a:t>
            </a:r>
            <a:r>
              <a:rPr lang="en-US" sz="3200" b="1" dirty="0"/>
              <a:t> 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40008E0B-A55B-441F-81E9-8E41999490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9" y="8479902"/>
            <a:ext cx="3359209" cy="2915651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FE81836-9D97-4D3F-9C0A-4DE47703EE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345" y="8539996"/>
            <a:ext cx="3321077" cy="2920362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F6B244A1-7383-4A1A-8BF6-207C9D389792}"/>
              </a:ext>
            </a:extLst>
          </p:cNvPr>
          <p:cNvGrpSpPr>
            <a:grpSpLocks noChangeAspect="1"/>
          </p:cNvGrpSpPr>
          <p:nvPr/>
        </p:nvGrpSpPr>
        <p:grpSpPr>
          <a:xfrm>
            <a:off x="37100511" y="22054429"/>
            <a:ext cx="5823677" cy="4863682"/>
            <a:chOff x="5029200" y="2667000"/>
            <a:chExt cx="3962400" cy="3420472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50E499D-A962-48E5-AC00-3587C7D1B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200" y="2667000"/>
              <a:ext cx="3962400" cy="3420472"/>
            </a:xfrm>
            <a:prstGeom prst="rect">
              <a:avLst/>
            </a:prstGeom>
          </p:spPr>
        </p:pic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F9BEEC8-E745-4069-910A-287FA7B9FCD9}"/>
                </a:ext>
              </a:extLst>
            </p:cNvPr>
            <p:cNvSpPr/>
            <p:nvPr/>
          </p:nvSpPr>
          <p:spPr>
            <a:xfrm>
              <a:off x="6821424" y="4245864"/>
              <a:ext cx="365760" cy="3657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0">
            <a:extLst>
              <a:ext uri="{FF2B5EF4-FFF2-40B4-BE49-F238E27FC236}">
                <a16:creationId xmlns:a16="http://schemas.microsoft.com/office/drawing/2014/main" id="{953F6E67-88EE-4F57-B9E8-0A2CFD8EB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05051" y="6919001"/>
            <a:ext cx="14348365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itchFamily="34" charset="0"/>
              </a:rPr>
              <a:t>Candidate </a:t>
            </a:r>
            <a:r>
              <a:rPr lang="en-US" sz="4800" b="1" i="1" dirty="0">
                <a:solidFill>
                  <a:schemeClr val="bg1"/>
                </a:solidFill>
                <a:latin typeface="Calibri" pitchFamily="34" charset="0"/>
              </a:rPr>
              <a:t>p</a:t>
            </a:r>
            <a:r>
              <a:rPr lang="en-US" sz="4800" b="1" dirty="0">
                <a:solidFill>
                  <a:schemeClr val="bg1"/>
                </a:solidFill>
                <a:latin typeface="Calibri" pitchFamily="34" charset="0"/>
              </a:rPr>
              <a:t>-type and </a:t>
            </a:r>
            <a:r>
              <a:rPr lang="en-US" sz="4800" b="1" i="1" dirty="0">
                <a:solidFill>
                  <a:schemeClr val="bg1"/>
                </a:solidFill>
                <a:latin typeface="Calibri" pitchFamily="34" charset="0"/>
              </a:rPr>
              <a:t>n</a:t>
            </a:r>
            <a:r>
              <a:rPr lang="en-US" sz="4800" b="1" dirty="0">
                <a:solidFill>
                  <a:schemeClr val="bg1"/>
                </a:solidFill>
                <a:latin typeface="Calibri" pitchFamily="34" charset="0"/>
              </a:rPr>
              <a:t>-type dopants in ZnGeN</a:t>
            </a:r>
            <a:r>
              <a:rPr lang="en-US" sz="4800" b="1" baseline="-25000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6A5725A-18EC-4337-A5E3-CE4D88BA90A7}"/>
              </a:ext>
            </a:extLst>
          </p:cNvPr>
          <p:cNvSpPr/>
          <p:nvPr/>
        </p:nvSpPr>
        <p:spPr>
          <a:xfrm>
            <a:off x="3985306" y="25720085"/>
            <a:ext cx="59955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Deep versus shallow defects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078D040-0A9B-44D1-ABC4-D4D3EDCF8D4C}"/>
              </a:ext>
            </a:extLst>
          </p:cNvPr>
          <p:cNvSpPr txBox="1"/>
          <p:nvPr/>
        </p:nvSpPr>
        <p:spPr>
          <a:xfrm>
            <a:off x="15240000" y="8139712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Defects and Impurities in ZnGeN</a:t>
            </a:r>
            <a:r>
              <a:rPr lang="en-US" sz="3200" b="1" baseline="-25000" dirty="0"/>
              <a:t>2</a:t>
            </a:r>
            <a:endParaRPr lang="en-US" sz="32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A61574-D881-4111-8D2D-8C2765535F28}"/>
              </a:ext>
            </a:extLst>
          </p:cNvPr>
          <p:cNvSpPr txBox="1"/>
          <p:nvPr/>
        </p:nvSpPr>
        <p:spPr>
          <a:xfrm>
            <a:off x="30345615" y="13898880"/>
            <a:ext cx="11814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Formation energy of candidate donors  </a:t>
            </a:r>
            <a:endParaRPr lang="en-US" sz="3200" b="1" baseline="-25000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6F4C21CF-B860-4137-9ADD-DD1F9C4FE3B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98" y="26453119"/>
            <a:ext cx="6282086" cy="4370482"/>
          </a:xfrm>
          <a:prstGeom prst="rect">
            <a:avLst/>
          </a:prstGeom>
        </p:spPr>
      </p:pic>
      <p:sp>
        <p:nvSpPr>
          <p:cNvPr id="88" name="Title 1">
            <a:extLst>
              <a:ext uri="{FF2B5EF4-FFF2-40B4-BE49-F238E27FC236}">
                <a16:creationId xmlns:a16="http://schemas.microsoft.com/office/drawing/2014/main" id="{4A1AAAA4-8766-42F3-9672-B75F16458CC1}"/>
              </a:ext>
            </a:extLst>
          </p:cNvPr>
          <p:cNvSpPr txBox="1">
            <a:spLocks/>
          </p:cNvSpPr>
          <p:nvPr/>
        </p:nvSpPr>
        <p:spPr>
          <a:xfrm>
            <a:off x="2265127" y="914394"/>
            <a:ext cx="39502080" cy="36821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1500" dirty="0">
                <a:solidFill>
                  <a:schemeClr val="bg1"/>
                </a:solidFill>
                <a:latin typeface="Tahoma" pitchFamily="34" charset="-78"/>
                <a:cs typeface="Tahoma" pitchFamily="34" charset="-78"/>
              </a:rPr>
              <a:t>Defects and Doping in ZnGeN</a:t>
            </a:r>
            <a:r>
              <a:rPr lang="en-US" sz="11500" baseline="-25000" dirty="0">
                <a:solidFill>
                  <a:schemeClr val="bg1"/>
                </a:solidFill>
                <a:latin typeface="Tahoma" pitchFamily="34" charset="-78"/>
                <a:cs typeface="Tahoma" pitchFamily="34" charset="-78"/>
              </a:rPr>
              <a:t>2</a:t>
            </a:r>
            <a:br>
              <a:rPr lang="en-US" sz="8000" dirty="0">
                <a:solidFill>
                  <a:schemeClr val="bg1"/>
                </a:solidFill>
                <a:latin typeface="Tahoma" pitchFamily="34" charset="-78"/>
                <a:cs typeface="Tahoma" pitchFamily="34" charset="-78"/>
              </a:rPr>
            </a:br>
            <a:r>
              <a:rPr lang="en-US" sz="6600" u="sng" dirty="0">
                <a:solidFill>
                  <a:schemeClr val="bg1"/>
                </a:solidFill>
                <a:latin typeface="Tahoma" pitchFamily="34" charset="-78"/>
                <a:cs typeface="Tahoma" pitchFamily="34" charset="-78"/>
              </a:rPr>
              <a:t>Nicholas Adamski</a:t>
            </a:r>
            <a:r>
              <a:rPr lang="en-US" sz="6600" baseline="30000" dirty="0">
                <a:solidFill>
                  <a:schemeClr val="bg1"/>
                </a:solidFill>
                <a:latin typeface="Tahoma" pitchFamily="34" charset="-78"/>
                <a:cs typeface="Tahoma" pitchFamily="34" charset="-78"/>
              </a:rPr>
              <a:t>1</a:t>
            </a:r>
            <a:r>
              <a:rPr lang="en-US" sz="6600" dirty="0">
                <a:solidFill>
                  <a:schemeClr val="bg1"/>
                </a:solidFill>
                <a:latin typeface="Tahoma" pitchFamily="34" charset="-78"/>
                <a:cs typeface="Tahoma" pitchFamily="34" charset="-78"/>
              </a:rPr>
              <a:t>, Zhen Zhu</a:t>
            </a:r>
            <a:r>
              <a:rPr lang="en-US" sz="6600" baseline="30000" dirty="0">
                <a:solidFill>
                  <a:schemeClr val="bg1"/>
                </a:solidFill>
                <a:latin typeface="Tahoma" pitchFamily="34" charset="-78"/>
                <a:cs typeface="Tahoma" pitchFamily="34" charset="-78"/>
              </a:rPr>
              <a:t>2</a:t>
            </a:r>
            <a:r>
              <a:rPr lang="en-US" sz="6600" dirty="0">
                <a:solidFill>
                  <a:schemeClr val="bg1"/>
                </a:solidFill>
                <a:latin typeface="Tahoma" pitchFamily="34" charset="-78"/>
                <a:cs typeface="Tahoma" pitchFamily="34" charset="-78"/>
              </a:rPr>
              <a:t>, Darshana Wickramaratne</a:t>
            </a:r>
            <a:r>
              <a:rPr lang="en-US" sz="6600" baseline="30000" dirty="0">
                <a:solidFill>
                  <a:schemeClr val="bg1"/>
                </a:solidFill>
                <a:latin typeface="Tahoma" pitchFamily="34" charset="-78"/>
                <a:cs typeface="Tahoma" pitchFamily="34" charset="-78"/>
              </a:rPr>
              <a:t>2</a:t>
            </a:r>
            <a:r>
              <a:rPr lang="en-US" sz="6600" dirty="0">
                <a:solidFill>
                  <a:schemeClr val="bg1"/>
                </a:solidFill>
                <a:latin typeface="Tahoma" pitchFamily="34" charset="-78"/>
                <a:cs typeface="Tahoma" pitchFamily="34" charset="-78"/>
              </a:rPr>
              <a:t>, Chris G. Van de Walle</a:t>
            </a:r>
            <a:r>
              <a:rPr lang="en-US" sz="6600" baseline="30000" dirty="0">
                <a:solidFill>
                  <a:schemeClr val="bg1"/>
                </a:solidFill>
                <a:latin typeface="Tahoma" pitchFamily="34" charset="-78"/>
                <a:cs typeface="Tahoma" pitchFamily="34" charset="-78"/>
              </a:rPr>
              <a:t>2</a:t>
            </a:r>
            <a:br>
              <a:rPr lang="en-US" sz="6600" dirty="0">
                <a:solidFill>
                  <a:schemeClr val="bg1"/>
                </a:solidFill>
                <a:latin typeface="Tahoma" pitchFamily="34" charset="-78"/>
                <a:cs typeface="Tahoma" pitchFamily="34" charset="-78"/>
              </a:rPr>
            </a:br>
            <a:r>
              <a:rPr lang="en-US" sz="4800" dirty="0">
                <a:solidFill>
                  <a:schemeClr val="bg1"/>
                </a:solidFill>
                <a:latin typeface="Tahoma" pitchFamily="34" charset="-78"/>
                <a:cs typeface="Tahoma" pitchFamily="34" charset="-78"/>
              </a:rPr>
              <a:t>1. Department of Electrical and Computer Engineering, UC Santa Barbara, 2. Materials Department, UC Santa Barbara</a:t>
            </a:r>
            <a:endParaRPr lang="en-US" sz="4000" dirty="0">
              <a:solidFill>
                <a:schemeClr val="bg1"/>
              </a:solidFill>
              <a:latin typeface="Tahoma" pitchFamily="34" charset="-78"/>
              <a:cs typeface="Tahoma" pitchFamily="34" charset="-78"/>
            </a:endParaRP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22BD6B26-FCD4-4AFC-900C-7EC31AE5537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086" y="9409606"/>
            <a:ext cx="6187437" cy="39718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28ED47B-5F94-46D8-B0D5-8070E0DC664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165" b="-1504"/>
          <a:stretch/>
        </p:blipFill>
        <p:spPr>
          <a:xfrm>
            <a:off x="30345615" y="14676120"/>
            <a:ext cx="6734279" cy="41148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A8EA17F-F0BE-4DEB-86AE-C27A3614043D}"/>
              </a:ext>
            </a:extLst>
          </p:cNvPr>
          <p:cNvSpPr txBox="1"/>
          <p:nvPr/>
        </p:nvSpPr>
        <p:spPr>
          <a:xfrm>
            <a:off x="22130342" y="21449400"/>
            <a:ext cx="585868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/>
              <a:t>Al incorporates on Ge and Zn sites 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sym typeface="Wingdings"/>
              </a:rPr>
              <a:t> strong compensation  limits </a:t>
            </a:r>
            <a:r>
              <a:rPr lang="en-US" sz="3600" i="1" dirty="0">
                <a:sym typeface="Wingdings"/>
              </a:rPr>
              <a:t>p-</a:t>
            </a:r>
            <a:r>
              <a:rPr lang="en-US" sz="3600" dirty="0">
                <a:sym typeface="Wingdings"/>
              </a:rPr>
              <a:t>type doping by </a:t>
            </a:r>
            <a:r>
              <a:rPr lang="en-US" sz="3600" dirty="0" err="1">
                <a:sym typeface="Wingdings"/>
              </a:rPr>
              <a:t>Al</a:t>
            </a:r>
            <a:r>
              <a:rPr lang="en-US" sz="3600" baseline="-25000" dirty="0" err="1">
                <a:sym typeface="Wingdings"/>
              </a:rPr>
              <a:t>Ge</a:t>
            </a:r>
            <a:endParaRPr lang="en-US" sz="3600" baseline="-25000" dirty="0">
              <a:sym typeface="Wingdings"/>
            </a:endParaRPr>
          </a:p>
          <a:p>
            <a:pPr marL="571500" indent="-571500">
              <a:buFont typeface="Arial"/>
              <a:buChar char="•"/>
            </a:pPr>
            <a:endParaRPr lang="en-US" sz="3600" baseline="-25000" dirty="0"/>
          </a:p>
          <a:p>
            <a:pPr marL="571500" indent="-571500">
              <a:buFont typeface="Arial"/>
              <a:buChar char="•"/>
            </a:pPr>
            <a:r>
              <a:rPr lang="en-US" sz="3600" dirty="0" err="1"/>
              <a:t>Al</a:t>
            </a:r>
            <a:r>
              <a:rPr lang="en-US" sz="3600" baseline="-25000" dirty="0" err="1"/>
              <a:t>Ge</a:t>
            </a:r>
            <a:r>
              <a:rPr lang="en-US" sz="3600" dirty="0"/>
              <a:t> forms neutral complexes with H similar to </a:t>
            </a:r>
            <a:r>
              <a:rPr lang="en-US" sz="3600" dirty="0" err="1"/>
              <a:t>Mg</a:t>
            </a:r>
            <a:r>
              <a:rPr lang="en-US" sz="3600" baseline="-25000" dirty="0" err="1"/>
              <a:t>Ga</a:t>
            </a:r>
            <a:r>
              <a:rPr lang="en-US" sz="3600" dirty="0"/>
              <a:t> – H in </a:t>
            </a:r>
            <a:r>
              <a:rPr lang="en-US" sz="3600" dirty="0" err="1"/>
              <a:t>GaN</a:t>
            </a:r>
            <a:endParaRPr lang="en-US" sz="3600" dirty="0"/>
          </a:p>
          <a:p>
            <a:pPr marL="571500" indent="-571500">
              <a:buFont typeface="Arial"/>
              <a:buChar char="•"/>
            </a:pP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 err="1"/>
              <a:t>Al</a:t>
            </a:r>
            <a:r>
              <a:rPr lang="en-US" sz="3600" baseline="-25000" dirty="0" err="1"/>
              <a:t>Ge</a:t>
            </a:r>
            <a:r>
              <a:rPr lang="en-US" sz="3600" dirty="0"/>
              <a:t> – H binding energy calculated to be 0.55 eV</a:t>
            </a:r>
          </a:p>
          <a:p>
            <a:pPr marL="571500" indent="-571500">
              <a:buFont typeface="Arial"/>
              <a:buChar char="•"/>
            </a:pP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Diffusion barrier for H in ZnGeN</a:t>
            </a:r>
            <a:r>
              <a:rPr lang="en-US" sz="3600" baseline="-25000" dirty="0"/>
              <a:t>2</a:t>
            </a:r>
            <a:r>
              <a:rPr lang="en-US" sz="3600" dirty="0"/>
              <a:t> is 1.2 eV</a:t>
            </a:r>
          </a:p>
          <a:p>
            <a:pPr marL="571500" indent="-571500">
              <a:buFont typeface="Arial"/>
              <a:buChar char="•"/>
            </a:pP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H can be removed in a post-growth anneal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16FA3F5-82BA-4574-BDE2-897A0AAA9B1E}"/>
              </a:ext>
            </a:extLst>
          </p:cNvPr>
          <p:cNvSpPr/>
          <p:nvPr/>
        </p:nvSpPr>
        <p:spPr>
          <a:xfrm>
            <a:off x="37719142" y="14094594"/>
            <a:ext cx="56386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/>
              <a:t>All candidate donors are shallow </a:t>
            </a:r>
          </a:p>
          <a:p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 err="1"/>
              <a:t>P</a:t>
            </a:r>
            <a:r>
              <a:rPr lang="en-US" sz="3600" baseline="-25000" dirty="0" err="1"/>
              <a:t>Ge</a:t>
            </a:r>
            <a:r>
              <a:rPr lang="en-US" sz="3600" dirty="0"/>
              <a:t> has the lowest formation energy, and least risk of compensation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CFD44FE9-A00D-4D54-94CB-38D9963EA5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485" y="21449400"/>
            <a:ext cx="6839420" cy="440884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3406D775-5CC0-469E-AE0B-426DC06D7D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3025" y="26213391"/>
            <a:ext cx="5348175" cy="45756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4A3599-BEFE-43DB-9545-D268D4DB505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24979" y="26452022"/>
            <a:ext cx="6249695" cy="436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3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454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Tahoma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</dc:creator>
  <cp:lastModifiedBy>NA</cp:lastModifiedBy>
  <cp:revision>55</cp:revision>
  <dcterms:created xsi:type="dcterms:W3CDTF">2015-01-24T20:40:10Z</dcterms:created>
  <dcterms:modified xsi:type="dcterms:W3CDTF">2018-08-11T10:12:38Z</dcterms:modified>
</cp:coreProperties>
</file>