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7950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83607" y="2591872"/>
            <a:ext cx="4919186" cy="3045857"/>
          </a:xfrm>
          <a:prstGeom prst="rect">
            <a:avLst/>
          </a:prstGeom>
        </p:spPr>
      </p:pic>
      <p:sp>
        <p:nvSpPr>
          <p:cNvPr id="6" name="Text 1"/>
          <p:cNvSpPr/>
          <p:nvPr/>
        </p:nvSpPr>
        <p:spPr>
          <a:xfrm>
            <a:off x="6280190" y="885587"/>
            <a:ext cx="7556421" cy="2126337"/>
          </a:xfrm>
          <a:prstGeom prst="rect">
            <a:avLst/>
          </a:prstGeom>
          <a:noFill/>
          <a:ln/>
        </p:spPr>
        <p:txBody>
          <a:bodyPr wrap="square" rtlCol="0" anchor="t"/>
          <a:lstStyle/>
          <a:p>
            <a:pPr marL="0" indent="0">
              <a:lnSpc>
                <a:spcPts val="5581"/>
              </a:lnSpc>
              <a:buNone/>
            </a:pPr>
            <a:r>
              <a:rPr lang="en-US" sz="4465" b="1" dirty="0">
                <a:solidFill>
                  <a:srgbClr val="231971"/>
                </a:solidFill>
                <a:latin typeface="Outfit" pitchFamily="34" charset="0"/>
                <a:ea typeface="Outfit" pitchFamily="34" charset="-122"/>
                <a:cs typeface="Outfit" pitchFamily="34" charset="-120"/>
              </a:rPr>
              <a:t>Introduction to Predictive Maintenance with Chatbot Integration</a:t>
            </a:r>
            <a:endParaRPr lang="en-US" sz="4465" dirty="0"/>
          </a:p>
        </p:txBody>
      </p:sp>
      <p:sp>
        <p:nvSpPr>
          <p:cNvPr id="7" name="Text 2"/>
          <p:cNvSpPr/>
          <p:nvPr/>
        </p:nvSpPr>
        <p:spPr>
          <a:xfrm>
            <a:off x="6280190" y="3352086"/>
            <a:ext cx="7556421" cy="3991928"/>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 Maintaining the reliability and efficiency of critical equipment like conveyor belt systems in power plants is essential for consistent electricity production. Conventional maintenance approaches often rely on reactive, time-based, or preventive strategies that can be costly and inefficient. However, the integration of predictive maintenance techniques powered by synthetic sensor data and an intelligent chatbot interface can revolutionize the way power plants approach equipment maintenance. This presentation will explore how this innovative solution can help power plant operators detect anomalies early, optimize maintenance schedules, and minimize unplanned downtime, ultimately leading to significant cost savings and operational benefits.</a:t>
            </a:r>
            <a:endParaRPr lang="en-US" sz="1786"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42477" y="2481858"/>
            <a:ext cx="5089446" cy="3265765"/>
          </a:xfrm>
          <a:prstGeom prst="rect">
            <a:avLst/>
          </a:prstGeom>
        </p:spPr>
      </p:pic>
      <p:sp>
        <p:nvSpPr>
          <p:cNvPr id="6" name="Text 1"/>
          <p:cNvSpPr/>
          <p:nvPr/>
        </p:nvSpPr>
        <p:spPr>
          <a:xfrm>
            <a:off x="555665" y="1594961"/>
            <a:ext cx="6991112" cy="496133"/>
          </a:xfrm>
          <a:prstGeom prst="rect">
            <a:avLst/>
          </a:prstGeom>
          <a:noFill/>
          <a:ln/>
        </p:spPr>
        <p:txBody>
          <a:bodyPr wrap="none" rtlCol="0" anchor="t"/>
          <a:lstStyle/>
          <a:p>
            <a:pPr marL="0" indent="0">
              <a:lnSpc>
                <a:spcPts val="3907"/>
              </a:lnSpc>
              <a:buNone/>
            </a:pPr>
            <a:r>
              <a:rPr lang="en-US" sz="3126" b="1" dirty="0">
                <a:solidFill>
                  <a:srgbClr val="231971"/>
                </a:solidFill>
                <a:latin typeface="Outfit" pitchFamily="34" charset="0"/>
                <a:ea typeface="Outfit" pitchFamily="34" charset="-122"/>
                <a:cs typeface="Outfit" pitchFamily="34" charset="-120"/>
              </a:rPr>
              <a:t>Conclusion and Future Considerations</a:t>
            </a:r>
            <a:endParaRPr lang="en-US" sz="3126" dirty="0"/>
          </a:p>
        </p:txBody>
      </p:sp>
      <p:sp>
        <p:nvSpPr>
          <p:cNvPr id="7" name="Shape 2"/>
          <p:cNvSpPr/>
          <p:nvPr/>
        </p:nvSpPr>
        <p:spPr>
          <a:xfrm>
            <a:off x="555665" y="2329220"/>
            <a:ext cx="3937040" cy="2708553"/>
          </a:xfrm>
          <a:prstGeom prst="roundRect">
            <a:avLst>
              <a:gd name="adj" fmla="val 2462"/>
            </a:avLst>
          </a:prstGeom>
          <a:solidFill>
            <a:srgbClr val="E9E6FA"/>
          </a:solidFill>
          <a:ln w="7620">
            <a:solidFill>
              <a:srgbClr val="BDB8DF"/>
            </a:solidFill>
            <a:prstDash val="solid"/>
          </a:ln>
        </p:spPr>
      </p:sp>
      <p:sp>
        <p:nvSpPr>
          <p:cNvPr id="8" name="Text 3"/>
          <p:cNvSpPr/>
          <p:nvPr/>
        </p:nvSpPr>
        <p:spPr>
          <a:xfrm>
            <a:off x="721995" y="2495550"/>
            <a:ext cx="2043351" cy="248007"/>
          </a:xfrm>
          <a:prstGeom prst="rect">
            <a:avLst/>
          </a:prstGeom>
          <a:noFill/>
          <a:ln/>
        </p:spPr>
        <p:txBody>
          <a:bodyPr wrap="none" rtlCol="0" anchor="t"/>
          <a:lstStyle/>
          <a:p>
            <a:pPr marL="0" indent="0">
              <a:lnSpc>
                <a:spcPts val="1953"/>
              </a:lnSpc>
              <a:buNone/>
            </a:pPr>
            <a:r>
              <a:rPr lang="en-US" sz="1563" b="1" dirty="0">
                <a:solidFill>
                  <a:srgbClr val="2A2742"/>
                </a:solidFill>
                <a:latin typeface="Outfit" pitchFamily="34" charset="0"/>
                <a:ea typeface="Outfit" pitchFamily="34" charset="-122"/>
                <a:cs typeface="Outfit" pitchFamily="34" charset="-120"/>
              </a:rPr>
              <a:t>Embracing Innovation</a:t>
            </a:r>
            <a:endParaRPr lang="en-US" sz="1563" dirty="0"/>
          </a:p>
        </p:txBody>
      </p:sp>
      <p:sp>
        <p:nvSpPr>
          <p:cNvPr id="9" name="Text 4"/>
          <p:cNvSpPr/>
          <p:nvPr/>
        </p:nvSpPr>
        <p:spPr>
          <a:xfrm>
            <a:off x="721995" y="2838807"/>
            <a:ext cx="3604379" cy="2032635"/>
          </a:xfrm>
          <a:prstGeom prst="rect">
            <a:avLst/>
          </a:prstGeom>
          <a:noFill/>
          <a:ln/>
        </p:spPr>
        <p:txBody>
          <a:bodyPr wrap="square" rtlCol="0" anchor="t"/>
          <a:lstStyle/>
          <a:p>
            <a:pPr marL="0" indent="0">
              <a:lnSpc>
                <a:spcPts val="2000"/>
              </a:lnSpc>
              <a:buNone/>
            </a:pPr>
            <a:r>
              <a:rPr lang="en-US" sz="1250" dirty="0">
                <a:solidFill>
                  <a:srgbClr val="2A2742"/>
                </a:solidFill>
                <a:latin typeface="Arimo" pitchFamily="34" charset="0"/>
                <a:ea typeface="Arimo" pitchFamily="34" charset="-122"/>
                <a:cs typeface="Arimo" pitchFamily="34" charset="-120"/>
              </a:rPr>
              <a:t>The integration of predictive maintenance techniques and chatbot technology represents a significant step forward in enhancing the reliability and efficiency of critical equipment in power plants. As the industry continues to evolve, embracing such innovative solutions will be crucial for power plant operators to stay competitive and meet the growing demand for reliable electricity generation.</a:t>
            </a:r>
            <a:endParaRPr lang="en-US" sz="1250" dirty="0"/>
          </a:p>
        </p:txBody>
      </p:sp>
      <p:sp>
        <p:nvSpPr>
          <p:cNvPr id="10" name="Shape 5"/>
          <p:cNvSpPr/>
          <p:nvPr/>
        </p:nvSpPr>
        <p:spPr>
          <a:xfrm>
            <a:off x="4651415" y="2329220"/>
            <a:ext cx="3937040" cy="2708553"/>
          </a:xfrm>
          <a:prstGeom prst="roundRect">
            <a:avLst>
              <a:gd name="adj" fmla="val 2462"/>
            </a:avLst>
          </a:prstGeom>
          <a:solidFill>
            <a:srgbClr val="E9E6FA"/>
          </a:solidFill>
          <a:ln w="7620">
            <a:solidFill>
              <a:srgbClr val="BDB8DF"/>
            </a:solidFill>
            <a:prstDash val="solid"/>
          </a:ln>
        </p:spPr>
      </p:sp>
      <p:sp>
        <p:nvSpPr>
          <p:cNvPr id="11" name="Text 6"/>
          <p:cNvSpPr/>
          <p:nvPr/>
        </p:nvSpPr>
        <p:spPr>
          <a:xfrm>
            <a:off x="4817745" y="2495550"/>
            <a:ext cx="2329220" cy="248007"/>
          </a:xfrm>
          <a:prstGeom prst="rect">
            <a:avLst/>
          </a:prstGeom>
          <a:noFill/>
          <a:ln/>
        </p:spPr>
        <p:txBody>
          <a:bodyPr wrap="none" rtlCol="0" anchor="t"/>
          <a:lstStyle/>
          <a:p>
            <a:pPr marL="0" indent="0">
              <a:lnSpc>
                <a:spcPts val="1953"/>
              </a:lnSpc>
              <a:buNone/>
            </a:pPr>
            <a:r>
              <a:rPr lang="en-US" sz="1563" b="1" dirty="0">
                <a:solidFill>
                  <a:srgbClr val="2A2742"/>
                </a:solidFill>
                <a:latin typeface="Outfit" pitchFamily="34" charset="0"/>
                <a:ea typeface="Outfit" pitchFamily="34" charset="-122"/>
                <a:cs typeface="Outfit" pitchFamily="34" charset="-120"/>
              </a:rPr>
              <a:t>Continuous Improvement</a:t>
            </a:r>
            <a:endParaRPr lang="en-US" sz="1563" dirty="0"/>
          </a:p>
        </p:txBody>
      </p:sp>
      <p:sp>
        <p:nvSpPr>
          <p:cNvPr id="12" name="Text 7"/>
          <p:cNvSpPr/>
          <p:nvPr/>
        </p:nvSpPr>
        <p:spPr>
          <a:xfrm>
            <a:off x="4817745" y="2838807"/>
            <a:ext cx="3604379" cy="1778556"/>
          </a:xfrm>
          <a:prstGeom prst="rect">
            <a:avLst/>
          </a:prstGeom>
          <a:noFill/>
          <a:ln/>
        </p:spPr>
        <p:txBody>
          <a:bodyPr wrap="square" rtlCol="0" anchor="t"/>
          <a:lstStyle/>
          <a:p>
            <a:pPr marL="0" indent="0">
              <a:lnSpc>
                <a:spcPts val="2000"/>
              </a:lnSpc>
              <a:buNone/>
            </a:pPr>
            <a:r>
              <a:rPr lang="en-US" sz="1250" dirty="0">
                <a:solidFill>
                  <a:srgbClr val="2A2742"/>
                </a:solidFill>
                <a:latin typeface="Arimo" pitchFamily="34" charset="0"/>
                <a:ea typeface="Arimo" pitchFamily="34" charset="-122"/>
                <a:cs typeface="Arimo" pitchFamily="34" charset="-120"/>
              </a:rPr>
              <a:t>The predictive maintenance solution presented in this proposal is designed to be a living, adaptable system that can continue to learn and improve over time. As more data is collected and analyzed, the algorithms can be refined, and the chatbot's capabilities can be expanded to provide even greater value to power plant maintenance teams.</a:t>
            </a:r>
            <a:endParaRPr lang="en-US" sz="1250" dirty="0"/>
          </a:p>
        </p:txBody>
      </p:sp>
      <p:sp>
        <p:nvSpPr>
          <p:cNvPr id="13" name="Shape 8"/>
          <p:cNvSpPr/>
          <p:nvPr/>
        </p:nvSpPr>
        <p:spPr>
          <a:xfrm>
            <a:off x="555665" y="5196483"/>
            <a:ext cx="8032671" cy="1438156"/>
          </a:xfrm>
          <a:prstGeom prst="roundRect">
            <a:avLst>
              <a:gd name="adj" fmla="val 4637"/>
            </a:avLst>
          </a:prstGeom>
          <a:solidFill>
            <a:srgbClr val="E9E6FA"/>
          </a:solidFill>
          <a:ln w="7620">
            <a:solidFill>
              <a:srgbClr val="BDB8DF"/>
            </a:solidFill>
            <a:prstDash val="solid"/>
          </a:ln>
        </p:spPr>
      </p:sp>
      <p:sp>
        <p:nvSpPr>
          <p:cNvPr id="14" name="Text 9"/>
          <p:cNvSpPr/>
          <p:nvPr/>
        </p:nvSpPr>
        <p:spPr>
          <a:xfrm>
            <a:off x="721995" y="5362813"/>
            <a:ext cx="1984653" cy="248007"/>
          </a:xfrm>
          <a:prstGeom prst="rect">
            <a:avLst/>
          </a:prstGeom>
          <a:noFill/>
          <a:ln/>
        </p:spPr>
        <p:txBody>
          <a:bodyPr wrap="none" rtlCol="0" anchor="t"/>
          <a:lstStyle/>
          <a:p>
            <a:pPr marL="0" indent="0">
              <a:lnSpc>
                <a:spcPts val="1953"/>
              </a:lnSpc>
              <a:buNone/>
            </a:pPr>
            <a:r>
              <a:rPr lang="en-US" sz="1563" b="1" dirty="0">
                <a:solidFill>
                  <a:srgbClr val="2A2742"/>
                </a:solidFill>
                <a:latin typeface="Outfit" pitchFamily="34" charset="0"/>
                <a:ea typeface="Outfit" pitchFamily="34" charset="-122"/>
                <a:cs typeface="Outfit" pitchFamily="34" charset="-120"/>
              </a:rPr>
              <a:t>Future Integrations</a:t>
            </a:r>
            <a:endParaRPr lang="en-US" sz="1563" dirty="0"/>
          </a:p>
        </p:txBody>
      </p:sp>
      <p:sp>
        <p:nvSpPr>
          <p:cNvPr id="15" name="Text 10"/>
          <p:cNvSpPr/>
          <p:nvPr/>
        </p:nvSpPr>
        <p:spPr>
          <a:xfrm>
            <a:off x="721995" y="5706070"/>
            <a:ext cx="7700010" cy="762238"/>
          </a:xfrm>
          <a:prstGeom prst="rect">
            <a:avLst/>
          </a:prstGeom>
          <a:noFill/>
          <a:ln/>
        </p:spPr>
        <p:txBody>
          <a:bodyPr wrap="square" rtlCol="0" anchor="t"/>
          <a:lstStyle/>
          <a:p>
            <a:pPr marL="0" indent="0">
              <a:lnSpc>
                <a:spcPts val="2000"/>
              </a:lnSpc>
              <a:buNone/>
            </a:pPr>
            <a:r>
              <a:rPr lang="en-US" sz="1250" dirty="0">
                <a:solidFill>
                  <a:srgbClr val="2A2742"/>
                </a:solidFill>
                <a:latin typeface="Arimo" pitchFamily="34" charset="0"/>
                <a:ea typeface="Arimo" pitchFamily="34" charset="-122"/>
                <a:cs typeface="Arimo" pitchFamily="34" charset="-120"/>
              </a:rPr>
              <a:t>Looking ahead, there is potential to integrate the predictive maintenance platform with other advanced technologies, such as augmented reality, digital twins, and IoT-enabled sensors, further enhancing the maintenance team's ability to visualize, diagnose, and address equipment issues in real-time.</a:t>
            </a:r>
            <a:endParaRPr lang="en-US" sz="12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793790" y="919639"/>
            <a:ext cx="13042821" cy="1417558"/>
          </a:xfrm>
          <a:prstGeom prst="rect">
            <a:avLst/>
          </a:prstGeom>
          <a:noFill/>
          <a:ln/>
        </p:spPr>
        <p:txBody>
          <a:bodyPr wrap="square" rtlCol="0" anchor="t"/>
          <a:lstStyle/>
          <a:p>
            <a:pPr marL="0" indent="0">
              <a:lnSpc>
                <a:spcPts val="5581"/>
              </a:lnSpc>
              <a:buNone/>
            </a:pPr>
            <a:r>
              <a:rPr lang="en-US" sz="4465" b="1" dirty="0">
                <a:solidFill>
                  <a:srgbClr val="231971"/>
                </a:solidFill>
                <a:latin typeface="Outfit" pitchFamily="34" charset="0"/>
                <a:ea typeface="Outfit" pitchFamily="34" charset="-122"/>
                <a:cs typeface="Outfit" pitchFamily="34" charset="-120"/>
              </a:rPr>
              <a:t>Importance of Conveyor Belt Systems in Power Plants</a:t>
            </a:r>
            <a:endParaRPr lang="en-US" sz="4465" dirty="0"/>
          </a:p>
        </p:txBody>
      </p:sp>
      <p:sp>
        <p:nvSpPr>
          <p:cNvPr id="5" name="Text 2"/>
          <p:cNvSpPr/>
          <p:nvPr/>
        </p:nvSpPr>
        <p:spPr>
          <a:xfrm>
            <a:off x="793790" y="2904173"/>
            <a:ext cx="3978116" cy="708660"/>
          </a:xfrm>
          <a:prstGeom prst="rect">
            <a:avLst/>
          </a:prstGeom>
          <a:noFill/>
          <a:ln/>
        </p:spPr>
        <p:txBody>
          <a:bodyPr wrap="square" rtlCol="0" anchor="t"/>
          <a:lstStyle/>
          <a:p>
            <a:pPr marL="0" indent="0">
              <a:lnSpc>
                <a:spcPts val="2791"/>
              </a:lnSpc>
              <a:buNone/>
            </a:pPr>
            <a:r>
              <a:rPr lang="en-US" sz="2233" b="1" dirty="0">
                <a:solidFill>
                  <a:srgbClr val="231971"/>
                </a:solidFill>
                <a:latin typeface="Outfit" pitchFamily="34" charset="0"/>
                <a:ea typeface="Outfit" pitchFamily="34" charset="-122"/>
                <a:cs typeface="Outfit" pitchFamily="34" charset="-120"/>
              </a:rPr>
              <a:t>Backbone of Power Generation</a:t>
            </a:r>
            <a:endParaRPr lang="en-US" sz="2233" dirty="0"/>
          </a:p>
        </p:txBody>
      </p:sp>
      <p:sp>
        <p:nvSpPr>
          <p:cNvPr id="6" name="Text 3"/>
          <p:cNvSpPr/>
          <p:nvPr/>
        </p:nvSpPr>
        <p:spPr>
          <a:xfrm>
            <a:off x="793790" y="3839647"/>
            <a:ext cx="3978116" cy="3266123"/>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Conveyor belt systems play a crucial role in power plants, responsible for transporting essential materials such as coal, ash, and raw materials to and from various processes. These systems act as the backbone, ensuring a seamless and continuous flow of resources necessary for electricity generation.</a:t>
            </a:r>
            <a:endParaRPr lang="en-US" sz="1786" dirty="0"/>
          </a:p>
        </p:txBody>
      </p:sp>
      <p:sp>
        <p:nvSpPr>
          <p:cNvPr id="7" name="Text 4"/>
          <p:cNvSpPr/>
          <p:nvPr/>
        </p:nvSpPr>
        <p:spPr>
          <a:xfrm>
            <a:off x="5332928" y="2904173"/>
            <a:ext cx="3015615" cy="354330"/>
          </a:xfrm>
          <a:prstGeom prst="rect">
            <a:avLst/>
          </a:prstGeom>
          <a:noFill/>
          <a:ln/>
        </p:spPr>
        <p:txBody>
          <a:bodyPr wrap="none" rtlCol="0" anchor="t"/>
          <a:lstStyle/>
          <a:p>
            <a:pPr marL="0" indent="0">
              <a:lnSpc>
                <a:spcPts val="2791"/>
              </a:lnSpc>
              <a:buNone/>
            </a:pPr>
            <a:r>
              <a:rPr lang="en-US" sz="2233" b="1" dirty="0">
                <a:solidFill>
                  <a:srgbClr val="231971"/>
                </a:solidFill>
                <a:latin typeface="Outfit" pitchFamily="34" charset="0"/>
                <a:ea typeface="Outfit" pitchFamily="34" charset="-122"/>
                <a:cs typeface="Outfit" pitchFamily="34" charset="-120"/>
              </a:rPr>
              <a:t>Operational Efficiency</a:t>
            </a:r>
            <a:endParaRPr lang="en-US" sz="2233" dirty="0"/>
          </a:p>
        </p:txBody>
      </p:sp>
      <p:sp>
        <p:nvSpPr>
          <p:cNvPr id="8" name="Text 5"/>
          <p:cNvSpPr/>
          <p:nvPr/>
        </p:nvSpPr>
        <p:spPr>
          <a:xfrm>
            <a:off x="5332928" y="3485317"/>
            <a:ext cx="3978116" cy="2903220"/>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The efficient operation of conveyor belt systems directly impacts the overall productivity and output of power plants. Any disruption or downtime in these systems can lead to significant production losses, making their maintenance a top priority for plant managers.</a:t>
            </a:r>
            <a:endParaRPr lang="en-US" sz="1786" dirty="0"/>
          </a:p>
        </p:txBody>
      </p:sp>
      <p:sp>
        <p:nvSpPr>
          <p:cNvPr id="9" name="Text 6"/>
          <p:cNvSpPr/>
          <p:nvPr/>
        </p:nvSpPr>
        <p:spPr>
          <a:xfrm>
            <a:off x="9872067" y="2904173"/>
            <a:ext cx="2835235" cy="354330"/>
          </a:xfrm>
          <a:prstGeom prst="rect">
            <a:avLst/>
          </a:prstGeom>
          <a:noFill/>
          <a:ln/>
        </p:spPr>
        <p:txBody>
          <a:bodyPr wrap="none" rtlCol="0" anchor="t"/>
          <a:lstStyle/>
          <a:p>
            <a:pPr marL="0" indent="0">
              <a:lnSpc>
                <a:spcPts val="2791"/>
              </a:lnSpc>
              <a:buNone/>
            </a:pPr>
            <a:r>
              <a:rPr lang="en-US" sz="2233" b="1" dirty="0">
                <a:solidFill>
                  <a:srgbClr val="231971"/>
                </a:solidFill>
                <a:latin typeface="Outfit" pitchFamily="34" charset="0"/>
                <a:ea typeface="Outfit" pitchFamily="34" charset="-122"/>
                <a:cs typeface="Outfit" pitchFamily="34" charset="-120"/>
              </a:rPr>
              <a:t>Cost Implications</a:t>
            </a:r>
            <a:endParaRPr lang="en-US" sz="2233" dirty="0"/>
          </a:p>
        </p:txBody>
      </p:sp>
      <p:sp>
        <p:nvSpPr>
          <p:cNvPr id="10" name="Text 7"/>
          <p:cNvSpPr/>
          <p:nvPr/>
        </p:nvSpPr>
        <p:spPr>
          <a:xfrm>
            <a:off x="9872067" y="3485317"/>
            <a:ext cx="3978116" cy="2903220"/>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The cost of repairing or replacing a malfunctioning conveyor belt system can be exorbitant, often running into millions of dollars. Unplanned downtime can also result in lost revenue and additional expenses, underscoring the need for proactive maintenance strategies.</a:t>
            </a:r>
            <a:endParaRPr lang="en-US" sz="178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01692" y="2276356"/>
            <a:ext cx="5083016" cy="3676769"/>
          </a:xfrm>
          <a:prstGeom prst="rect">
            <a:avLst/>
          </a:prstGeom>
        </p:spPr>
      </p:pic>
      <p:sp>
        <p:nvSpPr>
          <p:cNvPr id="6" name="Text 1"/>
          <p:cNvSpPr/>
          <p:nvPr/>
        </p:nvSpPr>
        <p:spPr>
          <a:xfrm>
            <a:off x="6050756" y="1846898"/>
            <a:ext cx="8015288" cy="1007745"/>
          </a:xfrm>
          <a:prstGeom prst="rect">
            <a:avLst/>
          </a:prstGeom>
          <a:noFill/>
          <a:ln/>
        </p:spPr>
        <p:txBody>
          <a:bodyPr wrap="square" rtlCol="0" anchor="t"/>
          <a:lstStyle/>
          <a:p>
            <a:pPr marL="0" indent="0">
              <a:lnSpc>
                <a:spcPts val="3968"/>
              </a:lnSpc>
              <a:buNone/>
            </a:pPr>
            <a:r>
              <a:rPr lang="en-US" sz="3175" b="1" dirty="0">
                <a:solidFill>
                  <a:srgbClr val="231971"/>
                </a:solidFill>
                <a:latin typeface="Outfit" pitchFamily="34" charset="0"/>
                <a:ea typeface="Outfit" pitchFamily="34" charset="-122"/>
                <a:cs typeface="Outfit" pitchFamily="34" charset="-120"/>
              </a:rPr>
              <a:t>Challenges with Conventional Maintenance Approaches</a:t>
            </a:r>
            <a:endParaRPr lang="en-US" sz="3175" dirty="0"/>
          </a:p>
        </p:txBody>
      </p:sp>
      <p:sp>
        <p:nvSpPr>
          <p:cNvPr id="7" name="Shape 2"/>
          <p:cNvSpPr/>
          <p:nvPr/>
        </p:nvSpPr>
        <p:spPr>
          <a:xfrm>
            <a:off x="6050756" y="3277791"/>
            <a:ext cx="362783" cy="362783"/>
          </a:xfrm>
          <a:prstGeom prst="roundRect">
            <a:avLst>
              <a:gd name="adj" fmla="val 18671"/>
            </a:avLst>
          </a:prstGeom>
          <a:solidFill>
            <a:srgbClr val="E9E6FA"/>
          </a:solidFill>
          <a:ln w="7620">
            <a:solidFill>
              <a:srgbClr val="BDB8DF"/>
            </a:solidFill>
            <a:prstDash val="solid"/>
          </a:ln>
        </p:spPr>
      </p:sp>
      <p:sp>
        <p:nvSpPr>
          <p:cNvPr id="8" name="Text 3"/>
          <p:cNvSpPr/>
          <p:nvPr/>
        </p:nvSpPr>
        <p:spPr>
          <a:xfrm>
            <a:off x="6184940" y="3338155"/>
            <a:ext cx="94417" cy="241935"/>
          </a:xfrm>
          <a:prstGeom prst="rect">
            <a:avLst/>
          </a:prstGeom>
          <a:noFill/>
          <a:ln/>
        </p:spPr>
        <p:txBody>
          <a:bodyPr wrap="none" rtlCol="0" anchor="t"/>
          <a:lstStyle/>
          <a:p>
            <a:pPr marL="0" indent="0" algn="ctr">
              <a:lnSpc>
                <a:spcPts val="1905"/>
              </a:lnSpc>
              <a:buNone/>
            </a:pPr>
            <a:r>
              <a:rPr lang="en-US" sz="1905" b="1" dirty="0">
                <a:solidFill>
                  <a:srgbClr val="2A2742"/>
                </a:solidFill>
                <a:latin typeface="Outfit" pitchFamily="34" charset="0"/>
                <a:ea typeface="Outfit" pitchFamily="34" charset="-122"/>
                <a:cs typeface="Outfit" pitchFamily="34" charset="-120"/>
              </a:rPr>
              <a:t>1</a:t>
            </a:r>
            <a:endParaRPr lang="en-US" sz="1905" dirty="0"/>
          </a:p>
        </p:txBody>
      </p:sp>
      <p:sp>
        <p:nvSpPr>
          <p:cNvPr id="9" name="Text 4"/>
          <p:cNvSpPr/>
          <p:nvPr/>
        </p:nvSpPr>
        <p:spPr>
          <a:xfrm>
            <a:off x="6574750" y="3277791"/>
            <a:ext cx="2082879" cy="251936"/>
          </a:xfrm>
          <a:prstGeom prst="rect">
            <a:avLst/>
          </a:prstGeom>
          <a:noFill/>
          <a:ln/>
        </p:spPr>
        <p:txBody>
          <a:bodyPr wrap="none" rtlCol="0" anchor="t"/>
          <a:lstStyle/>
          <a:p>
            <a:pPr marL="0" indent="0">
              <a:lnSpc>
                <a:spcPts val="1984"/>
              </a:lnSpc>
              <a:buNone/>
            </a:pPr>
            <a:r>
              <a:rPr lang="en-US" sz="1587" b="1" dirty="0">
                <a:solidFill>
                  <a:srgbClr val="2A2742"/>
                </a:solidFill>
                <a:latin typeface="Outfit" pitchFamily="34" charset="0"/>
                <a:ea typeface="Outfit" pitchFamily="34" charset="-122"/>
                <a:cs typeface="Outfit" pitchFamily="34" charset="-120"/>
              </a:rPr>
              <a:t>Reactive Maintenance</a:t>
            </a:r>
            <a:endParaRPr lang="en-US" sz="1587" dirty="0"/>
          </a:p>
        </p:txBody>
      </p:sp>
      <p:sp>
        <p:nvSpPr>
          <p:cNvPr id="10" name="Text 5"/>
          <p:cNvSpPr/>
          <p:nvPr/>
        </p:nvSpPr>
        <p:spPr>
          <a:xfrm>
            <a:off x="6574750" y="3626406"/>
            <a:ext cx="3403044" cy="1032510"/>
          </a:xfrm>
          <a:prstGeom prst="rect">
            <a:avLst/>
          </a:prstGeom>
          <a:noFill/>
          <a:ln/>
        </p:spPr>
        <p:txBody>
          <a:bodyPr wrap="square" rtlCol="0" anchor="t"/>
          <a:lstStyle/>
          <a:p>
            <a:pPr marL="0" indent="0">
              <a:lnSpc>
                <a:spcPts val="2032"/>
              </a:lnSpc>
              <a:buNone/>
            </a:pPr>
            <a:r>
              <a:rPr lang="en-US" sz="1270" dirty="0">
                <a:solidFill>
                  <a:srgbClr val="2A2742"/>
                </a:solidFill>
                <a:latin typeface="Arimo" pitchFamily="34" charset="0"/>
                <a:ea typeface="Arimo" pitchFamily="34" charset="-122"/>
                <a:cs typeface="Arimo" pitchFamily="34" charset="-120"/>
              </a:rPr>
              <a:t>Waiting for equipment to fail before addressing issues can lead to unplanned downtime, increased repair costs, and potential safety hazards.</a:t>
            </a:r>
            <a:endParaRPr lang="en-US" sz="1270" dirty="0"/>
          </a:p>
        </p:txBody>
      </p:sp>
      <p:sp>
        <p:nvSpPr>
          <p:cNvPr id="11" name="Shape 6"/>
          <p:cNvSpPr/>
          <p:nvPr/>
        </p:nvSpPr>
        <p:spPr>
          <a:xfrm>
            <a:off x="10139005" y="3277791"/>
            <a:ext cx="362783" cy="362783"/>
          </a:xfrm>
          <a:prstGeom prst="roundRect">
            <a:avLst>
              <a:gd name="adj" fmla="val 18671"/>
            </a:avLst>
          </a:prstGeom>
          <a:solidFill>
            <a:srgbClr val="E9E6FA"/>
          </a:solidFill>
          <a:ln w="7620">
            <a:solidFill>
              <a:srgbClr val="BDB8DF"/>
            </a:solidFill>
            <a:prstDash val="solid"/>
          </a:ln>
        </p:spPr>
      </p:sp>
      <p:sp>
        <p:nvSpPr>
          <p:cNvPr id="12" name="Text 7"/>
          <p:cNvSpPr/>
          <p:nvPr/>
        </p:nvSpPr>
        <p:spPr>
          <a:xfrm>
            <a:off x="10250686" y="3338155"/>
            <a:ext cx="139303" cy="241935"/>
          </a:xfrm>
          <a:prstGeom prst="rect">
            <a:avLst/>
          </a:prstGeom>
          <a:noFill/>
          <a:ln/>
        </p:spPr>
        <p:txBody>
          <a:bodyPr wrap="none" rtlCol="0" anchor="t"/>
          <a:lstStyle/>
          <a:p>
            <a:pPr marL="0" indent="0" algn="ctr">
              <a:lnSpc>
                <a:spcPts val="1905"/>
              </a:lnSpc>
              <a:buNone/>
            </a:pPr>
            <a:r>
              <a:rPr lang="en-US" sz="1905" b="1" dirty="0">
                <a:solidFill>
                  <a:srgbClr val="2A2742"/>
                </a:solidFill>
                <a:latin typeface="Outfit" pitchFamily="34" charset="0"/>
                <a:ea typeface="Outfit" pitchFamily="34" charset="-122"/>
                <a:cs typeface="Outfit" pitchFamily="34" charset="-120"/>
              </a:rPr>
              <a:t>2</a:t>
            </a:r>
            <a:endParaRPr lang="en-US" sz="1905" dirty="0"/>
          </a:p>
        </p:txBody>
      </p:sp>
      <p:sp>
        <p:nvSpPr>
          <p:cNvPr id="13" name="Text 8"/>
          <p:cNvSpPr/>
          <p:nvPr/>
        </p:nvSpPr>
        <p:spPr>
          <a:xfrm>
            <a:off x="10662999" y="3277791"/>
            <a:ext cx="2416850" cy="251936"/>
          </a:xfrm>
          <a:prstGeom prst="rect">
            <a:avLst/>
          </a:prstGeom>
          <a:noFill/>
          <a:ln/>
        </p:spPr>
        <p:txBody>
          <a:bodyPr wrap="none" rtlCol="0" anchor="t"/>
          <a:lstStyle/>
          <a:p>
            <a:pPr marL="0" indent="0">
              <a:lnSpc>
                <a:spcPts val="1984"/>
              </a:lnSpc>
              <a:buNone/>
            </a:pPr>
            <a:r>
              <a:rPr lang="en-US" sz="1587" b="1" dirty="0">
                <a:solidFill>
                  <a:srgbClr val="2A2742"/>
                </a:solidFill>
                <a:latin typeface="Outfit" pitchFamily="34" charset="0"/>
                <a:ea typeface="Outfit" pitchFamily="34" charset="-122"/>
                <a:cs typeface="Outfit" pitchFamily="34" charset="-120"/>
              </a:rPr>
              <a:t>Time-Based Maintenance</a:t>
            </a:r>
            <a:endParaRPr lang="en-US" sz="1587" dirty="0"/>
          </a:p>
        </p:txBody>
      </p:sp>
      <p:sp>
        <p:nvSpPr>
          <p:cNvPr id="14" name="Text 9"/>
          <p:cNvSpPr/>
          <p:nvPr/>
        </p:nvSpPr>
        <p:spPr>
          <a:xfrm>
            <a:off x="10662999" y="3626406"/>
            <a:ext cx="3403044" cy="1032510"/>
          </a:xfrm>
          <a:prstGeom prst="rect">
            <a:avLst/>
          </a:prstGeom>
          <a:noFill/>
          <a:ln/>
        </p:spPr>
        <p:txBody>
          <a:bodyPr wrap="square" rtlCol="0" anchor="t"/>
          <a:lstStyle/>
          <a:p>
            <a:pPr marL="0" indent="0">
              <a:lnSpc>
                <a:spcPts val="2032"/>
              </a:lnSpc>
              <a:buNone/>
            </a:pPr>
            <a:r>
              <a:rPr lang="en-US" sz="1270" dirty="0">
                <a:solidFill>
                  <a:srgbClr val="2A2742"/>
                </a:solidFill>
                <a:latin typeface="Arimo" pitchFamily="34" charset="0"/>
                <a:ea typeface="Arimo" pitchFamily="34" charset="-122"/>
                <a:cs typeface="Arimo" pitchFamily="34" charset="-120"/>
              </a:rPr>
              <a:t>Performing maintenance at fixed intervals, regardless of the actual condition of the equipment, can result in unnecessary maintenance activities and wasted resources.</a:t>
            </a:r>
            <a:endParaRPr lang="en-US" sz="1270" dirty="0"/>
          </a:p>
        </p:txBody>
      </p:sp>
      <p:sp>
        <p:nvSpPr>
          <p:cNvPr id="15" name="Shape 10"/>
          <p:cNvSpPr/>
          <p:nvPr/>
        </p:nvSpPr>
        <p:spPr>
          <a:xfrm>
            <a:off x="6050756" y="5001458"/>
            <a:ext cx="362783" cy="362783"/>
          </a:xfrm>
          <a:prstGeom prst="roundRect">
            <a:avLst>
              <a:gd name="adj" fmla="val 18671"/>
            </a:avLst>
          </a:prstGeom>
          <a:solidFill>
            <a:srgbClr val="E9E6FA"/>
          </a:solidFill>
          <a:ln w="7620">
            <a:solidFill>
              <a:srgbClr val="BDB8DF"/>
            </a:solidFill>
            <a:prstDash val="solid"/>
          </a:ln>
        </p:spPr>
      </p:sp>
      <p:sp>
        <p:nvSpPr>
          <p:cNvPr id="16" name="Text 11"/>
          <p:cNvSpPr/>
          <p:nvPr/>
        </p:nvSpPr>
        <p:spPr>
          <a:xfrm>
            <a:off x="6163270" y="5061823"/>
            <a:ext cx="137636" cy="241935"/>
          </a:xfrm>
          <a:prstGeom prst="rect">
            <a:avLst/>
          </a:prstGeom>
          <a:noFill/>
          <a:ln/>
        </p:spPr>
        <p:txBody>
          <a:bodyPr wrap="none" rtlCol="0" anchor="t"/>
          <a:lstStyle/>
          <a:p>
            <a:pPr marL="0" indent="0" algn="ctr">
              <a:lnSpc>
                <a:spcPts val="1905"/>
              </a:lnSpc>
              <a:buNone/>
            </a:pPr>
            <a:r>
              <a:rPr lang="en-US" sz="1905" b="1" dirty="0">
                <a:solidFill>
                  <a:srgbClr val="2A2742"/>
                </a:solidFill>
                <a:latin typeface="Outfit" pitchFamily="34" charset="0"/>
                <a:ea typeface="Outfit" pitchFamily="34" charset="-122"/>
                <a:cs typeface="Outfit" pitchFamily="34" charset="-120"/>
              </a:rPr>
              <a:t>3</a:t>
            </a:r>
            <a:endParaRPr lang="en-US" sz="1905" dirty="0"/>
          </a:p>
        </p:txBody>
      </p:sp>
      <p:sp>
        <p:nvSpPr>
          <p:cNvPr id="17" name="Text 12"/>
          <p:cNvSpPr/>
          <p:nvPr/>
        </p:nvSpPr>
        <p:spPr>
          <a:xfrm>
            <a:off x="6574750" y="5001458"/>
            <a:ext cx="3391972" cy="251936"/>
          </a:xfrm>
          <a:prstGeom prst="rect">
            <a:avLst/>
          </a:prstGeom>
          <a:noFill/>
          <a:ln/>
        </p:spPr>
        <p:txBody>
          <a:bodyPr wrap="none" rtlCol="0" anchor="t"/>
          <a:lstStyle/>
          <a:p>
            <a:pPr marL="0" indent="0">
              <a:lnSpc>
                <a:spcPts val="1984"/>
              </a:lnSpc>
              <a:buNone/>
            </a:pPr>
            <a:r>
              <a:rPr lang="en-US" sz="1587" b="1" dirty="0">
                <a:solidFill>
                  <a:srgbClr val="2A2742"/>
                </a:solidFill>
                <a:latin typeface="Outfit" pitchFamily="34" charset="0"/>
                <a:ea typeface="Outfit" pitchFamily="34" charset="-122"/>
                <a:cs typeface="Outfit" pitchFamily="34" charset="-120"/>
              </a:rPr>
              <a:t>Preventive Maintenance Limitations</a:t>
            </a:r>
            <a:endParaRPr lang="en-US" sz="1587" dirty="0"/>
          </a:p>
        </p:txBody>
      </p:sp>
      <p:sp>
        <p:nvSpPr>
          <p:cNvPr id="18" name="Text 13"/>
          <p:cNvSpPr/>
          <p:nvPr/>
        </p:nvSpPr>
        <p:spPr>
          <a:xfrm>
            <a:off x="6574750" y="5350073"/>
            <a:ext cx="3403044" cy="1032510"/>
          </a:xfrm>
          <a:prstGeom prst="rect">
            <a:avLst/>
          </a:prstGeom>
          <a:noFill/>
          <a:ln/>
        </p:spPr>
        <p:txBody>
          <a:bodyPr wrap="square" rtlCol="0" anchor="t"/>
          <a:lstStyle/>
          <a:p>
            <a:pPr marL="0" indent="0">
              <a:lnSpc>
                <a:spcPts val="2032"/>
              </a:lnSpc>
              <a:buNone/>
            </a:pPr>
            <a:r>
              <a:rPr lang="en-US" sz="1270" dirty="0">
                <a:solidFill>
                  <a:srgbClr val="2A2742"/>
                </a:solidFill>
                <a:latin typeface="Arimo" pitchFamily="34" charset="0"/>
                <a:ea typeface="Arimo" pitchFamily="34" charset="-122"/>
                <a:cs typeface="Arimo" pitchFamily="34" charset="-120"/>
              </a:rPr>
              <a:t>While preventive maintenance can help reduce breakdowns, it often fails to account for the unique operational conditions and wear patterns of individual components.</a:t>
            </a:r>
            <a:endParaRPr lang="en-US" sz="1270" dirty="0"/>
          </a:p>
        </p:txBody>
      </p:sp>
      <p:sp>
        <p:nvSpPr>
          <p:cNvPr id="19" name="Shape 14"/>
          <p:cNvSpPr/>
          <p:nvPr/>
        </p:nvSpPr>
        <p:spPr>
          <a:xfrm>
            <a:off x="10139005" y="5001458"/>
            <a:ext cx="362783" cy="362783"/>
          </a:xfrm>
          <a:prstGeom prst="roundRect">
            <a:avLst>
              <a:gd name="adj" fmla="val 18671"/>
            </a:avLst>
          </a:prstGeom>
          <a:solidFill>
            <a:srgbClr val="E9E6FA"/>
          </a:solidFill>
          <a:ln w="7620">
            <a:solidFill>
              <a:srgbClr val="BDB8DF"/>
            </a:solidFill>
            <a:prstDash val="solid"/>
          </a:ln>
        </p:spPr>
      </p:sp>
      <p:sp>
        <p:nvSpPr>
          <p:cNvPr id="20" name="Text 15"/>
          <p:cNvSpPr/>
          <p:nvPr/>
        </p:nvSpPr>
        <p:spPr>
          <a:xfrm>
            <a:off x="10246162" y="5061823"/>
            <a:ext cx="148352" cy="241935"/>
          </a:xfrm>
          <a:prstGeom prst="rect">
            <a:avLst/>
          </a:prstGeom>
          <a:noFill/>
          <a:ln/>
        </p:spPr>
        <p:txBody>
          <a:bodyPr wrap="none" rtlCol="0" anchor="t"/>
          <a:lstStyle/>
          <a:p>
            <a:pPr marL="0" indent="0" algn="ctr">
              <a:lnSpc>
                <a:spcPts val="1905"/>
              </a:lnSpc>
              <a:buNone/>
            </a:pPr>
            <a:r>
              <a:rPr lang="en-US" sz="1905" b="1" dirty="0">
                <a:solidFill>
                  <a:srgbClr val="2A2742"/>
                </a:solidFill>
                <a:latin typeface="Outfit" pitchFamily="34" charset="0"/>
                <a:ea typeface="Outfit" pitchFamily="34" charset="-122"/>
                <a:cs typeface="Outfit" pitchFamily="34" charset="-120"/>
              </a:rPr>
              <a:t>4</a:t>
            </a:r>
            <a:endParaRPr lang="en-US" sz="1905" dirty="0"/>
          </a:p>
        </p:txBody>
      </p:sp>
      <p:sp>
        <p:nvSpPr>
          <p:cNvPr id="21" name="Text 16"/>
          <p:cNvSpPr/>
          <p:nvPr/>
        </p:nvSpPr>
        <p:spPr>
          <a:xfrm>
            <a:off x="10662999" y="5001458"/>
            <a:ext cx="2782729" cy="251936"/>
          </a:xfrm>
          <a:prstGeom prst="rect">
            <a:avLst/>
          </a:prstGeom>
          <a:noFill/>
          <a:ln/>
        </p:spPr>
        <p:txBody>
          <a:bodyPr wrap="none" rtlCol="0" anchor="t"/>
          <a:lstStyle/>
          <a:p>
            <a:pPr marL="0" indent="0">
              <a:lnSpc>
                <a:spcPts val="1984"/>
              </a:lnSpc>
              <a:buNone/>
            </a:pPr>
            <a:r>
              <a:rPr lang="en-US" sz="1587" b="1" dirty="0">
                <a:solidFill>
                  <a:srgbClr val="2A2742"/>
                </a:solidFill>
                <a:latin typeface="Outfit" pitchFamily="34" charset="0"/>
                <a:ea typeface="Outfit" pitchFamily="34" charset="-122"/>
                <a:cs typeface="Outfit" pitchFamily="34" charset="-120"/>
              </a:rPr>
              <a:t>Lack of Real-Time Monitoring</a:t>
            </a:r>
            <a:endParaRPr lang="en-US" sz="1587" dirty="0"/>
          </a:p>
        </p:txBody>
      </p:sp>
      <p:sp>
        <p:nvSpPr>
          <p:cNvPr id="22" name="Text 17"/>
          <p:cNvSpPr/>
          <p:nvPr/>
        </p:nvSpPr>
        <p:spPr>
          <a:xfrm>
            <a:off x="10662999" y="5350073"/>
            <a:ext cx="3403044" cy="774383"/>
          </a:xfrm>
          <a:prstGeom prst="rect">
            <a:avLst/>
          </a:prstGeom>
          <a:noFill/>
          <a:ln/>
        </p:spPr>
        <p:txBody>
          <a:bodyPr wrap="square" rtlCol="0" anchor="t"/>
          <a:lstStyle/>
          <a:p>
            <a:pPr marL="0" indent="0">
              <a:lnSpc>
                <a:spcPts val="2032"/>
              </a:lnSpc>
              <a:buNone/>
            </a:pPr>
            <a:r>
              <a:rPr lang="en-US" sz="1270" dirty="0">
                <a:solidFill>
                  <a:srgbClr val="2A2742"/>
                </a:solidFill>
                <a:latin typeface="Arimo" pitchFamily="34" charset="0"/>
                <a:ea typeface="Arimo" pitchFamily="34" charset="-122"/>
                <a:cs typeface="Arimo" pitchFamily="34" charset="-120"/>
              </a:rPr>
              <a:t>Relying on manual inspections and periodic checks can make it challenging to detect early signs of deterioration or impending failures.</a:t>
            </a:r>
            <a:endParaRPr lang="en-US" sz="127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14630400" cy="2009299"/>
          </a:xfrm>
          <a:prstGeom prst="rect">
            <a:avLst/>
          </a:prstGeom>
        </p:spPr>
      </p:pic>
      <p:pic>
        <p:nvPicPr>
          <p:cNvPr id="5" name="Image 2" descr="preencoded.png"/>
          <p:cNvPicPr>
            <a:picLocks noChangeAspect="1"/>
          </p:cNvPicPr>
          <p:nvPr/>
        </p:nvPicPr>
        <p:blipFill>
          <a:blip r:embed="rId5"/>
          <a:stretch>
            <a:fillRect/>
          </a:stretch>
        </p:blipFill>
        <p:spPr>
          <a:xfrm>
            <a:off x="6681192" y="200858"/>
            <a:ext cx="1268016" cy="1607582"/>
          </a:xfrm>
          <a:prstGeom prst="rect">
            <a:avLst/>
          </a:prstGeom>
        </p:spPr>
      </p:pic>
      <p:sp>
        <p:nvSpPr>
          <p:cNvPr id="6" name="Text 1"/>
          <p:cNvSpPr/>
          <p:nvPr/>
        </p:nvSpPr>
        <p:spPr>
          <a:xfrm>
            <a:off x="2000607" y="2825710"/>
            <a:ext cx="9788247" cy="502206"/>
          </a:xfrm>
          <a:prstGeom prst="rect">
            <a:avLst/>
          </a:prstGeom>
          <a:noFill/>
          <a:ln/>
        </p:spPr>
        <p:txBody>
          <a:bodyPr wrap="none" rtlCol="0" anchor="t"/>
          <a:lstStyle/>
          <a:p>
            <a:pPr marL="0" indent="0">
              <a:lnSpc>
                <a:spcPts val="3955"/>
              </a:lnSpc>
              <a:buNone/>
            </a:pPr>
            <a:r>
              <a:rPr lang="en-US" sz="3164" b="1" dirty="0">
                <a:solidFill>
                  <a:srgbClr val="231971"/>
                </a:solidFill>
                <a:latin typeface="Outfit" pitchFamily="34" charset="0"/>
                <a:ea typeface="Outfit" pitchFamily="34" charset="-122"/>
                <a:cs typeface="Outfit" pitchFamily="34" charset="-120"/>
              </a:rPr>
              <a:t>Synthetic Data: Overcoming Real Sensor Limitations</a:t>
            </a:r>
            <a:endParaRPr lang="en-US" sz="3164" dirty="0"/>
          </a:p>
        </p:txBody>
      </p:sp>
      <p:sp>
        <p:nvSpPr>
          <p:cNvPr id="7" name="Shape 2"/>
          <p:cNvSpPr/>
          <p:nvPr/>
        </p:nvSpPr>
        <p:spPr>
          <a:xfrm>
            <a:off x="2000607" y="3569018"/>
            <a:ext cx="5234226" cy="1970246"/>
          </a:xfrm>
          <a:prstGeom prst="roundRect">
            <a:avLst>
              <a:gd name="adj" fmla="val 3427"/>
            </a:avLst>
          </a:prstGeom>
          <a:solidFill>
            <a:srgbClr val="E9E6FA"/>
          </a:solidFill>
          <a:ln w="7620">
            <a:solidFill>
              <a:srgbClr val="BDB8DF"/>
            </a:solidFill>
            <a:prstDash val="solid"/>
          </a:ln>
        </p:spPr>
      </p:sp>
      <p:sp>
        <p:nvSpPr>
          <p:cNvPr id="8" name="Text 3"/>
          <p:cNvSpPr/>
          <p:nvPr/>
        </p:nvSpPr>
        <p:spPr>
          <a:xfrm>
            <a:off x="2168962" y="3737372"/>
            <a:ext cx="2283023" cy="251222"/>
          </a:xfrm>
          <a:prstGeom prst="rect">
            <a:avLst/>
          </a:prstGeom>
          <a:noFill/>
          <a:ln/>
        </p:spPr>
        <p:txBody>
          <a:bodyPr wrap="none" rtlCol="0" anchor="t"/>
          <a:lstStyle/>
          <a:p>
            <a:pPr marL="0" indent="0">
              <a:lnSpc>
                <a:spcPts val="1978"/>
              </a:lnSpc>
              <a:buNone/>
            </a:pPr>
            <a:r>
              <a:rPr lang="en-US" sz="1582" b="1" dirty="0">
                <a:solidFill>
                  <a:srgbClr val="2A2742"/>
                </a:solidFill>
                <a:latin typeface="Outfit" pitchFamily="34" charset="0"/>
                <a:ea typeface="Outfit" pitchFamily="34" charset="-122"/>
                <a:cs typeface="Outfit" pitchFamily="34" charset="-120"/>
              </a:rPr>
              <a:t>Addressing Sensor Gaps</a:t>
            </a:r>
            <a:endParaRPr lang="en-US" sz="1582" dirty="0"/>
          </a:p>
        </p:txBody>
      </p:sp>
      <p:sp>
        <p:nvSpPr>
          <p:cNvPr id="9" name="Text 4"/>
          <p:cNvSpPr/>
          <p:nvPr/>
        </p:nvSpPr>
        <p:spPr>
          <a:xfrm>
            <a:off x="2168962" y="4085034"/>
            <a:ext cx="4897517" cy="1285875"/>
          </a:xfrm>
          <a:prstGeom prst="rect">
            <a:avLst/>
          </a:prstGeom>
          <a:noFill/>
          <a:ln/>
        </p:spPr>
        <p:txBody>
          <a:bodyPr wrap="square" rtlCol="0" anchor="t"/>
          <a:lstStyle/>
          <a:p>
            <a:pPr marL="0" indent="0">
              <a:lnSpc>
                <a:spcPts val="2025"/>
              </a:lnSpc>
              <a:buNone/>
            </a:pPr>
            <a:r>
              <a:rPr lang="en-US" sz="1266" dirty="0">
                <a:solidFill>
                  <a:srgbClr val="2A2742"/>
                </a:solidFill>
                <a:latin typeface="Arimo" pitchFamily="34" charset="0"/>
                <a:ea typeface="Arimo" pitchFamily="34" charset="-122"/>
                <a:cs typeface="Arimo" pitchFamily="34" charset="-120"/>
              </a:rPr>
              <a:t>In power plants, critical equipment like conveyor belt systems may not always have a comprehensive network of sensors installed. Synthetic data generation can help fill these gaps, providing the necessary data points to enable more accurate predictive maintenance models.</a:t>
            </a:r>
            <a:endParaRPr lang="en-US" sz="1266" dirty="0"/>
          </a:p>
        </p:txBody>
      </p:sp>
      <p:sp>
        <p:nvSpPr>
          <p:cNvPr id="10" name="Shape 5"/>
          <p:cNvSpPr/>
          <p:nvPr/>
        </p:nvSpPr>
        <p:spPr>
          <a:xfrm>
            <a:off x="7395567" y="3569018"/>
            <a:ext cx="5234226" cy="1970246"/>
          </a:xfrm>
          <a:prstGeom prst="roundRect">
            <a:avLst>
              <a:gd name="adj" fmla="val 3427"/>
            </a:avLst>
          </a:prstGeom>
          <a:solidFill>
            <a:srgbClr val="E9E6FA"/>
          </a:solidFill>
          <a:ln w="7620">
            <a:solidFill>
              <a:srgbClr val="BDB8DF"/>
            </a:solidFill>
            <a:prstDash val="solid"/>
          </a:ln>
        </p:spPr>
      </p:sp>
      <p:sp>
        <p:nvSpPr>
          <p:cNvPr id="11" name="Text 6"/>
          <p:cNvSpPr/>
          <p:nvPr/>
        </p:nvSpPr>
        <p:spPr>
          <a:xfrm>
            <a:off x="7563922" y="3737372"/>
            <a:ext cx="2360295" cy="251222"/>
          </a:xfrm>
          <a:prstGeom prst="rect">
            <a:avLst/>
          </a:prstGeom>
          <a:noFill/>
          <a:ln/>
        </p:spPr>
        <p:txBody>
          <a:bodyPr wrap="none" rtlCol="0" anchor="t"/>
          <a:lstStyle/>
          <a:p>
            <a:pPr marL="0" indent="0">
              <a:lnSpc>
                <a:spcPts val="1978"/>
              </a:lnSpc>
              <a:buNone/>
            </a:pPr>
            <a:r>
              <a:rPr lang="en-US" sz="1582" b="1" dirty="0">
                <a:solidFill>
                  <a:srgbClr val="2A2742"/>
                </a:solidFill>
                <a:latin typeface="Outfit" pitchFamily="34" charset="0"/>
                <a:ea typeface="Outfit" pitchFamily="34" charset="-122"/>
                <a:cs typeface="Outfit" pitchFamily="34" charset="-120"/>
              </a:rPr>
              <a:t>Simulating Failure Modes</a:t>
            </a:r>
            <a:endParaRPr lang="en-US" sz="1582" dirty="0"/>
          </a:p>
        </p:txBody>
      </p:sp>
      <p:sp>
        <p:nvSpPr>
          <p:cNvPr id="12" name="Text 7"/>
          <p:cNvSpPr/>
          <p:nvPr/>
        </p:nvSpPr>
        <p:spPr>
          <a:xfrm>
            <a:off x="7563922" y="4085034"/>
            <a:ext cx="4897517" cy="1028700"/>
          </a:xfrm>
          <a:prstGeom prst="rect">
            <a:avLst/>
          </a:prstGeom>
          <a:noFill/>
          <a:ln/>
        </p:spPr>
        <p:txBody>
          <a:bodyPr wrap="square" rtlCol="0" anchor="t"/>
          <a:lstStyle/>
          <a:p>
            <a:pPr marL="0" indent="0">
              <a:lnSpc>
                <a:spcPts val="2025"/>
              </a:lnSpc>
              <a:buNone/>
            </a:pPr>
            <a:r>
              <a:rPr lang="en-US" sz="1266" dirty="0">
                <a:solidFill>
                  <a:srgbClr val="2A2742"/>
                </a:solidFill>
                <a:latin typeface="Arimo" pitchFamily="34" charset="0"/>
                <a:ea typeface="Arimo" pitchFamily="34" charset="-122"/>
                <a:cs typeface="Arimo" pitchFamily="34" charset="-120"/>
              </a:rPr>
              <a:t>By creating synthetic data that mimics various failure scenarios, maintenance teams can train their predictive algorithms to better detect anomalies and anticipate potential breakdowns, even in the absence of real-world failure data.</a:t>
            </a:r>
            <a:endParaRPr lang="en-US" sz="1266" dirty="0"/>
          </a:p>
        </p:txBody>
      </p:sp>
      <p:sp>
        <p:nvSpPr>
          <p:cNvPr id="13" name="Shape 8"/>
          <p:cNvSpPr/>
          <p:nvPr/>
        </p:nvSpPr>
        <p:spPr>
          <a:xfrm>
            <a:off x="2000607" y="5699998"/>
            <a:ext cx="5234226" cy="1713071"/>
          </a:xfrm>
          <a:prstGeom prst="roundRect">
            <a:avLst>
              <a:gd name="adj" fmla="val 3941"/>
            </a:avLst>
          </a:prstGeom>
          <a:solidFill>
            <a:srgbClr val="E9E6FA"/>
          </a:solidFill>
          <a:ln w="7620">
            <a:solidFill>
              <a:srgbClr val="BDB8DF"/>
            </a:solidFill>
            <a:prstDash val="solid"/>
          </a:ln>
        </p:spPr>
      </p:sp>
      <p:sp>
        <p:nvSpPr>
          <p:cNvPr id="14" name="Text 9"/>
          <p:cNvSpPr/>
          <p:nvPr/>
        </p:nvSpPr>
        <p:spPr>
          <a:xfrm>
            <a:off x="2168962" y="5868352"/>
            <a:ext cx="2713672" cy="251222"/>
          </a:xfrm>
          <a:prstGeom prst="rect">
            <a:avLst/>
          </a:prstGeom>
          <a:noFill/>
          <a:ln/>
        </p:spPr>
        <p:txBody>
          <a:bodyPr wrap="none" rtlCol="0" anchor="t"/>
          <a:lstStyle/>
          <a:p>
            <a:pPr marL="0" indent="0">
              <a:lnSpc>
                <a:spcPts val="1978"/>
              </a:lnSpc>
              <a:buNone/>
            </a:pPr>
            <a:r>
              <a:rPr lang="en-US" sz="1582" b="1" dirty="0">
                <a:solidFill>
                  <a:srgbClr val="2A2742"/>
                </a:solidFill>
                <a:latin typeface="Outfit" pitchFamily="34" charset="0"/>
                <a:ea typeface="Outfit" pitchFamily="34" charset="-122"/>
                <a:cs typeface="Outfit" pitchFamily="34" charset="-120"/>
              </a:rPr>
              <a:t>Enhancing Model Robustness</a:t>
            </a:r>
            <a:endParaRPr lang="en-US" sz="1582" dirty="0"/>
          </a:p>
        </p:txBody>
      </p:sp>
      <p:sp>
        <p:nvSpPr>
          <p:cNvPr id="15" name="Text 10"/>
          <p:cNvSpPr/>
          <p:nvPr/>
        </p:nvSpPr>
        <p:spPr>
          <a:xfrm>
            <a:off x="2168962" y="6216015"/>
            <a:ext cx="4897517" cy="1028700"/>
          </a:xfrm>
          <a:prstGeom prst="rect">
            <a:avLst/>
          </a:prstGeom>
          <a:noFill/>
          <a:ln/>
        </p:spPr>
        <p:txBody>
          <a:bodyPr wrap="square" rtlCol="0" anchor="t"/>
          <a:lstStyle/>
          <a:p>
            <a:pPr marL="0" indent="0">
              <a:lnSpc>
                <a:spcPts val="2025"/>
              </a:lnSpc>
              <a:buNone/>
            </a:pPr>
            <a:r>
              <a:rPr lang="en-US" sz="1266" dirty="0">
                <a:solidFill>
                  <a:srgbClr val="2A2742"/>
                </a:solidFill>
                <a:latin typeface="Arimo" pitchFamily="34" charset="0"/>
                <a:ea typeface="Arimo" pitchFamily="34" charset="-122"/>
                <a:cs typeface="Arimo" pitchFamily="34" charset="-120"/>
              </a:rPr>
              <a:t>Integrating synthetic data with real sensor data can help improve the accuracy and reliability of predictive maintenance algorithms, ensuring they can adapt to a wider range of operating conditions and equipment behavior.</a:t>
            </a:r>
            <a:endParaRPr lang="en-US" sz="1266" dirty="0"/>
          </a:p>
        </p:txBody>
      </p:sp>
      <p:sp>
        <p:nvSpPr>
          <p:cNvPr id="16" name="Shape 11"/>
          <p:cNvSpPr/>
          <p:nvPr/>
        </p:nvSpPr>
        <p:spPr>
          <a:xfrm>
            <a:off x="7395567" y="5699998"/>
            <a:ext cx="5234226" cy="1713071"/>
          </a:xfrm>
          <a:prstGeom prst="roundRect">
            <a:avLst>
              <a:gd name="adj" fmla="val 3941"/>
            </a:avLst>
          </a:prstGeom>
          <a:solidFill>
            <a:srgbClr val="E9E6FA"/>
          </a:solidFill>
          <a:ln w="7620">
            <a:solidFill>
              <a:srgbClr val="BDB8DF"/>
            </a:solidFill>
            <a:prstDash val="solid"/>
          </a:ln>
        </p:spPr>
      </p:sp>
      <p:sp>
        <p:nvSpPr>
          <p:cNvPr id="17" name="Text 12"/>
          <p:cNvSpPr/>
          <p:nvPr/>
        </p:nvSpPr>
        <p:spPr>
          <a:xfrm>
            <a:off x="7563922" y="5868352"/>
            <a:ext cx="2198608" cy="251222"/>
          </a:xfrm>
          <a:prstGeom prst="rect">
            <a:avLst/>
          </a:prstGeom>
          <a:noFill/>
          <a:ln/>
        </p:spPr>
        <p:txBody>
          <a:bodyPr wrap="none" rtlCol="0" anchor="t"/>
          <a:lstStyle/>
          <a:p>
            <a:pPr marL="0" indent="0">
              <a:lnSpc>
                <a:spcPts val="1978"/>
              </a:lnSpc>
              <a:buNone/>
            </a:pPr>
            <a:r>
              <a:rPr lang="en-US" sz="1582" b="1" dirty="0">
                <a:solidFill>
                  <a:srgbClr val="2A2742"/>
                </a:solidFill>
                <a:latin typeface="Outfit" pitchFamily="34" charset="0"/>
                <a:ea typeface="Outfit" pitchFamily="34" charset="-122"/>
                <a:cs typeface="Outfit" pitchFamily="34" charset="-120"/>
              </a:rPr>
              <a:t>Cost-Effective Solution</a:t>
            </a:r>
            <a:endParaRPr lang="en-US" sz="1582" dirty="0"/>
          </a:p>
        </p:txBody>
      </p:sp>
      <p:sp>
        <p:nvSpPr>
          <p:cNvPr id="18" name="Text 13"/>
          <p:cNvSpPr/>
          <p:nvPr/>
        </p:nvSpPr>
        <p:spPr>
          <a:xfrm>
            <a:off x="7563922" y="6216015"/>
            <a:ext cx="4897517" cy="1028700"/>
          </a:xfrm>
          <a:prstGeom prst="rect">
            <a:avLst/>
          </a:prstGeom>
          <a:noFill/>
          <a:ln/>
        </p:spPr>
        <p:txBody>
          <a:bodyPr wrap="square" rtlCol="0" anchor="t"/>
          <a:lstStyle/>
          <a:p>
            <a:pPr marL="0" indent="0">
              <a:lnSpc>
                <a:spcPts val="2025"/>
              </a:lnSpc>
              <a:buNone/>
            </a:pPr>
            <a:r>
              <a:rPr lang="en-US" sz="1266" dirty="0">
                <a:solidFill>
                  <a:srgbClr val="2A2742"/>
                </a:solidFill>
                <a:latin typeface="Arimo" pitchFamily="34" charset="0"/>
                <a:ea typeface="Arimo" pitchFamily="34" charset="-122"/>
                <a:cs typeface="Arimo" pitchFamily="34" charset="-120"/>
              </a:rPr>
              <a:t>Generating synthetic data is often more cost-effective than deploying additional sensors, making it a practical solution for power plants seeking to enhance their predictive maintenance capabilities without significant hardware investments.</a:t>
            </a:r>
            <a:endParaRPr lang="en-US" sz="126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50097" y="2647474"/>
            <a:ext cx="5074087" cy="2934533"/>
          </a:xfrm>
          <a:prstGeom prst="rect">
            <a:avLst/>
          </a:prstGeom>
        </p:spPr>
      </p:pic>
      <p:sp>
        <p:nvSpPr>
          <p:cNvPr id="6" name="Text 1"/>
          <p:cNvSpPr/>
          <p:nvPr/>
        </p:nvSpPr>
        <p:spPr>
          <a:xfrm>
            <a:off x="577334" y="1106329"/>
            <a:ext cx="7989332" cy="1031081"/>
          </a:xfrm>
          <a:prstGeom prst="rect">
            <a:avLst/>
          </a:prstGeom>
          <a:noFill/>
          <a:ln/>
        </p:spPr>
        <p:txBody>
          <a:bodyPr wrap="square" rtlCol="0" anchor="t"/>
          <a:lstStyle/>
          <a:p>
            <a:pPr marL="0" indent="0">
              <a:lnSpc>
                <a:spcPts val="4059"/>
              </a:lnSpc>
              <a:buNone/>
            </a:pPr>
            <a:r>
              <a:rPr lang="en-US" sz="3247" b="1" dirty="0">
                <a:solidFill>
                  <a:srgbClr val="231971"/>
                </a:solidFill>
                <a:latin typeface="Outfit" pitchFamily="34" charset="0"/>
                <a:ea typeface="Outfit" pitchFamily="34" charset="-122"/>
                <a:cs typeface="Outfit" pitchFamily="34" charset="-120"/>
              </a:rPr>
              <a:t>Chatbot Integration: Enhancing Maintenance Efficiency</a:t>
            </a:r>
            <a:endParaRPr lang="en-US" sz="3247" dirty="0"/>
          </a:p>
        </p:txBody>
      </p:sp>
      <p:pic>
        <p:nvPicPr>
          <p:cNvPr id="7" name="Image 3" descr="preencoded.png"/>
          <p:cNvPicPr>
            <a:picLocks noChangeAspect="1"/>
          </p:cNvPicPr>
          <p:nvPr/>
        </p:nvPicPr>
        <p:blipFill>
          <a:blip r:embed="rId6"/>
          <a:stretch>
            <a:fillRect/>
          </a:stretch>
        </p:blipFill>
        <p:spPr>
          <a:xfrm>
            <a:off x="577334" y="2384822"/>
            <a:ext cx="412313" cy="412313"/>
          </a:xfrm>
          <a:prstGeom prst="rect">
            <a:avLst/>
          </a:prstGeom>
        </p:spPr>
      </p:pic>
      <p:sp>
        <p:nvSpPr>
          <p:cNvPr id="8" name="Text 2"/>
          <p:cNvSpPr/>
          <p:nvPr/>
        </p:nvSpPr>
        <p:spPr>
          <a:xfrm>
            <a:off x="577334" y="2962037"/>
            <a:ext cx="2062043" cy="257770"/>
          </a:xfrm>
          <a:prstGeom prst="rect">
            <a:avLst/>
          </a:prstGeom>
          <a:noFill/>
          <a:ln/>
        </p:spPr>
        <p:txBody>
          <a:bodyPr wrap="none" rtlCol="0" anchor="t"/>
          <a:lstStyle/>
          <a:p>
            <a:pPr marL="0" indent="0" algn="l">
              <a:lnSpc>
                <a:spcPts val="2030"/>
              </a:lnSpc>
              <a:buNone/>
            </a:pPr>
            <a:r>
              <a:rPr lang="en-US" sz="1624" b="1" dirty="0">
                <a:solidFill>
                  <a:srgbClr val="2A2742"/>
                </a:solidFill>
                <a:latin typeface="Outfit" pitchFamily="34" charset="0"/>
                <a:ea typeface="Outfit" pitchFamily="34" charset="-122"/>
                <a:cs typeface="Outfit" pitchFamily="34" charset="-120"/>
              </a:rPr>
              <a:t>Proactive Alerts</a:t>
            </a:r>
            <a:endParaRPr lang="en-US" sz="1624" dirty="0"/>
          </a:p>
        </p:txBody>
      </p:sp>
      <p:sp>
        <p:nvSpPr>
          <p:cNvPr id="9" name="Text 3"/>
          <p:cNvSpPr/>
          <p:nvPr/>
        </p:nvSpPr>
        <p:spPr>
          <a:xfrm>
            <a:off x="577334" y="3318748"/>
            <a:ext cx="3870960" cy="1055846"/>
          </a:xfrm>
          <a:prstGeom prst="rect">
            <a:avLst/>
          </a:prstGeom>
          <a:noFill/>
          <a:ln/>
        </p:spPr>
        <p:txBody>
          <a:bodyPr wrap="square" rtlCol="0" anchor="t"/>
          <a:lstStyle/>
          <a:p>
            <a:pPr marL="0" indent="0" algn="l">
              <a:lnSpc>
                <a:spcPts val="2078"/>
              </a:lnSpc>
              <a:buNone/>
            </a:pPr>
            <a:r>
              <a:rPr lang="en-US" sz="1299" dirty="0">
                <a:solidFill>
                  <a:srgbClr val="2A2742"/>
                </a:solidFill>
                <a:latin typeface="Arimo" pitchFamily="34" charset="0"/>
                <a:ea typeface="Arimo" pitchFamily="34" charset="-122"/>
                <a:cs typeface="Arimo" pitchFamily="34" charset="-120"/>
              </a:rPr>
              <a:t>The chatbot can provide real-time notifications to maintenance teams, alerting them to potential issues or impending failures detected by the predictive maintenance algorithms.</a:t>
            </a:r>
            <a:endParaRPr lang="en-US" sz="1299" dirty="0"/>
          </a:p>
        </p:txBody>
      </p:sp>
      <p:pic>
        <p:nvPicPr>
          <p:cNvPr id="10" name="Image 4" descr="preencoded.png"/>
          <p:cNvPicPr>
            <a:picLocks noChangeAspect="1"/>
          </p:cNvPicPr>
          <p:nvPr/>
        </p:nvPicPr>
        <p:blipFill>
          <a:blip r:embed="rId7"/>
          <a:stretch>
            <a:fillRect/>
          </a:stretch>
        </p:blipFill>
        <p:spPr>
          <a:xfrm>
            <a:off x="4695706" y="2384822"/>
            <a:ext cx="412313" cy="412313"/>
          </a:xfrm>
          <a:prstGeom prst="rect">
            <a:avLst/>
          </a:prstGeom>
        </p:spPr>
      </p:pic>
      <p:sp>
        <p:nvSpPr>
          <p:cNvPr id="11" name="Text 4"/>
          <p:cNvSpPr/>
          <p:nvPr/>
        </p:nvSpPr>
        <p:spPr>
          <a:xfrm>
            <a:off x="4695706" y="2962037"/>
            <a:ext cx="2062043" cy="257770"/>
          </a:xfrm>
          <a:prstGeom prst="rect">
            <a:avLst/>
          </a:prstGeom>
          <a:noFill/>
          <a:ln/>
        </p:spPr>
        <p:txBody>
          <a:bodyPr wrap="none" rtlCol="0" anchor="t"/>
          <a:lstStyle/>
          <a:p>
            <a:pPr marL="0" indent="0" algn="l">
              <a:lnSpc>
                <a:spcPts val="2030"/>
              </a:lnSpc>
              <a:buNone/>
            </a:pPr>
            <a:r>
              <a:rPr lang="en-US" sz="1624" b="1" dirty="0">
                <a:solidFill>
                  <a:srgbClr val="2A2742"/>
                </a:solidFill>
                <a:latin typeface="Outfit" pitchFamily="34" charset="0"/>
                <a:ea typeface="Outfit" pitchFamily="34" charset="-122"/>
                <a:cs typeface="Outfit" pitchFamily="34" charset="-120"/>
              </a:rPr>
              <a:t>Data-Driven Insights</a:t>
            </a:r>
            <a:endParaRPr lang="en-US" sz="1624" dirty="0"/>
          </a:p>
        </p:txBody>
      </p:sp>
      <p:sp>
        <p:nvSpPr>
          <p:cNvPr id="12" name="Text 5"/>
          <p:cNvSpPr/>
          <p:nvPr/>
        </p:nvSpPr>
        <p:spPr>
          <a:xfrm>
            <a:off x="4695706" y="3318748"/>
            <a:ext cx="3870960" cy="1055846"/>
          </a:xfrm>
          <a:prstGeom prst="rect">
            <a:avLst/>
          </a:prstGeom>
          <a:noFill/>
          <a:ln/>
        </p:spPr>
        <p:txBody>
          <a:bodyPr wrap="square" rtlCol="0" anchor="t"/>
          <a:lstStyle/>
          <a:p>
            <a:pPr marL="0" indent="0" algn="l">
              <a:lnSpc>
                <a:spcPts val="2078"/>
              </a:lnSpc>
              <a:buNone/>
            </a:pPr>
            <a:r>
              <a:rPr lang="en-US" sz="1299" dirty="0">
                <a:solidFill>
                  <a:srgbClr val="2A2742"/>
                </a:solidFill>
                <a:latin typeface="Arimo" pitchFamily="34" charset="0"/>
                <a:ea typeface="Arimo" pitchFamily="34" charset="-122"/>
                <a:cs typeface="Arimo" pitchFamily="34" charset="-120"/>
              </a:rPr>
              <a:t>The chatbot can present maintenance personnel with relevant data, analytics, and recommendations to help them make informed decisions and optimize maintenance strategies.</a:t>
            </a:r>
            <a:endParaRPr lang="en-US" sz="1299" dirty="0"/>
          </a:p>
        </p:txBody>
      </p:sp>
      <p:pic>
        <p:nvPicPr>
          <p:cNvPr id="13" name="Image 5" descr="preencoded.png"/>
          <p:cNvPicPr>
            <a:picLocks noChangeAspect="1"/>
          </p:cNvPicPr>
          <p:nvPr/>
        </p:nvPicPr>
        <p:blipFill>
          <a:blip r:embed="rId8"/>
          <a:stretch>
            <a:fillRect/>
          </a:stretch>
        </p:blipFill>
        <p:spPr>
          <a:xfrm>
            <a:off x="577334" y="4869418"/>
            <a:ext cx="412313" cy="412313"/>
          </a:xfrm>
          <a:prstGeom prst="rect">
            <a:avLst/>
          </a:prstGeom>
        </p:spPr>
      </p:pic>
      <p:sp>
        <p:nvSpPr>
          <p:cNvPr id="14" name="Text 6"/>
          <p:cNvSpPr/>
          <p:nvPr/>
        </p:nvSpPr>
        <p:spPr>
          <a:xfrm>
            <a:off x="577334" y="5446633"/>
            <a:ext cx="2179915" cy="257770"/>
          </a:xfrm>
          <a:prstGeom prst="rect">
            <a:avLst/>
          </a:prstGeom>
          <a:noFill/>
          <a:ln/>
        </p:spPr>
        <p:txBody>
          <a:bodyPr wrap="none" rtlCol="0" anchor="t"/>
          <a:lstStyle/>
          <a:p>
            <a:pPr marL="0" indent="0" algn="l">
              <a:lnSpc>
                <a:spcPts val="2030"/>
              </a:lnSpc>
              <a:buNone/>
            </a:pPr>
            <a:r>
              <a:rPr lang="en-US" sz="1624" b="1" dirty="0">
                <a:solidFill>
                  <a:srgbClr val="2A2742"/>
                </a:solidFill>
                <a:latin typeface="Outfit" pitchFamily="34" charset="0"/>
                <a:ea typeface="Outfit" pitchFamily="34" charset="-122"/>
                <a:cs typeface="Outfit" pitchFamily="34" charset="-120"/>
              </a:rPr>
              <a:t>Automated Workflows</a:t>
            </a:r>
            <a:endParaRPr lang="en-US" sz="1624" dirty="0"/>
          </a:p>
        </p:txBody>
      </p:sp>
      <p:sp>
        <p:nvSpPr>
          <p:cNvPr id="15" name="Text 7"/>
          <p:cNvSpPr/>
          <p:nvPr/>
        </p:nvSpPr>
        <p:spPr>
          <a:xfrm>
            <a:off x="577334" y="5803344"/>
            <a:ext cx="3870960" cy="1055846"/>
          </a:xfrm>
          <a:prstGeom prst="rect">
            <a:avLst/>
          </a:prstGeom>
          <a:noFill/>
          <a:ln/>
        </p:spPr>
        <p:txBody>
          <a:bodyPr wrap="square" rtlCol="0" anchor="t"/>
          <a:lstStyle/>
          <a:p>
            <a:pPr marL="0" indent="0" algn="l">
              <a:lnSpc>
                <a:spcPts val="2078"/>
              </a:lnSpc>
              <a:buNone/>
            </a:pPr>
            <a:r>
              <a:rPr lang="en-US" sz="1299" dirty="0">
                <a:solidFill>
                  <a:srgbClr val="2A2742"/>
                </a:solidFill>
                <a:latin typeface="Arimo" pitchFamily="34" charset="0"/>
                <a:ea typeface="Arimo" pitchFamily="34" charset="-122"/>
                <a:cs typeface="Arimo" pitchFamily="34" charset="-120"/>
              </a:rPr>
              <a:t>The chatbot can automate various maintenance-related tasks, such as generating work orders, scheduling maintenance activities, and tracking the progress of ongoing repairs.</a:t>
            </a:r>
            <a:endParaRPr lang="en-US" sz="1299" dirty="0"/>
          </a:p>
        </p:txBody>
      </p:sp>
      <p:pic>
        <p:nvPicPr>
          <p:cNvPr id="16" name="Image 6" descr="preencoded.png"/>
          <p:cNvPicPr>
            <a:picLocks noChangeAspect="1"/>
          </p:cNvPicPr>
          <p:nvPr/>
        </p:nvPicPr>
        <p:blipFill>
          <a:blip r:embed="rId9"/>
          <a:stretch>
            <a:fillRect/>
          </a:stretch>
        </p:blipFill>
        <p:spPr>
          <a:xfrm>
            <a:off x="4695706" y="4869418"/>
            <a:ext cx="412313" cy="412313"/>
          </a:xfrm>
          <a:prstGeom prst="rect">
            <a:avLst/>
          </a:prstGeom>
        </p:spPr>
      </p:pic>
      <p:sp>
        <p:nvSpPr>
          <p:cNvPr id="17" name="Text 8"/>
          <p:cNvSpPr/>
          <p:nvPr/>
        </p:nvSpPr>
        <p:spPr>
          <a:xfrm>
            <a:off x="4695706" y="5446633"/>
            <a:ext cx="2281357" cy="257770"/>
          </a:xfrm>
          <a:prstGeom prst="rect">
            <a:avLst/>
          </a:prstGeom>
          <a:noFill/>
          <a:ln/>
        </p:spPr>
        <p:txBody>
          <a:bodyPr wrap="none" rtlCol="0" anchor="t"/>
          <a:lstStyle/>
          <a:p>
            <a:pPr marL="0" indent="0" algn="l">
              <a:lnSpc>
                <a:spcPts val="2030"/>
              </a:lnSpc>
              <a:buNone/>
            </a:pPr>
            <a:r>
              <a:rPr lang="en-US" sz="1624" b="1" dirty="0">
                <a:solidFill>
                  <a:srgbClr val="2A2742"/>
                </a:solidFill>
                <a:latin typeface="Outfit" pitchFamily="34" charset="0"/>
                <a:ea typeface="Outfit" pitchFamily="34" charset="-122"/>
                <a:cs typeface="Outfit" pitchFamily="34" charset="-120"/>
              </a:rPr>
              <a:t>Seamless Collaboration</a:t>
            </a:r>
            <a:endParaRPr lang="en-US" sz="1624" dirty="0"/>
          </a:p>
        </p:txBody>
      </p:sp>
      <p:sp>
        <p:nvSpPr>
          <p:cNvPr id="18" name="Text 9"/>
          <p:cNvSpPr/>
          <p:nvPr/>
        </p:nvSpPr>
        <p:spPr>
          <a:xfrm>
            <a:off x="4695706" y="5803344"/>
            <a:ext cx="3870960" cy="1319808"/>
          </a:xfrm>
          <a:prstGeom prst="rect">
            <a:avLst/>
          </a:prstGeom>
          <a:noFill/>
          <a:ln/>
        </p:spPr>
        <p:txBody>
          <a:bodyPr wrap="square" rtlCol="0" anchor="t"/>
          <a:lstStyle/>
          <a:p>
            <a:pPr marL="0" indent="0" algn="l">
              <a:lnSpc>
                <a:spcPts val="2078"/>
              </a:lnSpc>
              <a:buNone/>
            </a:pPr>
            <a:r>
              <a:rPr lang="en-US" sz="1299" dirty="0">
                <a:solidFill>
                  <a:srgbClr val="2A2742"/>
                </a:solidFill>
                <a:latin typeface="Arimo" pitchFamily="34" charset="0"/>
                <a:ea typeface="Arimo" pitchFamily="34" charset="-122"/>
                <a:cs typeface="Arimo" pitchFamily="34" charset="-120"/>
              </a:rPr>
              <a:t>The chatbot can serve as a centralized communication hub, allowing maintenance teams, plant operators, and other stakeholders to collaborate more effectively and address issues promptly.</a:t>
            </a:r>
            <a:endParaRPr lang="en-US" sz="129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63551" y="2695218"/>
            <a:ext cx="5047298" cy="2839164"/>
          </a:xfrm>
          <a:prstGeom prst="rect">
            <a:avLst/>
          </a:prstGeom>
        </p:spPr>
      </p:pic>
      <p:sp>
        <p:nvSpPr>
          <p:cNvPr id="6" name="Text 1"/>
          <p:cNvSpPr/>
          <p:nvPr/>
        </p:nvSpPr>
        <p:spPr>
          <a:xfrm>
            <a:off x="614601" y="1038939"/>
            <a:ext cx="7914799" cy="1097280"/>
          </a:xfrm>
          <a:prstGeom prst="rect">
            <a:avLst/>
          </a:prstGeom>
          <a:noFill/>
          <a:ln/>
        </p:spPr>
        <p:txBody>
          <a:bodyPr wrap="square" rtlCol="0" anchor="t"/>
          <a:lstStyle/>
          <a:p>
            <a:pPr marL="0" indent="0">
              <a:lnSpc>
                <a:spcPts val="4321"/>
              </a:lnSpc>
              <a:buNone/>
            </a:pPr>
            <a:r>
              <a:rPr lang="en-US" sz="3457" b="1" dirty="0">
                <a:solidFill>
                  <a:srgbClr val="231971"/>
                </a:solidFill>
                <a:latin typeface="Outfit" pitchFamily="34" charset="0"/>
                <a:ea typeface="Outfit" pitchFamily="34" charset="-122"/>
                <a:cs typeface="Outfit" pitchFamily="34" charset="-120"/>
              </a:rPr>
              <a:t>Predictive Maintenance Algorithm: Detecting Anomalies</a:t>
            </a:r>
            <a:endParaRPr lang="en-US" sz="3457" dirty="0"/>
          </a:p>
        </p:txBody>
      </p:sp>
      <p:sp>
        <p:nvSpPr>
          <p:cNvPr id="7" name="Shape 2"/>
          <p:cNvSpPr/>
          <p:nvPr/>
        </p:nvSpPr>
        <p:spPr>
          <a:xfrm>
            <a:off x="866537" y="2399586"/>
            <a:ext cx="22860" cy="4790956"/>
          </a:xfrm>
          <a:prstGeom prst="roundRect">
            <a:avLst>
              <a:gd name="adj" fmla="val 322641"/>
            </a:avLst>
          </a:prstGeom>
          <a:solidFill>
            <a:srgbClr val="BDB8DF"/>
          </a:solidFill>
          <a:ln/>
        </p:spPr>
      </p:sp>
      <p:sp>
        <p:nvSpPr>
          <p:cNvPr id="8" name="Shape 3"/>
          <p:cNvSpPr/>
          <p:nvPr/>
        </p:nvSpPr>
        <p:spPr>
          <a:xfrm>
            <a:off x="1052632" y="2783205"/>
            <a:ext cx="614601" cy="22860"/>
          </a:xfrm>
          <a:prstGeom prst="roundRect">
            <a:avLst>
              <a:gd name="adj" fmla="val 322641"/>
            </a:avLst>
          </a:prstGeom>
          <a:solidFill>
            <a:srgbClr val="BDB8DF"/>
          </a:solidFill>
          <a:ln/>
        </p:spPr>
      </p:sp>
      <p:sp>
        <p:nvSpPr>
          <p:cNvPr id="9" name="Shape 4"/>
          <p:cNvSpPr/>
          <p:nvPr/>
        </p:nvSpPr>
        <p:spPr>
          <a:xfrm>
            <a:off x="680442" y="2597110"/>
            <a:ext cx="395049" cy="395049"/>
          </a:xfrm>
          <a:prstGeom prst="roundRect">
            <a:avLst>
              <a:gd name="adj" fmla="val 18670"/>
            </a:avLst>
          </a:prstGeom>
          <a:solidFill>
            <a:srgbClr val="E9E6FA"/>
          </a:solidFill>
          <a:ln w="7620">
            <a:solidFill>
              <a:srgbClr val="BDB8DF"/>
            </a:solidFill>
            <a:prstDash val="solid"/>
          </a:ln>
        </p:spPr>
      </p:sp>
      <p:sp>
        <p:nvSpPr>
          <p:cNvPr id="10" name="Text 5"/>
          <p:cNvSpPr/>
          <p:nvPr/>
        </p:nvSpPr>
        <p:spPr>
          <a:xfrm>
            <a:off x="826532" y="2662952"/>
            <a:ext cx="102751" cy="263366"/>
          </a:xfrm>
          <a:prstGeom prst="rect">
            <a:avLst/>
          </a:prstGeom>
          <a:noFill/>
          <a:ln/>
        </p:spPr>
        <p:txBody>
          <a:bodyPr wrap="none" rtlCol="0" anchor="t"/>
          <a:lstStyle/>
          <a:p>
            <a:pPr marL="0" indent="0" algn="ctr">
              <a:lnSpc>
                <a:spcPts val="2074"/>
              </a:lnSpc>
              <a:buNone/>
            </a:pPr>
            <a:r>
              <a:rPr lang="en-US" sz="2074" b="1" dirty="0">
                <a:solidFill>
                  <a:srgbClr val="2A2742"/>
                </a:solidFill>
                <a:latin typeface="Outfit" pitchFamily="34" charset="0"/>
                <a:ea typeface="Outfit" pitchFamily="34" charset="-122"/>
                <a:cs typeface="Outfit" pitchFamily="34" charset="-120"/>
              </a:rPr>
              <a:t>1</a:t>
            </a:r>
            <a:endParaRPr lang="en-US" sz="2074" dirty="0"/>
          </a:p>
        </p:txBody>
      </p:sp>
      <p:sp>
        <p:nvSpPr>
          <p:cNvPr id="11" name="Text 6"/>
          <p:cNvSpPr/>
          <p:nvPr/>
        </p:nvSpPr>
        <p:spPr>
          <a:xfrm>
            <a:off x="1843802" y="2575084"/>
            <a:ext cx="2195036" cy="274439"/>
          </a:xfrm>
          <a:prstGeom prst="rect">
            <a:avLst/>
          </a:prstGeom>
          <a:noFill/>
          <a:ln/>
        </p:spPr>
        <p:txBody>
          <a:bodyPr wrap="none" rtlCol="0" anchor="t"/>
          <a:lstStyle/>
          <a:p>
            <a:pPr marL="0" indent="0" algn="l">
              <a:lnSpc>
                <a:spcPts val="2161"/>
              </a:lnSpc>
              <a:buNone/>
            </a:pPr>
            <a:r>
              <a:rPr lang="en-US" sz="1728" b="1" dirty="0">
                <a:solidFill>
                  <a:srgbClr val="2A2742"/>
                </a:solidFill>
                <a:latin typeface="Outfit" pitchFamily="34" charset="0"/>
                <a:ea typeface="Outfit" pitchFamily="34" charset="-122"/>
                <a:cs typeface="Outfit" pitchFamily="34" charset="-120"/>
              </a:rPr>
              <a:t>Data Collection</a:t>
            </a:r>
            <a:endParaRPr lang="en-US" sz="1728" dirty="0"/>
          </a:p>
        </p:txBody>
      </p:sp>
      <p:sp>
        <p:nvSpPr>
          <p:cNvPr id="12" name="Text 7"/>
          <p:cNvSpPr/>
          <p:nvPr/>
        </p:nvSpPr>
        <p:spPr>
          <a:xfrm>
            <a:off x="1843802" y="2954774"/>
            <a:ext cx="6685598" cy="842963"/>
          </a:xfrm>
          <a:prstGeom prst="rect">
            <a:avLst/>
          </a:prstGeom>
          <a:noFill/>
          <a:ln/>
        </p:spPr>
        <p:txBody>
          <a:bodyPr wrap="square" rtlCol="0" anchor="t"/>
          <a:lstStyle/>
          <a:p>
            <a:pPr marL="0" indent="0" algn="l">
              <a:lnSpc>
                <a:spcPts val="2212"/>
              </a:lnSpc>
              <a:buNone/>
            </a:pPr>
            <a:r>
              <a:rPr lang="en-US" sz="1383" dirty="0">
                <a:solidFill>
                  <a:srgbClr val="2A2742"/>
                </a:solidFill>
                <a:latin typeface="Arimo" pitchFamily="34" charset="0"/>
                <a:ea typeface="Arimo" pitchFamily="34" charset="-122"/>
                <a:cs typeface="Arimo" pitchFamily="34" charset="-120"/>
              </a:rPr>
              <a:t>The predictive maintenance algorithm starts by gathering data from various sources, including synthetic data, real-time sensor readings, and historical maintenance records.</a:t>
            </a:r>
            <a:endParaRPr lang="en-US" sz="1383" dirty="0"/>
          </a:p>
        </p:txBody>
      </p:sp>
      <p:sp>
        <p:nvSpPr>
          <p:cNvPr id="13" name="Shape 8"/>
          <p:cNvSpPr/>
          <p:nvPr/>
        </p:nvSpPr>
        <p:spPr>
          <a:xfrm>
            <a:off x="1052632" y="4532352"/>
            <a:ext cx="614601" cy="22860"/>
          </a:xfrm>
          <a:prstGeom prst="roundRect">
            <a:avLst>
              <a:gd name="adj" fmla="val 322641"/>
            </a:avLst>
          </a:prstGeom>
          <a:solidFill>
            <a:srgbClr val="BDB8DF"/>
          </a:solidFill>
          <a:ln/>
        </p:spPr>
      </p:sp>
      <p:sp>
        <p:nvSpPr>
          <p:cNvPr id="14" name="Shape 9"/>
          <p:cNvSpPr/>
          <p:nvPr/>
        </p:nvSpPr>
        <p:spPr>
          <a:xfrm>
            <a:off x="680442" y="4346258"/>
            <a:ext cx="395049" cy="395049"/>
          </a:xfrm>
          <a:prstGeom prst="roundRect">
            <a:avLst>
              <a:gd name="adj" fmla="val 18670"/>
            </a:avLst>
          </a:prstGeom>
          <a:solidFill>
            <a:srgbClr val="E9E6FA"/>
          </a:solidFill>
          <a:ln w="7620">
            <a:solidFill>
              <a:srgbClr val="BDB8DF"/>
            </a:solidFill>
            <a:prstDash val="solid"/>
          </a:ln>
        </p:spPr>
      </p:sp>
      <p:sp>
        <p:nvSpPr>
          <p:cNvPr id="15" name="Text 10"/>
          <p:cNvSpPr/>
          <p:nvPr/>
        </p:nvSpPr>
        <p:spPr>
          <a:xfrm>
            <a:off x="802124" y="4412099"/>
            <a:ext cx="151686" cy="263366"/>
          </a:xfrm>
          <a:prstGeom prst="rect">
            <a:avLst/>
          </a:prstGeom>
          <a:noFill/>
          <a:ln/>
        </p:spPr>
        <p:txBody>
          <a:bodyPr wrap="none" rtlCol="0" anchor="t"/>
          <a:lstStyle/>
          <a:p>
            <a:pPr marL="0" indent="0" algn="ctr">
              <a:lnSpc>
                <a:spcPts val="2074"/>
              </a:lnSpc>
              <a:buNone/>
            </a:pPr>
            <a:r>
              <a:rPr lang="en-US" sz="2074" b="1" dirty="0">
                <a:solidFill>
                  <a:srgbClr val="2A2742"/>
                </a:solidFill>
                <a:latin typeface="Outfit" pitchFamily="34" charset="0"/>
                <a:ea typeface="Outfit" pitchFamily="34" charset="-122"/>
                <a:cs typeface="Outfit" pitchFamily="34" charset="-120"/>
              </a:rPr>
              <a:t>2</a:t>
            </a:r>
            <a:endParaRPr lang="en-US" sz="2074" dirty="0"/>
          </a:p>
        </p:txBody>
      </p:sp>
      <p:sp>
        <p:nvSpPr>
          <p:cNvPr id="16" name="Text 11"/>
          <p:cNvSpPr/>
          <p:nvPr/>
        </p:nvSpPr>
        <p:spPr>
          <a:xfrm>
            <a:off x="1843802" y="4324231"/>
            <a:ext cx="2195036" cy="274439"/>
          </a:xfrm>
          <a:prstGeom prst="rect">
            <a:avLst/>
          </a:prstGeom>
          <a:noFill/>
          <a:ln/>
        </p:spPr>
        <p:txBody>
          <a:bodyPr wrap="none" rtlCol="0" anchor="t"/>
          <a:lstStyle/>
          <a:p>
            <a:pPr marL="0" indent="0" algn="l">
              <a:lnSpc>
                <a:spcPts val="2161"/>
              </a:lnSpc>
              <a:buNone/>
            </a:pPr>
            <a:r>
              <a:rPr lang="en-US" sz="1728" b="1" dirty="0">
                <a:solidFill>
                  <a:srgbClr val="2A2742"/>
                </a:solidFill>
                <a:latin typeface="Outfit" pitchFamily="34" charset="0"/>
                <a:ea typeface="Outfit" pitchFamily="34" charset="-122"/>
                <a:cs typeface="Outfit" pitchFamily="34" charset="-120"/>
              </a:rPr>
              <a:t>Feature Engineering</a:t>
            </a:r>
            <a:endParaRPr lang="en-US" sz="1728" dirty="0"/>
          </a:p>
        </p:txBody>
      </p:sp>
      <p:sp>
        <p:nvSpPr>
          <p:cNvPr id="17" name="Text 12"/>
          <p:cNvSpPr/>
          <p:nvPr/>
        </p:nvSpPr>
        <p:spPr>
          <a:xfrm>
            <a:off x="1843802" y="4703921"/>
            <a:ext cx="6685598" cy="561975"/>
          </a:xfrm>
          <a:prstGeom prst="rect">
            <a:avLst/>
          </a:prstGeom>
          <a:noFill/>
          <a:ln/>
        </p:spPr>
        <p:txBody>
          <a:bodyPr wrap="square" rtlCol="0" anchor="t"/>
          <a:lstStyle/>
          <a:p>
            <a:pPr marL="0" indent="0" algn="l">
              <a:lnSpc>
                <a:spcPts val="2212"/>
              </a:lnSpc>
              <a:buNone/>
            </a:pPr>
            <a:r>
              <a:rPr lang="en-US" sz="1383" dirty="0">
                <a:solidFill>
                  <a:srgbClr val="2A2742"/>
                </a:solidFill>
                <a:latin typeface="Arimo" pitchFamily="34" charset="0"/>
                <a:ea typeface="Arimo" pitchFamily="34" charset="-122"/>
                <a:cs typeface="Arimo" pitchFamily="34" charset="-120"/>
              </a:rPr>
              <a:t>The algorithm then processes the collected data, identifying relevant features and indicators that can be used to detect anomalies and predict potential failures.</a:t>
            </a:r>
            <a:endParaRPr lang="en-US" sz="1383" dirty="0"/>
          </a:p>
        </p:txBody>
      </p:sp>
      <p:sp>
        <p:nvSpPr>
          <p:cNvPr id="18" name="Shape 13"/>
          <p:cNvSpPr/>
          <p:nvPr/>
        </p:nvSpPr>
        <p:spPr>
          <a:xfrm>
            <a:off x="1052632" y="6000512"/>
            <a:ext cx="614601" cy="22860"/>
          </a:xfrm>
          <a:prstGeom prst="roundRect">
            <a:avLst>
              <a:gd name="adj" fmla="val 322641"/>
            </a:avLst>
          </a:prstGeom>
          <a:solidFill>
            <a:srgbClr val="BDB8DF"/>
          </a:solidFill>
          <a:ln/>
        </p:spPr>
      </p:sp>
      <p:sp>
        <p:nvSpPr>
          <p:cNvPr id="19" name="Shape 14"/>
          <p:cNvSpPr/>
          <p:nvPr/>
        </p:nvSpPr>
        <p:spPr>
          <a:xfrm>
            <a:off x="680442" y="5814417"/>
            <a:ext cx="395049" cy="395049"/>
          </a:xfrm>
          <a:prstGeom prst="roundRect">
            <a:avLst>
              <a:gd name="adj" fmla="val 18670"/>
            </a:avLst>
          </a:prstGeom>
          <a:solidFill>
            <a:srgbClr val="E9E6FA"/>
          </a:solidFill>
          <a:ln w="7620">
            <a:solidFill>
              <a:srgbClr val="BDB8DF"/>
            </a:solidFill>
            <a:prstDash val="solid"/>
          </a:ln>
        </p:spPr>
      </p:sp>
      <p:sp>
        <p:nvSpPr>
          <p:cNvPr id="20" name="Text 15"/>
          <p:cNvSpPr/>
          <p:nvPr/>
        </p:nvSpPr>
        <p:spPr>
          <a:xfrm>
            <a:off x="802958" y="5880259"/>
            <a:ext cx="149900" cy="263366"/>
          </a:xfrm>
          <a:prstGeom prst="rect">
            <a:avLst/>
          </a:prstGeom>
          <a:noFill/>
          <a:ln/>
        </p:spPr>
        <p:txBody>
          <a:bodyPr wrap="none" rtlCol="0" anchor="t"/>
          <a:lstStyle/>
          <a:p>
            <a:pPr marL="0" indent="0" algn="ctr">
              <a:lnSpc>
                <a:spcPts val="2074"/>
              </a:lnSpc>
              <a:buNone/>
            </a:pPr>
            <a:r>
              <a:rPr lang="en-US" sz="2074" b="1" dirty="0">
                <a:solidFill>
                  <a:srgbClr val="2A2742"/>
                </a:solidFill>
                <a:latin typeface="Outfit" pitchFamily="34" charset="0"/>
                <a:ea typeface="Outfit" pitchFamily="34" charset="-122"/>
                <a:cs typeface="Outfit" pitchFamily="34" charset="-120"/>
              </a:rPr>
              <a:t>3</a:t>
            </a:r>
            <a:endParaRPr lang="en-US" sz="2074" dirty="0"/>
          </a:p>
        </p:txBody>
      </p:sp>
      <p:sp>
        <p:nvSpPr>
          <p:cNvPr id="21" name="Text 16"/>
          <p:cNvSpPr/>
          <p:nvPr/>
        </p:nvSpPr>
        <p:spPr>
          <a:xfrm>
            <a:off x="1843802" y="5792391"/>
            <a:ext cx="2195036" cy="274439"/>
          </a:xfrm>
          <a:prstGeom prst="rect">
            <a:avLst/>
          </a:prstGeom>
          <a:noFill/>
          <a:ln/>
        </p:spPr>
        <p:txBody>
          <a:bodyPr wrap="none" rtlCol="0" anchor="t"/>
          <a:lstStyle/>
          <a:p>
            <a:pPr marL="0" indent="0" algn="l">
              <a:lnSpc>
                <a:spcPts val="2161"/>
              </a:lnSpc>
              <a:buNone/>
            </a:pPr>
            <a:r>
              <a:rPr lang="en-US" sz="1728" b="1" dirty="0">
                <a:solidFill>
                  <a:srgbClr val="2A2742"/>
                </a:solidFill>
                <a:latin typeface="Outfit" pitchFamily="34" charset="0"/>
                <a:ea typeface="Outfit" pitchFamily="34" charset="-122"/>
                <a:cs typeface="Outfit" pitchFamily="34" charset="-120"/>
              </a:rPr>
              <a:t>Anomaly Detection</a:t>
            </a:r>
            <a:endParaRPr lang="en-US" sz="1728" dirty="0"/>
          </a:p>
        </p:txBody>
      </p:sp>
      <p:sp>
        <p:nvSpPr>
          <p:cNvPr id="22" name="Text 17"/>
          <p:cNvSpPr/>
          <p:nvPr/>
        </p:nvSpPr>
        <p:spPr>
          <a:xfrm>
            <a:off x="1843802" y="6172081"/>
            <a:ext cx="6685598" cy="842963"/>
          </a:xfrm>
          <a:prstGeom prst="rect">
            <a:avLst/>
          </a:prstGeom>
          <a:noFill/>
          <a:ln/>
        </p:spPr>
        <p:txBody>
          <a:bodyPr wrap="square" rtlCol="0" anchor="t"/>
          <a:lstStyle/>
          <a:p>
            <a:pPr marL="0" indent="0" algn="l">
              <a:lnSpc>
                <a:spcPts val="2212"/>
              </a:lnSpc>
              <a:buNone/>
            </a:pPr>
            <a:r>
              <a:rPr lang="en-US" sz="1383" dirty="0">
                <a:solidFill>
                  <a:srgbClr val="2A2742"/>
                </a:solidFill>
                <a:latin typeface="Arimo" pitchFamily="34" charset="0"/>
                <a:ea typeface="Arimo" pitchFamily="34" charset="-122"/>
                <a:cs typeface="Arimo" pitchFamily="34" charset="-120"/>
              </a:rPr>
              <a:t>The algorithm analyzes the processed data, applying advanced machine learning techniques to identify patterns and detect any deviations from normal operating conditions, which could signal an impending issue.</a:t>
            </a:r>
            <a:endParaRPr lang="en-US" sz="138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793790" y="1636990"/>
            <a:ext cx="11955304" cy="708779"/>
          </a:xfrm>
          <a:prstGeom prst="rect">
            <a:avLst/>
          </a:prstGeom>
          <a:noFill/>
          <a:ln/>
        </p:spPr>
        <p:txBody>
          <a:bodyPr wrap="none" rtlCol="0" anchor="t"/>
          <a:lstStyle/>
          <a:p>
            <a:pPr marL="0" indent="0">
              <a:lnSpc>
                <a:spcPts val="5581"/>
              </a:lnSpc>
              <a:buNone/>
            </a:pPr>
            <a:r>
              <a:rPr lang="en-US" sz="4465" b="1" dirty="0">
                <a:solidFill>
                  <a:srgbClr val="231971"/>
                </a:solidFill>
                <a:latin typeface="Outfit" pitchFamily="34" charset="0"/>
                <a:ea typeface="Outfit" pitchFamily="34" charset="-122"/>
                <a:cs typeface="Outfit" pitchFamily="34" charset="-120"/>
              </a:rPr>
              <a:t>Chatbot Interface: Seamless User Experience</a:t>
            </a:r>
            <a:endParaRPr lang="en-US" sz="4465" dirty="0"/>
          </a:p>
        </p:txBody>
      </p:sp>
      <p:sp>
        <p:nvSpPr>
          <p:cNvPr id="5" name="Text 2"/>
          <p:cNvSpPr/>
          <p:nvPr/>
        </p:nvSpPr>
        <p:spPr>
          <a:xfrm>
            <a:off x="793790" y="2912745"/>
            <a:ext cx="2835235" cy="354330"/>
          </a:xfrm>
          <a:prstGeom prst="rect">
            <a:avLst/>
          </a:prstGeom>
          <a:noFill/>
          <a:ln/>
        </p:spPr>
        <p:txBody>
          <a:bodyPr wrap="none" rtlCol="0" anchor="t"/>
          <a:lstStyle/>
          <a:p>
            <a:pPr marL="0" indent="0">
              <a:lnSpc>
                <a:spcPts val="2791"/>
              </a:lnSpc>
              <a:buNone/>
            </a:pPr>
            <a:r>
              <a:rPr lang="en-US" sz="2233" b="1" dirty="0">
                <a:solidFill>
                  <a:srgbClr val="231971"/>
                </a:solidFill>
                <a:latin typeface="Outfit" pitchFamily="34" charset="0"/>
                <a:ea typeface="Outfit" pitchFamily="34" charset="-122"/>
                <a:cs typeface="Outfit" pitchFamily="34" charset="-120"/>
              </a:rPr>
              <a:t>Intuitive Interaction</a:t>
            </a:r>
            <a:endParaRPr lang="en-US" sz="2233" dirty="0"/>
          </a:p>
        </p:txBody>
      </p:sp>
      <p:sp>
        <p:nvSpPr>
          <p:cNvPr id="6" name="Text 3"/>
          <p:cNvSpPr/>
          <p:nvPr/>
        </p:nvSpPr>
        <p:spPr>
          <a:xfrm>
            <a:off x="793790" y="3493889"/>
            <a:ext cx="3978116" cy="2540318"/>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The chatbot interface is designed to be user-friendly, allowing maintenance personnel to interact with it using natural language and receive responses in a conversational format, minimizing the learning curve and enhancing overall efficiency.</a:t>
            </a:r>
            <a:endParaRPr lang="en-US" sz="1786" dirty="0"/>
          </a:p>
        </p:txBody>
      </p:sp>
      <p:sp>
        <p:nvSpPr>
          <p:cNvPr id="7" name="Text 4"/>
          <p:cNvSpPr/>
          <p:nvPr/>
        </p:nvSpPr>
        <p:spPr>
          <a:xfrm>
            <a:off x="5332928" y="2912745"/>
            <a:ext cx="3978116" cy="708660"/>
          </a:xfrm>
          <a:prstGeom prst="rect">
            <a:avLst/>
          </a:prstGeom>
          <a:noFill/>
          <a:ln/>
        </p:spPr>
        <p:txBody>
          <a:bodyPr wrap="square" rtlCol="0" anchor="t"/>
          <a:lstStyle/>
          <a:p>
            <a:pPr marL="0" indent="0">
              <a:lnSpc>
                <a:spcPts val="2791"/>
              </a:lnSpc>
              <a:buNone/>
            </a:pPr>
            <a:r>
              <a:rPr lang="en-US" sz="2233" b="1" dirty="0">
                <a:solidFill>
                  <a:srgbClr val="231971"/>
                </a:solidFill>
                <a:latin typeface="Outfit" pitchFamily="34" charset="0"/>
                <a:ea typeface="Outfit" pitchFamily="34" charset="-122"/>
                <a:cs typeface="Outfit" pitchFamily="34" charset="-120"/>
              </a:rPr>
              <a:t>Personalized Recommendations</a:t>
            </a:r>
            <a:endParaRPr lang="en-US" sz="2233" dirty="0"/>
          </a:p>
        </p:txBody>
      </p:sp>
      <p:sp>
        <p:nvSpPr>
          <p:cNvPr id="8" name="Text 5"/>
          <p:cNvSpPr/>
          <p:nvPr/>
        </p:nvSpPr>
        <p:spPr>
          <a:xfrm>
            <a:off x="5332928" y="3848219"/>
            <a:ext cx="3978116" cy="2540318"/>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The chatbot can leverage the insights from the predictive maintenance algorithm to provide personalized recommendations and maintenance suggestions tailored to the specific needs and operating conditions of the power plant's conveyor belt system.</a:t>
            </a:r>
            <a:endParaRPr lang="en-US" sz="1786" dirty="0"/>
          </a:p>
        </p:txBody>
      </p:sp>
      <p:sp>
        <p:nvSpPr>
          <p:cNvPr id="9" name="Text 6"/>
          <p:cNvSpPr/>
          <p:nvPr/>
        </p:nvSpPr>
        <p:spPr>
          <a:xfrm>
            <a:off x="9872067" y="2912745"/>
            <a:ext cx="2964418" cy="354330"/>
          </a:xfrm>
          <a:prstGeom prst="rect">
            <a:avLst/>
          </a:prstGeom>
          <a:noFill/>
          <a:ln/>
        </p:spPr>
        <p:txBody>
          <a:bodyPr wrap="none" rtlCol="0" anchor="t"/>
          <a:lstStyle/>
          <a:p>
            <a:pPr marL="0" indent="0">
              <a:lnSpc>
                <a:spcPts val="2791"/>
              </a:lnSpc>
              <a:buNone/>
            </a:pPr>
            <a:r>
              <a:rPr lang="en-US" sz="2233" b="1" dirty="0">
                <a:solidFill>
                  <a:srgbClr val="231971"/>
                </a:solidFill>
                <a:latin typeface="Outfit" pitchFamily="34" charset="0"/>
                <a:ea typeface="Outfit" pitchFamily="34" charset="-122"/>
                <a:cs typeface="Outfit" pitchFamily="34" charset="-120"/>
              </a:rPr>
              <a:t>Contextual Awareness</a:t>
            </a:r>
            <a:endParaRPr lang="en-US" sz="2233" dirty="0"/>
          </a:p>
        </p:txBody>
      </p:sp>
      <p:sp>
        <p:nvSpPr>
          <p:cNvPr id="10" name="Text 7"/>
          <p:cNvSpPr/>
          <p:nvPr/>
        </p:nvSpPr>
        <p:spPr>
          <a:xfrm>
            <a:off x="9872067" y="3493889"/>
            <a:ext cx="3978116" cy="2540318"/>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The chatbot is equipped with a deep understanding of the power plant's maintenance processes, equipment specifications, and operational constraints, enabling it to provide context-specific guidance and support to the maintenance team.</a:t>
            </a:r>
            <a:endParaRPr lang="en-US" sz="178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28838" y="1393031"/>
            <a:ext cx="5028605" cy="5443537"/>
          </a:xfrm>
          <a:prstGeom prst="rect">
            <a:avLst/>
          </a:prstGeom>
        </p:spPr>
      </p:pic>
      <p:sp>
        <p:nvSpPr>
          <p:cNvPr id="6" name="Text 1"/>
          <p:cNvSpPr/>
          <p:nvPr/>
        </p:nvSpPr>
        <p:spPr>
          <a:xfrm>
            <a:off x="6127194" y="944761"/>
            <a:ext cx="7862411" cy="1144191"/>
          </a:xfrm>
          <a:prstGeom prst="rect">
            <a:avLst/>
          </a:prstGeom>
          <a:noFill/>
          <a:ln/>
        </p:spPr>
        <p:txBody>
          <a:bodyPr wrap="square" rtlCol="0" anchor="t"/>
          <a:lstStyle/>
          <a:p>
            <a:pPr marL="0" indent="0">
              <a:lnSpc>
                <a:spcPts val="4505"/>
              </a:lnSpc>
              <a:buNone/>
            </a:pPr>
            <a:r>
              <a:rPr lang="en-US" sz="3604" b="1" dirty="0">
                <a:solidFill>
                  <a:srgbClr val="231971"/>
                </a:solidFill>
                <a:latin typeface="Outfit" pitchFamily="34" charset="0"/>
                <a:ea typeface="Outfit" pitchFamily="34" charset="-122"/>
                <a:cs typeface="Outfit" pitchFamily="34" charset="-120"/>
              </a:rPr>
              <a:t>Pilot Study: Deployment and Validation</a:t>
            </a:r>
            <a:endParaRPr lang="en-US" sz="3604" dirty="0"/>
          </a:p>
        </p:txBody>
      </p:sp>
      <p:pic>
        <p:nvPicPr>
          <p:cNvPr id="7" name="Image 3" descr="preencoded.png"/>
          <p:cNvPicPr>
            <a:picLocks noChangeAspect="1"/>
          </p:cNvPicPr>
          <p:nvPr/>
        </p:nvPicPr>
        <p:blipFill>
          <a:blip r:embed="rId6"/>
          <a:stretch>
            <a:fillRect/>
          </a:stretch>
        </p:blipFill>
        <p:spPr>
          <a:xfrm>
            <a:off x="6127194" y="2363510"/>
            <a:ext cx="915353" cy="1640443"/>
          </a:xfrm>
          <a:prstGeom prst="rect">
            <a:avLst/>
          </a:prstGeom>
        </p:spPr>
      </p:pic>
      <p:sp>
        <p:nvSpPr>
          <p:cNvPr id="8" name="Text 2"/>
          <p:cNvSpPr/>
          <p:nvPr/>
        </p:nvSpPr>
        <p:spPr>
          <a:xfrm>
            <a:off x="7317105" y="2546509"/>
            <a:ext cx="2288619" cy="285988"/>
          </a:xfrm>
          <a:prstGeom prst="rect">
            <a:avLst/>
          </a:prstGeom>
          <a:noFill/>
          <a:ln/>
        </p:spPr>
        <p:txBody>
          <a:bodyPr wrap="none" rtlCol="0" anchor="t"/>
          <a:lstStyle/>
          <a:p>
            <a:pPr marL="0" indent="0" algn="l">
              <a:lnSpc>
                <a:spcPts val="2253"/>
              </a:lnSpc>
              <a:buNone/>
            </a:pPr>
            <a:r>
              <a:rPr lang="en-US" sz="1802" b="1" dirty="0">
                <a:solidFill>
                  <a:srgbClr val="2A2742"/>
                </a:solidFill>
                <a:latin typeface="Outfit" pitchFamily="34" charset="0"/>
                <a:ea typeface="Outfit" pitchFamily="34" charset="-122"/>
                <a:cs typeface="Outfit" pitchFamily="34" charset="-120"/>
              </a:rPr>
              <a:t>Deployment</a:t>
            </a:r>
            <a:endParaRPr lang="en-US" sz="1802" dirty="0"/>
          </a:p>
        </p:txBody>
      </p:sp>
      <p:sp>
        <p:nvSpPr>
          <p:cNvPr id="9" name="Text 3"/>
          <p:cNvSpPr/>
          <p:nvPr/>
        </p:nvSpPr>
        <p:spPr>
          <a:xfrm>
            <a:off x="7317105" y="2942273"/>
            <a:ext cx="6672501" cy="878681"/>
          </a:xfrm>
          <a:prstGeom prst="rect">
            <a:avLst/>
          </a:prstGeom>
          <a:noFill/>
          <a:ln/>
        </p:spPr>
        <p:txBody>
          <a:bodyPr wrap="square" rtlCol="0" anchor="t"/>
          <a:lstStyle/>
          <a:p>
            <a:pPr marL="0" indent="0" algn="l">
              <a:lnSpc>
                <a:spcPts val="2307"/>
              </a:lnSpc>
              <a:buNone/>
            </a:pPr>
            <a:r>
              <a:rPr lang="en-US" sz="1442" dirty="0">
                <a:solidFill>
                  <a:srgbClr val="2A2742"/>
                </a:solidFill>
                <a:latin typeface="Arimo" pitchFamily="34" charset="0"/>
                <a:ea typeface="Arimo" pitchFamily="34" charset="-122"/>
                <a:cs typeface="Arimo" pitchFamily="34" charset="-120"/>
              </a:rPr>
              <a:t>The predictive maintenance solution, including the chatbot interface, is deployed in a pilot power plant, integrating with the existing conveyor belt system and monitoring its performance.</a:t>
            </a:r>
            <a:endParaRPr lang="en-US" sz="1442" dirty="0"/>
          </a:p>
        </p:txBody>
      </p:sp>
      <p:pic>
        <p:nvPicPr>
          <p:cNvPr id="10" name="Image 4" descr="preencoded.png"/>
          <p:cNvPicPr>
            <a:picLocks noChangeAspect="1"/>
          </p:cNvPicPr>
          <p:nvPr/>
        </p:nvPicPr>
        <p:blipFill>
          <a:blip r:embed="rId7"/>
          <a:stretch>
            <a:fillRect/>
          </a:stretch>
        </p:blipFill>
        <p:spPr>
          <a:xfrm>
            <a:off x="6127194" y="4003953"/>
            <a:ext cx="915353" cy="1640443"/>
          </a:xfrm>
          <a:prstGeom prst="rect">
            <a:avLst/>
          </a:prstGeom>
        </p:spPr>
      </p:pic>
      <p:sp>
        <p:nvSpPr>
          <p:cNvPr id="11" name="Text 4"/>
          <p:cNvSpPr/>
          <p:nvPr/>
        </p:nvSpPr>
        <p:spPr>
          <a:xfrm>
            <a:off x="7317105" y="4186952"/>
            <a:ext cx="2288619" cy="285988"/>
          </a:xfrm>
          <a:prstGeom prst="rect">
            <a:avLst/>
          </a:prstGeom>
          <a:noFill/>
          <a:ln/>
        </p:spPr>
        <p:txBody>
          <a:bodyPr wrap="none" rtlCol="0" anchor="t"/>
          <a:lstStyle/>
          <a:p>
            <a:pPr marL="0" indent="0" algn="l">
              <a:lnSpc>
                <a:spcPts val="2253"/>
              </a:lnSpc>
              <a:buNone/>
            </a:pPr>
            <a:r>
              <a:rPr lang="en-US" sz="1802" b="1" dirty="0">
                <a:solidFill>
                  <a:srgbClr val="2A2742"/>
                </a:solidFill>
                <a:latin typeface="Outfit" pitchFamily="34" charset="0"/>
                <a:ea typeface="Outfit" pitchFamily="34" charset="-122"/>
                <a:cs typeface="Outfit" pitchFamily="34" charset="-120"/>
              </a:rPr>
              <a:t>Data Collection</a:t>
            </a:r>
            <a:endParaRPr lang="en-US" sz="1802" dirty="0"/>
          </a:p>
        </p:txBody>
      </p:sp>
      <p:sp>
        <p:nvSpPr>
          <p:cNvPr id="12" name="Text 5"/>
          <p:cNvSpPr/>
          <p:nvPr/>
        </p:nvSpPr>
        <p:spPr>
          <a:xfrm>
            <a:off x="7317105" y="4582716"/>
            <a:ext cx="6672501" cy="878681"/>
          </a:xfrm>
          <a:prstGeom prst="rect">
            <a:avLst/>
          </a:prstGeom>
          <a:noFill/>
          <a:ln/>
        </p:spPr>
        <p:txBody>
          <a:bodyPr wrap="square" rtlCol="0" anchor="t"/>
          <a:lstStyle/>
          <a:p>
            <a:pPr marL="0" indent="0" algn="l">
              <a:lnSpc>
                <a:spcPts val="2307"/>
              </a:lnSpc>
              <a:buNone/>
            </a:pPr>
            <a:r>
              <a:rPr lang="en-US" sz="1442" dirty="0">
                <a:solidFill>
                  <a:srgbClr val="2A2742"/>
                </a:solidFill>
                <a:latin typeface="Arimo" pitchFamily="34" charset="0"/>
                <a:ea typeface="Arimo" pitchFamily="34" charset="-122"/>
                <a:cs typeface="Arimo" pitchFamily="34" charset="-120"/>
              </a:rPr>
              <a:t>During the pilot, the system continues to collect and analyze data from both real-time sensors and the synthetic data sources, refining the predictive maintenance algorithms and the chatbot's capabilities.</a:t>
            </a:r>
            <a:endParaRPr lang="en-US" sz="1442" dirty="0"/>
          </a:p>
        </p:txBody>
      </p:sp>
      <p:pic>
        <p:nvPicPr>
          <p:cNvPr id="13" name="Image 5" descr="preencoded.png"/>
          <p:cNvPicPr>
            <a:picLocks noChangeAspect="1"/>
          </p:cNvPicPr>
          <p:nvPr/>
        </p:nvPicPr>
        <p:blipFill>
          <a:blip r:embed="rId8"/>
          <a:stretch>
            <a:fillRect/>
          </a:stretch>
        </p:blipFill>
        <p:spPr>
          <a:xfrm>
            <a:off x="6127194" y="5644396"/>
            <a:ext cx="915353" cy="1640443"/>
          </a:xfrm>
          <a:prstGeom prst="rect">
            <a:avLst/>
          </a:prstGeom>
        </p:spPr>
      </p:pic>
      <p:sp>
        <p:nvSpPr>
          <p:cNvPr id="14" name="Text 6"/>
          <p:cNvSpPr/>
          <p:nvPr/>
        </p:nvSpPr>
        <p:spPr>
          <a:xfrm>
            <a:off x="7317105" y="5827395"/>
            <a:ext cx="2288619" cy="285988"/>
          </a:xfrm>
          <a:prstGeom prst="rect">
            <a:avLst/>
          </a:prstGeom>
          <a:noFill/>
          <a:ln/>
        </p:spPr>
        <p:txBody>
          <a:bodyPr wrap="none" rtlCol="0" anchor="t"/>
          <a:lstStyle/>
          <a:p>
            <a:pPr marL="0" indent="0" algn="l">
              <a:lnSpc>
                <a:spcPts val="2253"/>
              </a:lnSpc>
              <a:buNone/>
            </a:pPr>
            <a:r>
              <a:rPr lang="en-US" sz="1802" b="1" dirty="0">
                <a:solidFill>
                  <a:srgbClr val="2A2742"/>
                </a:solidFill>
                <a:latin typeface="Outfit" pitchFamily="34" charset="0"/>
                <a:ea typeface="Outfit" pitchFamily="34" charset="-122"/>
                <a:cs typeface="Outfit" pitchFamily="34" charset="-120"/>
              </a:rPr>
              <a:t>Validation</a:t>
            </a:r>
            <a:endParaRPr lang="en-US" sz="1802" dirty="0"/>
          </a:p>
        </p:txBody>
      </p:sp>
      <p:sp>
        <p:nvSpPr>
          <p:cNvPr id="15" name="Text 7"/>
          <p:cNvSpPr/>
          <p:nvPr/>
        </p:nvSpPr>
        <p:spPr>
          <a:xfrm>
            <a:off x="7317105" y="6223159"/>
            <a:ext cx="6672501" cy="878681"/>
          </a:xfrm>
          <a:prstGeom prst="rect">
            <a:avLst/>
          </a:prstGeom>
          <a:noFill/>
          <a:ln/>
        </p:spPr>
        <p:txBody>
          <a:bodyPr wrap="square" rtlCol="0" anchor="t"/>
          <a:lstStyle/>
          <a:p>
            <a:pPr marL="0" indent="0" algn="l">
              <a:lnSpc>
                <a:spcPts val="2307"/>
              </a:lnSpc>
              <a:buNone/>
            </a:pPr>
            <a:r>
              <a:rPr lang="en-US" sz="1442" dirty="0">
                <a:solidFill>
                  <a:srgbClr val="2A2742"/>
                </a:solidFill>
                <a:latin typeface="Arimo" pitchFamily="34" charset="0"/>
                <a:ea typeface="Arimo" pitchFamily="34" charset="-122"/>
                <a:cs typeface="Arimo" pitchFamily="34" charset="-120"/>
              </a:rPr>
              <a:t>The performance and effectiveness of the predictive maintenance solution are closely monitored and validated against the plant's maintenance records, operational metrics, and feedback from the maintenance team.</a:t>
            </a:r>
            <a:endParaRPr lang="en-US" sz="1442"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793790" y="1632704"/>
            <a:ext cx="10202228" cy="708779"/>
          </a:xfrm>
          <a:prstGeom prst="rect">
            <a:avLst/>
          </a:prstGeom>
          <a:noFill/>
          <a:ln/>
        </p:spPr>
        <p:txBody>
          <a:bodyPr wrap="none" rtlCol="0" anchor="t"/>
          <a:lstStyle/>
          <a:p>
            <a:pPr marL="0" indent="0">
              <a:lnSpc>
                <a:spcPts val="5581"/>
              </a:lnSpc>
              <a:buNone/>
            </a:pPr>
            <a:r>
              <a:rPr lang="en-US" sz="4465" b="1" dirty="0">
                <a:solidFill>
                  <a:srgbClr val="231971"/>
                </a:solidFill>
                <a:latin typeface="Outfit" pitchFamily="34" charset="0"/>
                <a:ea typeface="Outfit" pitchFamily="34" charset="-122"/>
                <a:cs typeface="Outfit" pitchFamily="34" charset="-120"/>
              </a:rPr>
              <a:t>Cost Savings and Operational Benefits</a:t>
            </a:r>
            <a:endParaRPr lang="en-US" sz="4465" dirty="0"/>
          </a:p>
        </p:txBody>
      </p:sp>
      <p:sp>
        <p:nvSpPr>
          <p:cNvPr id="5" name="Text 2"/>
          <p:cNvSpPr/>
          <p:nvPr/>
        </p:nvSpPr>
        <p:spPr>
          <a:xfrm>
            <a:off x="793790" y="2908459"/>
            <a:ext cx="3699391" cy="354330"/>
          </a:xfrm>
          <a:prstGeom prst="rect">
            <a:avLst/>
          </a:prstGeom>
          <a:noFill/>
          <a:ln/>
        </p:spPr>
        <p:txBody>
          <a:bodyPr wrap="none" rtlCol="0" anchor="t"/>
          <a:lstStyle/>
          <a:p>
            <a:pPr marL="0" indent="0">
              <a:lnSpc>
                <a:spcPts val="2791"/>
              </a:lnSpc>
              <a:buNone/>
            </a:pPr>
            <a:r>
              <a:rPr lang="en-US" sz="2233" b="1" dirty="0">
                <a:solidFill>
                  <a:srgbClr val="231971"/>
                </a:solidFill>
                <a:latin typeface="Outfit" pitchFamily="34" charset="0"/>
                <a:ea typeface="Outfit" pitchFamily="34" charset="-122"/>
                <a:cs typeface="Outfit" pitchFamily="34" charset="-120"/>
              </a:rPr>
              <a:t>Reduced Maintenance Costs</a:t>
            </a:r>
            <a:endParaRPr lang="en-US" sz="2233" dirty="0"/>
          </a:p>
        </p:txBody>
      </p:sp>
      <p:sp>
        <p:nvSpPr>
          <p:cNvPr id="6" name="Text 3"/>
          <p:cNvSpPr/>
          <p:nvPr/>
        </p:nvSpPr>
        <p:spPr>
          <a:xfrm>
            <a:off x="793790" y="3489603"/>
            <a:ext cx="3978116" cy="2903220"/>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The predictive maintenance approach, coupled with the chatbot's automation and optimization capabilities, can help power plants significantly reduce the costs associated with unplanned downtime, unnecessary maintenance, and expensive equipment repairs or replacements.</a:t>
            </a:r>
            <a:endParaRPr lang="en-US" sz="1786" dirty="0"/>
          </a:p>
        </p:txBody>
      </p:sp>
      <p:sp>
        <p:nvSpPr>
          <p:cNvPr id="7" name="Text 4"/>
          <p:cNvSpPr/>
          <p:nvPr/>
        </p:nvSpPr>
        <p:spPr>
          <a:xfrm>
            <a:off x="5332928" y="2908459"/>
            <a:ext cx="2951083" cy="354330"/>
          </a:xfrm>
          <a:prstGeom prst="rect">
            <a:avLst/>
          </a:prstGeom>
          <a:noFill/>
          <a:ln/>
        </p:spPr>
        <p:txBody>
          <a:bodyPr wrap="none" rtlCol="0" anchor="t"/>
          <a:lstStyle/>
          <a:p>
            <a:pPr marL="0" indent="0">
              <a:lnSpc>
                <a:spcPts val="2791"/>
              </a:lnSpc>
              <a:buNone/>
            </a:pPr>
            <a:r>
              <a:rPr lang="en-US" sz="2233" b="1" dirty="0">
                <a:solidFill>
                  <a:srgbClr val="231971"/>
                </a:solidFill>
                <a:latin typeface="Outfit" pitchFamily="34" charset="0"/>
                <a:ea typeface="Outfit" pitchFamily="34" charset="-122"/>
                <a:cs typeface="Outfit" pitchFamily="34" charset="-120"/>
              </a:rPr>
              <a:t>Improved Productivity</a:t>
            </a:r>
            <a:endParaRPr lang="en-US" sz="2233" dirty="0"/>
          </a:p>
        </p:txBody>
      </p:sp>
      <p:sp>
        <p:nvSpPr>
          <p:cNvPr id="8" name="Text 5"/>
          <p:cNvSpPr/>
          <p:nvPr/>
        </p:nvSpPr>
        <p:spPr>
          <a:xfrm>
            <a:off x="5332928" y="3489603"/>
            <a:ext cx="3978116" cy="2903220"/>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By proactively addressing potential issues and optimizing maintenance schedules, the predictive maintenance solution can help power plants maintain higher levels of equipment availability and operational efficiency, leading to increased electricity production and revenue.</a:t>
            </a:r>
            <a:endParaRPr lang="en-US" sz="1786" dirty="0"/>
          </a:p>
        </p:txBody>
      </p:sp>
      <p:sp>
        <p:nvSpPr>
          <p:cNvPr id="9" name="Text 6"/>
          <p:cNvSpPr/>
          <p:nvPr/>
        </p:nvSpPr>
        <p:spPr>
          <a:xfrm>
            <a:off x="9872067" y="2908459"/>
            <a:ext cx="2835235" cy="354330"/>
          </a:xfrm>
          <a:prstGeom prst="rect">
            <a:avLst/>
          </a:prstGeom>
          <a:noFill/>
          <a:ln/>
        </p:spPr>
        <p:txBody>
          <a:bodyPr wrap="none" rtlCol="0" anchor="t"/>
          <a:lstStyle/>
          <a:p>
            <a:pPr marL="0" indent="0">
              <a:lnSpc>
                <a:spcPts val="2791"/>
              </a:lnSpc>
              <a:buNone/>
            </a:pPr>
            <a:r>
              <a:rPr lang="en-US" sz="2233" b="1" dirty="0">
                <a:solidFill>
                  <a:srgbClr val="231971"/>
                </a:solidFill>
                <a:latin typeface="Outfit" pitchFamily="34" charset="0"/>
                <a:ea typeface="Outfit" pitchFamily="34" charset="-122"/>
                <a:cs typeface="Outfit" pitchFamily="34" charset="-120"/>
              </a:rPr>
              <a:t>Enhanced Safety</a:t>
            </a:r>
            <a:endParaRPr lang="en-US" sz="2233" dirty="0"/>
          </a:p>
        </p:txBody>
      </p:sp>
      <p:sp>
        <p:nvSpPr>
          <p:cNvPr id="10" name="Text 7"/>
          <p:cNvSpPr/>
          <p:nvPr/>
        </p:nvSpPr>
        <p:spPr>
          <a:xfrm>
            <a:off x="9872067" y="3489603"/>
            <a:ext cx="3978116" cy="2540318"/>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The early detection of anomalies and timely maintenance interventions enabled by the predictive maintenance system can help power plants mitigate safety risks, protect their workforce, and avoid costly accidents or environmental incidents.</a:t>
            </a:r>
            <a:endParaRPr lang="en-US" sz="178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1279</Words>
  <Application>Microsoft Office PowerPoint</Application>
  <PresentationFormat>Custom</PresentationFormat>
  <Paragraphs>88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Arimo</vt:lpstr>
      <vt:lpstr>Outfit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Nadanesh kumaresan</cp:lastModifiedBy>
  <cp:revision>2</cp:revision>
  <dcterms:created xsi:type="dcterms:W3CDTF">2024-08-16T11:23:47Z</dcterms:created>
  <dcterms:modified xsi:type="dcterms:W3CDTF">2024-08-16T13:05:42Z</dcterms:modified>
</cp:coreProperties>
</file>