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1" r:id="rId3"/>
    <p:sldId id="300" r:id="rId4"/>
    <p:sldId id="299" r:id="rId5"/>
    <p:sldId id="301" r:id="rId6"/>
    <p:sldId id="302" r:id="rId7"/>
    <p:sldId id="304" r:id="rId8"/>
    <p:sldId id="297" r:id="rId9"/>
    <p:sldId id="305" r:id="rId10"/>
    <p:sldId id="306" r:id="rId11"/>
    <p:sldId id="30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60" d="100"/>
          <a:sy n="60" d="100"/>
        </p:scale>
        <p:origin x="1288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A4C43-3F68-4740-A38D-2D96FF4FE646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A49D6-130B-E442-AA51-830BA21B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29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71669-0B60-084C-A8AC-E6DC1EA6EC19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3553B-D63A-4947-B40F-9A4437EC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7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30Wr9b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359" y="745425"/>
            <a:ext cx="10447282" cy="2072782"/>
          </a:xfrm>
        </p:spPr>
        <p:txBody>
          <a:bodyPr>
            <a:normAutofit/>
          </a:bodyPr>
          <a:lstStyle/>
          <a:p>
            <a:r>
              <a:rPr lang="en-US" dirty="0"/>
              <a:t>The TAX Rolls of </a:t>
            </a:r>
            <a:br>
              <a:rPr lang="en-US" dirty="0"/>
            </a:br>
            <a:r>
              <a:rPr lang="en-US" dirty="0"/>
              <a:t>Medieval Paris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C9D70F-5422-AB40-A9D4-D17F865B7EA6}"/>
              </a:ext>
            </a:extLst>
          </p:cNvPr>
          <p:cNvSpPr/>
          <p:nvPr/>
        </p:nvSpPr>
        <p:spPr>
          <a:xfrm>
            <a:off x="4250238" y="5005551"/>
            <a:ext cx="369152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Nathan A. Daniels</a:t>
            </a:r>
          </a:p>
          <a:p>
            <a:pPr algn="ctr"/>
            <a:r>
              <a:rPr lang="en-US" sz="2400" dirty="0"/>
              <a:t>Johns Hopkins University</a:t>
            </a:r>
          </a:p>
          <a:p>
            <a:pPr algn="ctr"/>
            <a:r>
              <a:rPr lang="en-US" sz="2400" dirty="0"/>
              <a:t>@</a:t>
            </a:r>
            <a:r>
              <a:rPr lang="en-US" sz="2400" dirty="0" err="1"/>
              <a:t>nathanadaniels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B58051-94CA-324F-8455-2994B5B98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3059525"/>
            <a:ext cx="11430000" cy="1714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415E0F3-77DC-ED4F-8DF5-E6451107FF3D}"/>
              </a:ext>
            </a:extLst>
          </p:cNvPr>
          <p:cNvSpPr/>
          <p:nvPr/>
        </p:nvSpPr>
        <p:spPr>
          <a:xfrm>
            <a:off x="4281403" y="2366334"/>
            <a:ext cx="36291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https://</a:t>
            </a:r>
            <a:r>
              <a:rPr lang="en-US" sz="2400" dirty="0" err="1"/>
              <a:t>taxrolls.github.io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2938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359" y="-149103"/>
            <a:ext cx="10447282" cy="1683613"/>
          </a:xfrm>
        </p:spPr>
        <p:txBody>
          <a:bodyPr>
            <a:normAutofit/>
          </a:bodyPr>
          <a:lstStyle/>
          <a:p>
            <a:r>
              <a:rPr lang="en-US" sz="3600" dirty="0"/>
              <a:t>-</a:t>
            </a:r>
            <a:r>
              <a:rPr lang="en-US" sz="3600" dirty="0" err="1"/>
              <a:t>ographies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3BC2E6-44AE-AE4E-874B-E16C3F50CF50}"/>
              </a:ext>
            </a:extLst>
          </p:cNvPr>
          <p:cNvSpPr/>
          <p:nvPr/>
        </p:nvSpPr>
        <p:spPr>
          <a:xfrm>
            <a:off x="1197936" y="1479638"/>
            <a:ext cx="10289362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Rockwell" panose="02060603020205020403" pitchFamily="18" charset="77"/>
              </a:rPr>
              <a:t>Occupationography</a:t>
            </a:r>
            <a:r>
              <a:rPr lang="en-US" sz="2400" b="1" dirty="0">
                <a:latin typeface="Rockwell" panose="02060603020205020403" pitchFamily="18" charset="77"/>
              </a:rPr>
              <a:t>									</a:t>
            </a:r>
            <a:r>
              <a:rPr lang="en-US" sz="2400" b="1" dirty="0" err="1">
                <a:latin typeface="Rockwell" panose="02060603020205020403" pitchFamily="18" charset="77"/>
              </a:rPr>
              <a:t>Onomatography</a:t>
            </a:r>
            <a:r>
              <a:rPr lang="en-US" sz="2400" b="1" dirty="0">
                <a:latin typeface="Rockwell" panose="02060603020205020403" pitchFamily="18" charset="77"/>
              </a:rPr>
              <a:t>?</a:t>
            </a:r>
          </a:p>
          <a:p>
            <a:endParaRPr lang="en-US" sz="1600" b="1" dirty="0">
              <a:latin typeface="Rockwell" panose="02060603020205020403" pitchFamily="18" charset="77"/>
            </a:endParaRPr>
          </a:p>
          <a:p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         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34EEA6-D7F0-8D40-98B6-C48CAC570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02" y="2249079"/>
            <a:ext cx="4318000" cy="3771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475FE9-3642-8542-A5B3-E6699A3F2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617" y="2109379"/>
            <a:ext cx="2616200" cy="4051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FA5A36-2A79-D142-B175-E8B233B72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9188" y="2109379"/>
            <a:ext cx="23749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50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359" y="-149103"/>
            <a:ext cx="10447282" cy="1683613"/>
          </a:xfrm>
        </p:spPr>
        <p:txBody>
          <a:bodyPr>
            <a:normAutofit/>
          </a:bodyPr>
          <a:lstStyle/>
          <a:p>
            <a:r>
              <a:rPr lang="en-US" sz="3600" dirty="0"/>
              <a:t>What’s next?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3BC2E6-44AE-AE4E-874B-E16C3F50CF50}"/>
              </a:ext>
            </a:extLst>
          </p:cNvPr>
          <p:cNvSpPr/>
          <p:nvPr/>
        </p:nvSpPr>
        <p:spPr>
          <a:xfrm>
            <a:off x="1197936" y="1479638"/>
            <a:ext cx="1028936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77"/>
              </a:rPr>
              <a:t>Continued </a:t>
            </a:r>
            <a:r>
              <a:rPr lang="en-US" sz="2400" dirty="0" err="1">
                <a:latin typeface="Rockwell" panose="02060603020205020403" pitchFamily="18" charset="77"/>
              </a:rPr>
              <a:t>dev’t</a:t>
            </a:r>
            <a:r>
              <a:rPr lang="en-US" sz="2400" dirty="0">
                <a:latin typeface="Rockwell" panose="02060603020205020403" pitchFamily="18" charset="77"/>
              </a:rPr>
              <a:t> of </a:t>
            </a:r>
            <a:r>
              <a:rPr lang="en-US" sz="2400" dirty="0" err="1">
                <a:latin typeface="Rockwell" panose="02060603020205020403" pitchFamily="18" charset="77"/>
              </a:rPr>
              <a:t>Personography</a:t>
            </a:r>
            <a:endParaRPr lang="en-US" sz="2400" dirty="0">
              <a:latin typeface="Rockwell" panose="02060603020205020403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77"/>
              </a:rPr>
              <a:t>Geo-locating ALL THE THINGS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77"/>
              </a:rPr>
              <a:t>E.g. Creating a gazetteer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77"/>
              </a:rPr>
              <a:t>Existing Models: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Rockwell" panose="02060603020205020403" pitchFamily="18" charset="77"/>
              </a:rPr>
              <a:t>Pelagios</a:t>
            </a:r>
            <a:r>
              <a:rPr lang="en-US" sz="2400" dirty="0">
                <a:latin typeface="Rockwell" panose="02060603020205020403" pitchFamily="18" charset="77"/>
              </a:rPr>
              <a:t> Network / </a:t>
            </a:r>
            <a:r>
              <a:rPr lang="en-US" sz="2400" dirty="0" err="1">
                <a:latin typeface="Rockwell" panose="02060603020205020403" pitchFamily="18" charset="77"/>
              </a:rPr>
              <a:t>Recogito</a:t>
            </a:r>
            <a:endParaRPr lang="en-US" sz="2400" dirty="0">
              <a:latin typeface="Rockwell" panose="02060603020205020403" pitchFamily="18" charset="7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77"/>
              </a:rPr>
              <a:t>World Historical Gazetteer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77"/>
              </a:rPr>
              <a:t>Mapping &amp;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77"/>
              </a:rPr>
              <a:t>Search/query/backend/API?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77"/>
              </a:rPr>
              <a:t>Linked Open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Rockwell" panose="02060603020205020403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77"/>
              </a:rPr>
              <a:t>Data Entry…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77"/>
              </a:rPr>
              <a:t>Automated encoding?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Rockwell" panose="02060603020205020403" pitchFamily="18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Rockwell" panose="02060603020205020403" pitchFamily="18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Rockwell" panose="02060603020205020403" pitchFamily="18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98748B-A843-4543-92E8-38D90D50B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984" y="1479638"/>
            <a:ext cx="4929234" cy="425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2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359" y="92635"/>
            <a:ext cx="10447282" cy="1733867"/>
          </a:xfrm>
        </p:spPr>
        <p:txBody>
          <a:bodyPr>
            <a:normAutofit/>
          </a:bodyPr>
          <a:lstStyle/>
          <a:p>
            <a:r>
              <a:rPr lang="en-US" sz="3600" dirty="0"/>
              <a:t>Manuscript Data</a:t>
            </a:r>
            <a:br>
              <a:rPr lang="en-US" sz="6000" dirty="0"/>
            </a:br>
            <a:endParaRPr lang="en-US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81A993-AAB0-7140-BA77-0E59651F84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60"/>
          <a:stretch/>
        </p:blipFill>
        <p:spPr>
          <a:xfrm>
            <a:off x="441434" y="1302943"/>
            <a:ext cx="3946027" cy="52732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D987B8-B4A5-C545-90BC-7D14D31EE7FE}"/>
              </a:ext>
            </a:extLst>
          </p:cNvPr>
          <p:cNvSpPr txBox="1"/>
          <p:nvPr/>
        </p:nvSpPr>
        <p:spPr>
          <a:xfrm>
            <a:off x="4561488" y="1302943"/>
            <a:ext cx="7189077" cy="5588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People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Names</a:t>
            </a: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Given, Occupational, Toponym, ??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Occupations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Taxes Owed and Paid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Relationships: Familial &amp; Professional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Topography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Bureaucratic Organization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Population Density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Income Distribution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077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359" y="92635"/>
            <a:ext cx="10447282" cy="1733867"/>
          </a:xfrm>
        </p:spPr>
        <p:txBody>
          <a:bodyPr>
            <a:normAutofit/>
          </a:bodyPr>
          <a:lstStyle/>
          <a:p>
            <a:r>
              <a:rPr lang="en-US" sz="3600" dirty="0"/>
              <a:t>Manuscript vs Published</a:t>
            </a:r>
            <a:br>
              <a:rPr lang="en-US" sz="6000" dirty="0"/>
            </a:br>
            <a:endParaRPr lang="en-US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81A993-AAB0-7140-BA77-0E59651F84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60"/>
          <a:stretch/>
        </p:blipFill>
        <p:spPr>
          <a:xfrm>
            <a:off x="872359" y="1302943"/>
            <a:ext cx="3946027" cy="52732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051197-E788-FE49-8D3A-77A4E1A8E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886" y="1302943"/>
            <a:ext cx="5740400" cy="2095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6D370B-4FA5-6642-A13D-7BF5396D1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886" y="3685299"/>
            <a:ext cx="57277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3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359" y="92635"/>
            <a:ext cx="10447282" cy="1733867"/>
          </a:xfrm>
        </p:spPr>
        <p:txBody>
          <a:bodyPr>
            <a:normAutofit/>
          </a:bodyPr>
          <a:lstStyle/>
          <a:p>
            <a:r>
              <a:rPr lang="en-US" sz="3600" dirty="0"/>
              <a:t>Manuscript vs Digital Edition</a:t>
            </a:r>
            <a:br>
              <a:rPr lang="en-US" sz="6000" dirty="0"/>
            </a:br>
            <a:endParaRPr lang="en-US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81A993-AAB0-7140-BA77-0E59651F84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60"/>
          <a:stretch/>
        </p:blipFill>
        <p:spPr>
          <a:xfrm>
            <a:off x="1288598" y="1302940"/>
            <a:ext cx="3946027" cy="52732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AD44D1-5684-634B-BCE4-63554E758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687" y="1302940"/>
            <a:ext cx="5293249" cy="527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20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359" y="-149103"/>
            <a:ext cx="10447282" cy="1683613"/>
          </a:xfrm>
        </p:spPr>
        <p:txBody>
          <a:bodyPr>
            <a:normAutofit/>
          </a:bodyPr>
          <a:lstStyle/>
          <a:p>
            <a:r>
              <a:rPr lang="en-US" sz="3600" dirty="0"/>
              <a:t>Sample TEI Markup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032070-19B2-CC48-A0BF-47948C27450B}"/>
              </a:ext>
            </a:extLst>
          </p:cNvPr>
          <p:cNvSpPr/>
          <p:nvPr/>
        </p:nvSpPr>
        <p:spPr>
          <a:xfrm>
            <a:off x="1862470" y="1534510"/>
            <a:ext cx="846706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Bertaut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compiegne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poullaillier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ii.s.vi.d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	  p.</a:t>
            </a:r>
          </a:p>
          <a:p>
            <a:pPr lvl="1"/>
            <a:endParaRPr lang="en-US" sz="900" dirty="0"/>
          </a:p>
          <a:p>
            <a:pPr lvl="1"/>
            <a:endParaRPr lang="en-US" sz="900" dirty="0"/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&lt;item&gt;</a:t>
            </a: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ref="#BC01"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&lt;forename&gt;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Bertaut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&lt;/forename&gt;</a:t>
            </a: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nameLink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&gt;de&lt;/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nameLink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&lt;surname&gt;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compiegne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&lt;/surname&gt; </a:t>
            </a: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roleName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ref="#BC01"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role="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poulailler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type="occupation"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poullaillier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roleName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measureGrp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&lt;measure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quantity="2" unit="sous"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ii.s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.&lt;/measure&gt; </a:t>
            </a: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&lt;measure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quantity="6" unit="deniers"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vi.d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&lt;/measure&gt; </a:t>
            </a: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measureGrp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&lt;seg type="status"&gt;p.&lt;/seg&gt;</a:t>
            </a: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&lt;/item&gt;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B9EC1F-1611-1E4E-AAD1-DC22ED643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417" y="1275109"/>
            <a:ext cx="6475165" cy="51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5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4543-4D73-D340-87B9-5A5E99E66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/>
              <a:t>Transaction Markup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49DCB-863F-C243-A605-7F90E91BB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839" y="1113097"/>
            <a:ext cx="11115674" cy="5284381"/>
          </a:xfrm>
        </p:spPr>
        <p:txBody>
          <a:bodyPr>
            <a:normAutofit fontScale="77500" lnSpcReduction="20000"/>
          </a:bodyPr>
          <a:lstStyle/>
          <a:p>
            <a:pPr marL="457200" indent="-457200"/>
            <a:r>
              <a:rPr lang="en-US" sz="2600" dirty="0">
                <a:latin typeface="Rockwell" panose="02060603020205020403" pitchFamily="18" charset="77"/>
                <a:cs typeface="Arial" panose="020B0604020202020204" pitchFamily="34" charset="0"/>
              </a:rPr>
              <a:t>Bookkeeping Ontology by Digital Edition Publishing Cooperative for </a:t>
            </a:r>
            <a:br>
              <a:rPr lang="en-US" sz="2600" dirty="0">
                <a:latin typeface="Rockwell" panose="02060603020205020403" pitchFamily="18" charset="77"/>
                <a:cs typeface="Arial" panose="020B0604020202020204" pitchFamily="34" charset="0"/>
              </a:rPr>
            </a:br>
            <a:r>
              <a:rPr lang="en-US" sz="2600" dirty="0">
                <a:latin typeface="Rockwell" panose="02060603020205020403" pitchFamily="18" charset="77"/>
                <a:cs typeface="Arial" panose="020B0604020202020204" pitchFamily="34" charset="0"/>
              </a:rPr>
              <a:t>Historical Accounts (DEPCHA) (</a:t>
            </a:r>
            <a:r>
              <a:rPr lang="en-US" sz="2600" dirty="0">
                <a:latin typeface="Rockwell" panose="02060603020205020403" pitchFamily="18" charset="77"/>
                <a:cs typeface="Arial" panose="020B0604020202020204" pitchFamily="34" charset="0"/>
                <a:hlinkClick r:id="rId2"/>
              </a:rPr>
              <a:t>bit.ly/30Wr9bd</a:t>
            </a:r>
            <a:r>
              <a:rPr lang="en-US" sz="2600" dirty="0">
                <a:latin typeface="Rockwell" panose="02060603020205020403" pitchFamily="18" charset="77"/>
                <a:cs typeface="Arial" panose="020B0604020202020204" pitchFamily="34" charset="0"/>
              </a:rPr>
              <a:t>)</a:t>
            </a:r>
          </a:p>
          <a:p>
            <a:pPr marL="457200" indent="-457200"/>
            <a:r>
              <a:rPr lang="en-US" sz="2600" dirty="0">
                <a:latin typeface="Rockwell" panose="02060603020205020403" pitchFamily="18" charset="77"/>
                <a:cs typeface="Arial" panose="020B0604020202020204" pitchFamily="34" charset="0"/>
              </a:rPr>
              <a:t>Uses </a:t>
            </a:r>
            <a:r>
              <a:rPr lang="en-US" sz="2600" dirty="0">
                <a:latin typeface="Rockwell" panose="02060603020205020403" pitchFamily="18" charset="77"/>
                <a:cs typeface="Courier New" panose="02070309020205020404" pitchFamily="49" charset="0"/>
              </a:rPr>
              <a:t>@</a:t>
            </a:r>
            <a:r>
              <a:rPr lang="en-US" sz="2600" dirty="0" err="1">
                <a:latin typeface="Rockwell" panose="02060603020205020403" pitchFamily="18" charset="77"/>
                <a:cs typeface="Courier New" panose="02070309020205020404" pitchFamily="49" charset="0"/>
              </a:rPr>
              <a:t>ana</a:t>
            </a:r>
            <a:r>
              <a:rPr lang="en-US" sz="2600" dirty="0">
                <a:latin typeface="Rockwell" panose="02060603020205020403" pitchFamily="18" charset="77"/>
                <a:cs typeface="Arial" panose="020B0604020202020204" pitchFamily="34" charset="0"/>
              </a:rPr>
              <a:t> to provide markup for RDF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"#</a:t>
            </a: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bk:to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&gt;Le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roi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de France&lt;/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914400" lvl="2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&lt;date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"#</a:t>
            </a: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bk:when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"&gt;1313&lt;/date&gt;</a:t>
            </a:r>
          </a:p>
          <a:p>
            <a:pPr marL="914400" lvl="2" indent="0">
              <a:buNone/>
            </a:pP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914400" lvl="2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&lt;item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"#</a:t>
            </a: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bk:entry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914400" lvl="2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persName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"#</a:t>
            </a: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bk:from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ref="#PP01"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Perronelle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poree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persName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914400" lvl="2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&lt;measure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"#</a:t>
            </a: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bk:money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quantity="2” unit="sous"&gt;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ii.s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.&lt;/measure&gt; </a:t>
            </a:r>
          </a:p>
          <a:p>
            <a:pPr marL="914400" lvl="2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&lt;seg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"#</a:t>
            </a: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bk:status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"&gt;p.&lt;/seg&gt;</a:t>
            </a:r>
          </a:p>
          <a:p>
            <a:pPr marL="914400" lvl="2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&lt;/item&gt;</a:t>
            </a:r>
          </a:p>
          <a:p>
            <a:pPr marL="457200" indent="-457200"/>
            <a:endParaRPr lang="en-US" sz="1300" dirty="0">
              <a:latin typeface="Rockwell" panose="02060603020205020403" pitchFamily="18" charset="77"/>
              <a:cs typeface="Arial" panose="020B0604020202020204" pitchFamily="34" charset="0"/>
            </a:endParaRPr>
          </a:p>
          <a:p>
            <a:pPr marL="457200" indent="-457200"/>
            <a:r>
              <a:rPr lang="en-US" sz="2600" dirty="0">
                <a:latin typeface="Rockwell" panose="02060603020205020403" pitchFamily="18" charset="77"/>
                <a:cs typeface="Arial" panose="020B0604020202020204" pitchFamily="34" charset="0"/>
              </a:rPr>
              <a:t>Result: Transaction from </a:t>
            </a:r>
            <a:r>
              <a:rPr lang="en-US" sz="2600" i="1" dirty="0" err="1">
                <a:latin typeface="Rockwell" panose="02060603020205020403" pitchFamily="18" charset="77"/>
                <a:cs typeface="Arial" panose="020B0604020202020204" pitchFamily="34" charset="0"/>
              </a:rPr>
              <a:t>Perronelle</a:t>
            </a:r>
            <a:r>
              <a:rPr lang="en-US" sz="2600" i="1" dirty="0">
                <a:latin typeface="Rockwell" panose="02060603020205020403" pitchFamily="18" charset="77"/>
                <a:cs typeface="Arial" panose="020B0604020202020204" pitchFamily="34" charset="0"/>
              </a:rPr>
              <a:t> </a:t>
            </a:r>
            <a:r>
              <a:rPr lang="en-US" sz="2600" i="1" dirty="0" err="1">
                <a:latin typeface="Rockwell" panose="02060603020205020403" pitchFamily="18" charset="77"/>
                <a:cs typeface="Arial" panose="020B0604020202020204" pitchFamily="34" charset="0"/>
              </a:rPr>
              <a:t>poree</a:t>
            </a:r>
            <a:r>
              <a:rPr lang="en-US" sz="2600" i="1" dirty="0">
                <a:latin typeface="Rockwell" panose="02060603020205020403" pitchFamily="18" charset="77"/>
                <a:cs typeface="Arial" panose="020B0604020202020204" pitchFamily="34" charset="0"/>
              </a:rPr>
              <a:t> </a:t>
            </a:r>
            <a:r>
              <a:rPr lang="en-US" sz="2600" dirty="0">
                <a:latin typeface="Rockwell" panose="02060603020205020403" pitchFamily="18" charset="77"/>
                <a:cs typeface="Arial" panose="020B0604020202020204" pitchFamily="34" charset="0"/>
              </a:rPr>
              <a:t>to </a:t>
            </a:r>
            <a:r>
              <a:rPr lang="en-US" sz="2600" i="1" dirty="0">
                <a:latin typeface="Rockwell" panose="02060603020205020403" pitchFamily="18" charset="77"/>
                <a:cs typeface="Arial" panose="020B0604020202020204" pitchFamily="34" charset="0"/>
              </a:rPr>
              <a:t>Philip IV</a:t>
            </a:r>
            <a:r>
              <a:rPr lang="en-US" sz="2600" dirty="0">
                <a:latin typeface="Rockwell" panose="02060603020205020403" pitchFamily="18" charset="77"/>
                <a:cs typeface="Arial" panose="020B0604020202020204" pitchFamily="34" charset="0"/>
              </a:rPr>
              <a:t>, paid </a:t>
            </a:r>
            <a:r>
              <a:rPr lang="en-US" sz="2600" i="1" dirty="0">
                <a:latin typeface="Rockwell" panose="02060603020205020403" pitchFamily="18" charset="77"/>
                <a:cs typeface="Arial" panose="020B0604020202020204" pitchFamily="34" charset="0"/>
              </a:rPr>
              <a:t>2 sous</a:t>
            </a:r>
            <a:r>
              <a:rPr lang="en-US" sz="2600" dirty="0">
                <a:latin typeface="Rockwell" panose="02060603020205020403" pitchFamily="18" charset="77"/>
                <a:cs typeface="Arial" panose="020B0604020202020204" pitchFamily="34" charset="0"/>
              </a:rPr>
              <a:t> in </a:t>
            </a:r>
            <a:r>
              <a:rPr lang="en-US" sz="2600" i="1" dirty="0">
                <a:latin typeface="Rockwell" panose="02060603020205020403" pitchFamily="18" charset="77"/>
                <a:cs typeface="Arial" panose="020B0604020202020204" pitchFamily="34" charset="0"/>
              </a:rPr>
              <a:t>1313</a:t>
            </a:r>
          </a:p>
        </p:txBody>
      </p:sp>
    </p:spTree>
    <p:extLst>
      <p:ext uri="{BB962C8B-B14F-4D97-AF65-F5344CB8AC3E}">
        <p14:creationId xmlns:p14="http://schemas.microsoft.com/office/powerpoint/2010/main" val="28457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359" y="-149103"/>
            <a:ext cx="10447282" cy="1683613"/>
          </a:xfrm>
        </p:spPr>
        <p:txBody>
          <a:bodyPr>
            <a:normAutofit/>
          </a:bodyPr>
          <a:lstStyle/>
          <a:p>
            <a:r>
              <a:rPr lang="en-US" sz="3600" dirty="0"/>
              <a:t>-</a:t>
            </a:r>
            <a:r>
              <a:rPr lang="en-US" sz="3600" dirty="0" err="1"/>
              <a:t>ographies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56BAA-BB64-1F4F-8AB0-4F739B57D221}"/>
              </a:ext>
            </a:extLst>
          </p:cNvPr>
          <p:cNvSpPr txBox="1"/>
          <p:nvPr/>
        </p:nvSpPr>
        <p:spPr>
          <a:xfrm>
            <a:off x="872359" y="1165178"/>
            <a:ext cx="106320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XSLT (</a:t>
            </a:r>
            <a:r>
              <a:rPr lang="en-US" sz="2000" dirty="0" err="1"/>
              <a:t>eXtensible</a:t>
            </a:r>
            <a:r>
              <a:rPr lang="en-US" sz="2000" dirty="0"/>
              <a:t> Stylesheet Language Transformations) to extract and compile structured XML data from TEI-encoded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separate XML documents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Individual People / Biographical Data (</a:t>
            </a:r>
            <a:r>
              <a:rPr lang="en-US" sz="2000" dirty="0" err="1"/>
              <a:t>Personography</a:t>
            </a:r>
            <a:r>
              <a:rPr lang="en-US" sz="20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Places (Gazetteer)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Financial Records (</a:t>
            </a:r>
            <a:r>
              <a:rPr lang="en-US" sz="2000" dirty="0" err="1"/>
              <a:t>Transactionography</a:t>
            </a:r>
            <a:r>
              <a:rPr lang="en-US" sz="20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Compile information about: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Names (Given / Topographical)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Occupations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1883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359" y="-149103"/>
            <a:ext cx="10447282" cy="1683613"/>
          </a:xfrm>
        </p:spPr>
        <p:txBody>
          <a:bodyPr>
            <a:normAutofit/>
          </a:bodyPr>
          <a:lstStyle/>
          <a:p>
            <a:r>
              <a:rPr lang="en-US" sz="3600" dirty="0"/>
              <a:t>-</a:t>
            </a:r>
            <a:r>
              <a:rPr lang="en-US" sz="3600" dirty="0" err="1"/>
              <a:t>ographies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B966DC-BEF1-C441-BFC1-42A1F3BC32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902" b="15146"/>
          <a:stretch/>
        </p:blipFill>
        <p:spPr>
          <a:xfrm>
            <a:off x="1112873" y="3966193"/>
            <a:ext cx="10206767" cy="28918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0017B5-9371-BB4F-9BAA-0D2B82C43571}"/>
              </a:ext>
            </a:extLst>
          </p:cNvPr>
          <p:cNvSpPr/>
          <p:nvPr/>
        </p:nvSpPr>
        <p:spPr>
          <a:xfrm>
            <a:off x="872359" y="1193280"/>
            <a:ext cx="1044728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Rockwell" panose="02060603020205020403" pitchFamily="18" charset="77"/>
              </a:rPr>
              <a:t>Transactionography</a:t>
            </a:r>
            <a:endParaRPr lang="en-US" sz="2400" b="1" dirty="0">
              <a:latin typeface="Rockwell" panose="02060603020205020403" pitchFamily="18" charset="77"/>
            </a:endParaRPr>
          </a:p>
          <a:p>
            <a:endParaRPr lang="en-US" sz="1600" b="1" dirty="0">
              <a:latin typeface="Rockwell" panose="02060603020205020403" pitchFamily="18" charset="77"/>
            </a:endParaRPr>
          </a:p>
          <a:p>
            <a:r>
              <a:rPr lang="en-US" dirty="0">
                <a:latin typeface="Courier" pitchFamily="2" charset="0"/>
              </a:rPr>
              <a:t>&lt;event type="#</a:t>
            </a:r>
            <a:r>
              <a:rPr lang="en-US" dirty="0" err="1">
                <a:latin typeface="Courier" pitchFamily="2" charset="0"/>
              </a:rPr>
              <a:t>bk:entry</a:t>
            </a:r>
            <a:r>
              <a:rPr lang="en-US" dirty="0">
                <a:latin typeface="Courier" pitchFamily="2" charset="0"/>
              </a:rPr>
              <a:t>" </a:t>
            </a:r>
            <a:r>
              <a:rPr lang="en-US" dirty="0" err="1">
                <a:latin typeface="Courier" pitchFamily="2" charset="0"/>
              </a:rPr>
              <a:t>xml:id</a:t>
            </a:r>
            <a:r>
              <a:rPr lang="en-US" dirty="0">
                <a:latin typeface="Courier" pitchFamily="2" charset="0"/>
              </a:rPr>
              <a:t>="trans_d2e563" source="#item_wc5_2zg_ghb"&gt;</a:t>
            </a:r>
          </a:p>
          <a:p>
            <a:r>
              <a:rPr lang="en-US" dirty="0">
                <a:latin typeface="Courier" pitchFamily="2" charset="0"/>
              </a:rPr>
              <a:t>	&lt;desc type="#</a:t>
            </a:r>
            <a:r>
              <a:rPr lang="en-US" dirty="0" err="1">
                <a:latin typeface="Courier" pitchFamily="2" charset="0"/>
              </a:rPr>
              <a:t>bk:when</a:t>
            </a:r>
            <a:r>
              <a:rPr lang="en-US" dirty="0">
                <a:latin typeface="Courier" pitchFamily="2" charset="0"/>
              </a:rPr>
              <a:t>"&gt;1313&lt;/desc&gt;</a:t>
            </a:r>
          </a:p>
          <a:p>
            <a:r>
              <a:rPr lang="en-US" dirty="0">
                <a:latin typeface="Courier" pitchFamily="2" charset="0"/>
              </a:rPr>
              <a:t>	&lt;desc type="#</a:t>
            </a:r>
            <a:r>
              <a:rPr lang="en-US" dirty="0" err="1">
                <a:latin typeface="Courier" pitchFamily="2" charset="0"/>
              </a:rPr>
              <a:t>bk:from</a:t>
            </a:r>
            <a:r>
              <a:rPr lang="en-US" dirty="0">
                <a:latin typeface="Courier" pitchFamily="2" charset="0"/>
              </a:rPr>
              <a:t>" </a:t>
            </a:r>
            <a:r>
              <a:rPr lang="en-US" dirty="0" err="1">
                <a:latin typeface="Courier" pitchFamily="2" charset="0"/>
              </a:rPr>
              <a:t>corresp</a:t>
            </a:r>
            <a:r>
              <a:rPr lang="en-US" dirty="0">
                <a:latin typeface="Courier" pitchFamily="2" charset="0"/>
              </a:rPr>
              <a:t>="#GSH01"&gt;Guillaume de saint </a:t>
            </a:r>
            <a:r>
              <a:rPr lang="en-US" dirty="0" err="1">
                <a:latin typeface="Courier" pitchFamily="2" charset="0"/>
              </a:rPr>
              <a:t>honore</a:t>
            </a:r>
            <a:r>
              <a:rPr lang="en-US" dirty="0">
                <a:latin typeface="Courier" pitchFamily="2" charset="0"/>
              </a:rPr>
              <a:t>&lt;/desc&gt;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	&lt;desc type="#</a:t>
            </a:r>
            <a:r>
              <a:rPr lang="en-US" dirty="0" err="1">
                <a:latin typeface="Courier" pitchFamily="2" charset="0"/>
              </a:rPr>
              <a:t>bk:to</a:t>
            </a:r>
            <a:r>
              <a:rPr lang="en-US" dirty="0">
                <a:latin typeface="Courier" pitchFamily="2" charset="0"/>
              </a:rPr>
              <a:t>" </a:t>
            </a:r>
            <a:r>
              <a:rPr lang="en-US" dirty="0" err="1">
                <a:latin typeface="Courier" pitchFamily="2" charset="0"/>
              </a:rPr>
              <a:t>corresp</a:t>
            </a:r>
            <a:r>
              <a:rPr lang="en-US" dirty="0">
                <a:latin typeface="Courier" pitchFamily="2" charset="0"/>
              </a:rPr>
              <a:t>="#P04”/&gt;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	&lt;desc type="#</a:t>
            </a:r>
            <a:r>
              <a:rPr lang="en-US" dirty="0" err="1">
                <a:latin typeface="Courier" pitchFamily="2" charset="0"/>
              </a:rPr>
              <a:t>bk:money</a:t>
            </a:r>
            <a:r>
              <a:rPr lang="en-US" dirty="0">
                <a:latin typeface="Courier" pitchFamily="2" charset="0"/>
              </a:rPr>
              <a:t>"&gt;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		&lt;measure commodity="currency" quantity="18” unit="deniers”/&gt;	&lt;/desc&gt;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&lt;/event&gt;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          </a:t>
            </a:r>
            <a:endParaRPr lang="en-US" dirty="0"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87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359" y="-149103"/>
            <a:ext cx="10447282" cy="1683613"/>
          </a:xfrm>
        </p:spPr>
        <p:txBody>
          <a:bodyPr>
            <a:normAutofit/>
          </a:bodyPr>
          <a:lstStyle/>
          <a:p>
            <a:r>
              <a:rPr lang="en-US" sz="3600" dirty="0"/>
              <a:t>-</a:t>
            </a:r>
            <a:r>
              <a:rPr lang="en-US" sz="3600" dirty="0" err="1"/>
              <a:t>ographies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929C6A-304F-8243-A1A1-27EA764FD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300" y="1764699"/>
            <a:ext cx="6235700" cy="3911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3BC2E6-44AE-AE4E-874B-E16C3F50CF50}"/>
              </a:ext>
            </a:extLst>
          </p:cNvPr>
          <p:cNvSpPr/>
          <p:nvPr/>
        </p:nvSpPr>
        <p:spPr>
          <a:xfrm>
            <a:off x="177210" y="1181701"/>
            <a:ext cx="6096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err="1">
                <a:latin typeface="Rockwell" panose="02060603020205020403" pitchFamily="18" charset="77"/>
              </a:rPr>
              <a:t>Personography</a:t>
            </a:r>
            <a:endParaRPr lang="en-US" sz="2400" b="1" dirty="0">
              <a:latin typeface="Rockwell" panose="02060603020205020403" pitchFamily="18" charset="77"/>
            </a:endParaRPr>
          </a:p>
          <a:p>
            <a:endParaRPr lang="en-US" sz="1600" b="1" dirty="0">
              <a:latin typeface="Rockwell" panose="02060603020205020403" pitchFamily="18" charset="77"/>
            </a:endParaRPr>
          </a:p>
          <a:p>
            <a:r>
              <a:rPr lang="en-US" dirty="0">
                <a:latin typeface="Courier" pitchFamily="2" charset="0"/>
              </a:rPr>
              <a:t>&lt;person </a:t>
            </a:r>
            <a:r>
              <a:rPr lang="en-US" dirty="0" err="1">
                <a:latin typeface="Courier" pitchFamily="2" charset="0"/>
              </a:rPr>
              <a:t>xml:id</a:t>
            </a:r>
            <a:r>
              <a:rPr lang="en-US" dirty="0">
                <a:latin typeface="Courier" pitchFamily="2" charset="0"/>
              </a:rPr>
              <a:t>="GH01"&gt;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	&lt;</a:t>
            </a:r>
            <a:r>
              <a:rPr lang="en-US" dirty="0" err="1">
                <a:latin typeface="Courier" pitchFamily="2" charset="0"/>
              </a:rPr>
              <a:t>persName</a:t>
            </a:r>
            <a:r>
              <a:rPr lang="en-US" dirty="0">
                <a:latin typeface="Courier" pitchFamily="2" charset="0"/>
              </a:rPr>
              <a:t> source="#item_m25_2zg_ghb" 		when="1313"&gt;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		&lt;forename&gt;Guillaume&lt;/forename&gt;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		&lt;</a:t>
            </a:r>
            <a:r>
              <a:rPr lang="en-US" dirty="0" err="1">
                <a:latin typeface="Courier" pitchFamily="2" charset="0"/>
              </a:rPr>
              <a:t>nameLink</a:t>
            </a:r>
            <a:r>
              <a:rPr lang="en-US" dirty="0">
                <a:latin typeface="Courier" pitchFamily="2" charset="0"/>
              </a:rPr>
              <a:t>&gt;le&lt;/</a:t>
            </a:r>
            <a:r>
              <a:rPr lang="en-US" dirty="0" err="1">
                <a:latin typeface="Courier" pitchFamily="2" charset="0"/>
              </a:rPr>
              <a:t>nameLink</a:t>
            </a:r>
            <a:r>
              <a:rPr lang="en-US" dirty="0">
                <a:latin typeface="Courier" pitchFamily="2" charset="0"/>
              </a:rPr>
              <a:t>&gt;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		&lt;</a:t>
            </a:r>
            <a:r>
              <a:rPr lang="en-US" dirty="0" err="1">
                <a:latin typeface="Courier" pitchFamily="2" charset="0"/>
              </a:rPr>
              <a:t>roleName</a:t>
            </a:r>
            <a:r>
              <a:rPr lang="en-US" dirty="0">
                <a:latin typeface="Courier" pitchFamily="2" charset="0"/>
              </a:rPr>
              <a:t>&gt;</a:t>
            </a:r>
            <a:r>
              <a:rPr lang="en-US" dirty="0" err="1">
                <a:latin typeface="Courier" pitchFamily="2" charset="0"/>
              </a:rPr>
              <a:t>hasteur</a:t>
            </a:r>
            <a:r>
              <a:rPr lang="en-US" dirty="0">
                <a:latin typeface="Courier" pitchFamily="2" charset="0"/>
              </a:rPr>
              <a:t>&lt;/</a:t>
            </a:r>
            <a:r>
              <a:rPr lang="en-US" dirty="0" err="1">
                <a:latin typeface="Courier" pitchFamily="2" charset="0"/>
              </a:rPr>
              <a:t>roleName</a:t>
            </a:r>
            <a:r>
              <a:rPr lang="en-US" dirty="0">
                <a:latin typeface="Courier" pitchFamily="2" charset="0"/>
              </a:rPr>
              <a:t>&gt;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	&lt;/</a:t>
            </a:r>
            <a:r>
              <a:rPr lang="en-US" dirty="0" err="1">
                <a:latin typeface="Courier" pitchFamily="2" charset="0"/>
              </a:rPr>
              <a:t>persName</a:t>
            </a:r>
            <a:r>
              <a:rPr lang="en-US" dirty="0">
                <a:latin typeface="Courier" pitchFamily="2" charset="0"/>
              </a:rPr>
              <a:t>&gt;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	&lt;sex value="male"/&gt;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	&lt;occupation source="#item_m25_2zg_ghb" 		when="1313" role="</a:t>
            </a:r>
            <a:r>
              <a:rPr lang="en-US" dirty="0" err="1">
                <a:latin typeface="Courier" pitchFamily="2" charset="0"/>
              </a:rPr>
              <a:t>hasteur</a:t>
            </a:r>
            <a:r>
              <a:rPr lang="en-US" dirty="0">
                <a:latin typeface="Courier" pitchFamily="2" charset="0"/>
              </a:rPr>
              <a:t>"&gt;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		&lt;desc type="source"&gt;</a:t>
            </a:r>
            <a:r>
              <a:rPr lang="en-US" dirty="0" err="1">
                <a:latin typeface="Courier" pitchFamily="2" charset="0"/>
              </a:rPr>
              <a:t>hasteur</a:t>
            </a:r>
            <a:r>
              <a:rPr lang="en-US" dirty="0">
                <a:latin typeface="Courier" pitchFamily="2" charset="0"/>
              </a:rPr>
              <a:t>&lt;/desc&gt;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		&lt;desc type="reg"&gt;</a:t>
            </a:r>
            <a:r>
              <a:rPr lang="en-US" dirty="0" err="1">
                <a:latin typeface="Courier" pitchFamily="2" charset="0"/>
              </a:rPr>
              <a:t>hasteur</a:t>
            </a:r>
            <a:r>
              <a:rPr lang="en-US" dirty="0">
                <a:latin typeface="Courier" pitchFamily="2" charset="0"/>
              </a:rPr>
              <a:t> to 					&lt;</a:t>
            </a:r>
            <a:r>
              <a:rPr lang="en-US" dirty="0" err="1">
                <a:latin typeface="Courier" pitchFamily="2" charset="0"/>
              </a:rPr>
              <a:t>persName</a:t>
            </a:r>
            <a:r>
              <a:rPr lang="en-US" dirty="0">
                <a:latin typeface="Courier" pitchFamily="2" charset="0"/>
              </a:rPr>
              <a:t> 	ref="#P04"&gt;Philippe 					IV&lt;/</a:t>
            </a:r>
            <a:r>
              <a:rPr lang="en-US" dirty="0" err="1">
                <a:latin typeface="Courier" pitchFamily="2" charset="0"/>
              </a:rPr>
              <a:t>persName</a:t>
            </a:r>
            <a:r>
              <a:rPr lang="en-US" dirty="0">
                <a:latin typeface="Courier" pitchFamily="2" charset="0"/>
              </a:rPr>
              <a:t>&gt;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		&lt;/desc&gt;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&lt;/occupation&gt;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&lt;/person&gt;</a:t>
            </a:r>
          </a:p>
          <a:p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          </a:t>
            </a:r>
          </a:p>
        </p:txBody>
      </p:sp>
    </p:spTree>
    <p:extLst>
      <p:ext uri="{BB962C8B-B14F-4D97-AF65-F5344CB8AC3E}">
        <p14:creationId xmlns:p14="http://schemas.microsoft.com/office/powerpoint/2010/main" val="2044520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3263</TotalTime>
  <Words>769</Words>
  <Application>Microsoft Macintosh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Bookman Old Style</vt:lpstr>
      <vt:lpstr>Calibri</vt:lpstr>
      <vt:lpstr>Courier</vt:lpstr>
      <vt:lpstr>Courier New</vt:lpstr>
      <vt:lpstr>Rockwell</vt:lpstr>
      <vt:lpstr>Damask</vt:lpstr>
      <vt:lpstr>The TAX Rolls of  Medieval Paris </vt:lpstr>
      <vt:lpstr>Manuscript Data </vt:lpstr>
      <vt:lpstr>Manuscript vs Published </vt:lpstr>
      <vt:lpstr>Manuscript vs Digital Edition </vt:lpstr>
      <vt:lpstr>Sample TEI Markup </vt:lpstr>
      <vt:lpstr>Transaction Markup</vt:lpstr>
      <vt:lpstr>-ographies </vt:lpstr>
      <vt:lpstr>-ographies </vt:lpstr>
      <vt:lpstr>-ographies </vt:lpstr>
      <vt:lpstr>-ographies </vt:lpstr>
      <vt:lpstr>What’s next?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Roman Cities</dc:title>
  <dc:creator>Nathan Daniels</dc:creator>
  <cp:lastModifiedBy>Nathan Daniels</cp:lastModifiedBy>
  <cp:revision>77</cp:revision>
  <dcterms:created xsi:type="dcterms:W3CDTF">2017-02-02T03:45:22Z</dcterms:created>
  <dcterms:modified xsi:type="dcterms:W3CDTF">2019-10-25T17:02:16Z</dcterms:modified>
</cp:coreProperties>
</file>