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5" r:id="rId2"/>
    <p:sldId id="316" r:id="rId3"/>
    <p:sldId id="322" r:id="rId4"/>
    <p:sldId id="256" r:id="rId5"/>
    <p:sldId id="266" r:id="rId6"/>
    <p:sldId id="286" r:id="rId7"/>
    <p:sldId id="268" r:id="rId8"/>
    <p:sldId id="269" r:id="rId9"/>
    <p:sldId id="270" r:id="rId10"/>
    <p:sldId id="272" r:id="rId11"/>
    <p:sldId id="287" r:id="rId12"/>
    <p:sldId id="275" r:id="rId13"/>
    <p:sldId id="27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3"/>
  </p:normalViewPr>
  <p:slideViewPr>
    <p:cSldViewPr snapToGrid="0">
      <p:cViewPr varScale="1">
        <p:scale>
          <a:sx n="112" d="100"/>
          <a:sy n="112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dirty="0"/>
              <a:t>Most of the pieces of academic argument can be divided into three broad categories: THEY SAY, I SAY, and SO WHAT?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6BD4D-66F9-44B9-BC19-24C9088AFB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of these terms stand in for a handful of ideas. Do you associate any of these ideas with other terms we’ve already used in the course?</a:t>
            </a:r>
          </a:p>
          <a:p>
            <a:r>
              <a:rPr lang="en-US" dirty="0"/>
              <a:t>PROBLEM/QUESTION, THESIS, MOTIVE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6BD4D-66F9-44B9-BC19-24C9088AFB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generic, but well-formed abstract from the science journal NATURE.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6BD4D-66F9-44B9-BC19-24C9088AFB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3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looking for They Say, I Say, &amp; So What. I’ll read the sentences out loud, and you listen for whether each sentence fits into THEY</a:t>
            </a:r>
            <a:r>
              <a:rPr lang="en-US" baseline="0" dirty="0"/>
              <a:t> SAY, I SAY, or SO WHAT.  Are there certain words that seem to indicate which category the sentence falls into?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71505-25C7-A84A-A3C2-5AC4A0931A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YEP, here are those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71505-25C7-A84A-A3C2-5AC4A0931A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five elements that are common to academic argument in every discipline. Some of them you are already familiar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3553B-D63A-4947-B40F-9A4437EC71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Five Elements in sum. Where do you see each of these elements in the sample abstract that I’ve handed out to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3553B-D63A-4947-B40F-9A4437EC71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2953406"/>
            <a:ext cx="10447282" cy="2072782"/>
          </a:xfrm>
        </p:spPr>
        <p:txBody>
          <a:bodyPr>
            <a:normAutofit fontScale="90000"/>
          </a:bodyPr>
          <a:lstStyle/>
          <a:p>
            <a:r>
              <a:rPr lang="en-US" dirty="0"/>
              <a:t>Ibn Battuta</a:t>
            </a:r>
            <a:br>
              <a:rPr lang="en-US" dirty="0"/>
            </a:br>
            <a:br>
              <a:rPr lang="en-US" dirty="0"/>
            </a:br>
            <a:r>
              <a:rPr lang="en-US" b="0" i="1" dirty="0">
                <a:effectLst/>
              </a:rPr>
              <a:t>A Gift to Those Who Contemplate the Wonders of Cities and the Marvels of Travelling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9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556836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Fundamental Structure of Academic Argument: </a:t>
            </a:r>
            <a:br>
              <a:rPr lang="en-US" sz="3600" dirty="0"/>
            </a:br>
            <a:r>
              <a:rPr lang="en-US" sz="3600" dirty="0"/>
              <a:t>5 Elements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1981200" y="2015067"/>
            <a:ext cx="8229600" cy="41110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	</a:t>
            </a:r>
            <a:r>
              <a:rPr lang="en-US" sz="4400" dirty="0"/>
              <a:t>		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6600"/>
                </a:solidFill>
              </a:rPr>
              <a:t>Established View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solidFill>
                  <a:schemeClr val="accent5"/>
                </a:solidFill>
              </a:rPr>
              <a:t>Flaw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8000"/>
                </a:solidFill>
              </a:rPr>
              <a:t>Thesis</a:t>
            </a:r>
            <a:endParaRPr lang="en-US" sz="4400" dirty="0"/>
          </a:p>
          <a:p>
            <a:pPr marL="0" indent="0">
              <a:buNone/>
            </a:pPr>
            <a:r>
              <a:rPr lang="en-US" sz="4400" dirty="0">
                <a:solidFill>
                  <a:srgbClr val="3366FF"/>
                </a:solidFill>
              </a:rPr>
              <a:t>Motive</a:t>
            </a:r>
          </a:p>
          <a:p>
            <a:pPr marL="0" indent="0" algn="r">
              <a:buNone/>
            </a:pPr>
            <a:r>
              <a:rPr lang="en-US" sz="2200" dirty="0"/>
              <a:t>--Will Evans, “‘The Elements’ of Hopkins Expos”</a:t>
            </a:r>
          </a:p>
        </p:txBody>
      </p:sp>
    </p:spTree>
    <p:extLst>
      <p:ext uri="{BB962C8B-B14F-4D97-AF65-F5344CB8AC3E}">
        <p14:creationId xmlns:p14="http://schemas.microsoft.com/office/powerpoint/2010/main" val="319546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They Say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ongoing, persistent problem or question</a:t>
            </a:r>
            <a:r>
              <a:rPr lang="en-US" dirty="0"/>
              <a:t>—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something that is difficult to understand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Flag words: 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explore, raise questions about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Established View (EV)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6600"/>
                </a:solidFill>
              </a:rPr>
              <a:t>voice</a:t>
            </a:r>
            <a:r>
              <a:rPr lang="en-US" dirty="0"/>
              <a:t> in the ongoing conversation about the problem. A </a:t>
            </a:r>
            <a:r>
              <a:rPr lang="en-US" dirty="0">
                <a:solidFill>
                  <a:srgbClr val="FF6600"/>
                </a:solidFill>
              </a:rPr>
              <a:t>proposed solution</a:t>
            </a:r>
            <a:r>
              <a:rPr lang="en-US" dirty="0"/>
              <a:t> to the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Flag words: </a:t>
            </a:r>
            <a:r>
              <a:rPr lang="en-US" i="1" dirty="0">
                <a:solidFill>
                  <a:srgbClr val="FF6600"/>
                </a:solidFill>
              </a:rPr>
              <a:t>widely believed, some have argued </a:t>
            </a:r>
          </a:p>
        </p:txBody>
      </p:sp>
    </p:spTree>
    <p:extLst>
      <p:ext uri="{BB962C8B-B14F-4D97-AF65-F5344CB8AC3E}">
        <p14:creationId xmlns:p14="http://schemas.microsoft.com/office/powerpoint/2010/main" val="28289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 Say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Flaw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Some </a:t>
            </a:r>
            <a:r>
              <a:rPr lang="en-US" dirty="0">
                <a:solidFill>
                  <a:schemeClr val="accent5"/>
                </a:solidFill>
              </a:rPr>
              <a:t>concern that the author raises about the validity of the EV</a:t>
            </a:r>
            <a:r>
              <a:rPr lang="en-US" dirty="0"/>
              <a:t>. The essay points to a flaw/flaws in the logic of the EV, or in the EV’s use of evidence, or in the assumptions the EV makes, or the implications of the EV.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Flag words:</a:t>
            </a:r>
            <a:r>
              <a:rPr lang="en-US" dirty="0">
                <a:solidFill>
                  <a:srgbClr val="CC2286"/>
                </a:solidFill>
              </a:rPr>
              <a:t> </a:t>
            </a:r>
            <a:r>
              <a:rPr lang="en-US" i="1" dirty="0">
                <a:solidFill>
                  <a:schemeClr val="accent5"/>
                </a:solidFill>
              </a:rPr>
              <a:t>however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i="1" dirty="0">
                <a:solidFill>
                  <a:schemeClr val="accent5"/>
                </a:solidFill>
              </a:rPr>
              <a:t>but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i="1" dirty="0">
                <a:solidFill>
                  <a:schemeClr val="accent5"/>
                </a:solidFill>
              </a:rPr>
              <a:t>yet</a:t>
            </a:r>
            <a:r>
              <a:rPr lang="en-US" dirty="0">
                <a:solidFill>
                  <a:schemeClr val="accent5"/>
                </a:solidFill>
              </a:rPr>
              <a:t>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author </a:t>
            </a:r>
            <a:r>
              <a:rPr lang="en-US" dirty="0">
                <a:solidFill>
                  <a:srgbClr val="008000"/>
                </a:solidFill>
              </a:rPr>
              <a:t>corrects the flaw</a:t>
            </a:r>
            <a:r>
              <a:rPr lang="en-US" dirty="0"/>
              <a:t> in the EV; it offers a </a:t>
            </a:r>
            <a:r>
              <a:rPr lang="en-US" dirty="0">
                <a:solidFill>
                  <a:srgbClr val="008000"/>
                </a:solidFill>
              </a:rPr>
              <a:t>new, better view </a:t>
            </a:r>
            <a:r>
              <a:rPr lang="en-US" dirty="0"/>
              <a:t>in place of the original EV.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Flag words: </a:t>
            </a:r>
            <a:r>
              <a:rPr lang="en-US" i="1" dirty="0">
                <a:solidFill>
                  <a:srgbClr val="008000"/>
                </a:solidFill>
              </a:rPr>
              <a:t>instead, rather,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i="1" dirty="0">
                <a:solidFill>
                  <a:srgbClr val="008000"/>
                </a:solidFill>
              </a:rPr>
              <a:t>therefore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So what?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Motive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Tells the reader </a:t>
            </a:r>
            <a:r>
              <a:rPr lang="en-US" sz="1800" dirty="0">
                <a:solidFill>
                  <a:srgbClr val="3366FF"/>
                </a:solidFill>
              </a:rPr>
              <a:t>why any of this matters in the first place</a:t>
            </a:r>
            <a:r>
              <a:rPr lang="en-US" sz="1800" dirty="0"/>
              <a:t>. Answers the questions </a:t>
            </a:r>
            <a:r>
              <a:rPr lang="en-US" sz="1800" i="1" dirty="0"/>
              <a:t>So what?</a:t>
            </a:r>
            <a:r>
              <a:rPr lang="en-US" sz="1800" dirty="0"/>
              <a:t>  and </a:t>
            </a:r>
            <a:r>
              <a:rPr lang="en-US" sz="1800" i="1" dirty="0"/>
              <a:t>What’s at stake?</a:t>
            </a:r>
            <a:r>
              <a:rPr lang="en-US" sz="1800" dirty="0"/>
              <a:t>  Signaled by phrases that direct us outward toward a larger, more important topic, something larger at stake—ethical implications, for instance.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Flag words: </a:t>
            </a:r>
            <a:r>
              <a:rPr lang="en-US" sz="1800" i="1" dirty="0">
                <a:solidFill>
                  <a:srgbClr val="3366FF"/>
                </a:solidFill>
              </a:rPr>
              <a:t>important to consider, significant</a:t>
            </a:r>
            <a:r>
              <a:rPr lang="en-US" sz="1800" i="1" dirty="0"/>
              <a:t>.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67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70690" y="220718"/>
            <a:ext cx="8229600" cy="1049867"/>
          </a:xfrm>
        </p:spPr>
        <p:txBody>
          <a:bodyPr/>
          <a:lstStyle/>
          <a:p>
            <a:r>
              <a:rPr lang="en-US" dirty="0"/>
              <a:t>Elements of Academic Argument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70690" y="1406051"/>
            <a:ext cx="3487575" cy="5367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			</a:t>
            </a:r>
          </a:p>
          <a:p>
            <a:pPr marL="0" indent="0">
              <a:buNone/>
            </a:pPr>
            <a:endParaRPr lang="en-US" sz="1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Established View</a:t>
            </a:r>
            <a:r>
              <a:rPr lang="en-US" dirty="0">
                <a:solidFill>
                  <a:srgbClr val="FF6600"/>
                </a:solidFill>
              </a:rPr>
              <a:t> 		</a:t>
            </a:r>
          </a:p>
          <a:p>
            <a:pPr marL="0" indent="0">
              <a:buNone/>
            </a:pP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Flaw</a:t>
            </a:r>
            <a:r>
              <a:rPr lang="en-US" dirty="0"/>
              <a:t>				</a:t>
            </a: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Thesis</a:t>
            </a:r>
            <a:r>
              <a:rPr lang="en-US" dirty="0"/>
              <a:t>				</a:t>
            </a:r>
          </a:p>
          <a:p>
            <a:pPr marL="0" indent="0">
              <a:buNone/>
            </a:pP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Motive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			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074EBD6-6B50-7544-B53C-651F6EB56B3B}"/>
              </a:ext>
            </a:extLst>
          </p:cNvPr>
          <p:cNvSpPr txBox="1">
            <a:spLocks/>
          </p:cNvSpPr>
          <p:nvPr/>
        </p:nvSpPr>
        <p:spPr>
          <a:xfrm>
            <a:off x="3797144" y="1406050"/>
            <a:ext cx="7611754" cy="536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something difficult to understand; 				   an ongoing conversation/question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6600"/>
                </a:solidFill>
              </a:rPr>
              <a:t>		</a:t>
            </a:r>
            <a:r>
              <a:rPr lang="en-US" dirty="0"/>
              <a:t>a voice in the conversation; 					   a proposed solution/answer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a concern about the EV’s validity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correction of the flaw; a better 					   view; the product of the analysis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why this is important?; what’s at 				   stake?; so what?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D05F5-F7A7-0D4B-A55C-09EBA38AF7E3}"/>
              </a:ext>
            </a:extLst>
          </p:cNvPr>
          <p:cNvSpPr txBox="1"/>
          <p:nvPr/>
        </p:nvSpPr>
        <p:spPr>
          <a:xfrm>
            <a:off x="1429335" y="2467755"/>
            <a:ext cx="93226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 what ways does Ibn Battuta's narrative differ from Benjamin of </a:t>
            </a:r>
            <a:r>
              <a:rPr lang="en-US" sz="2000" dirty="0" err="1"/>
              <a:t>Tudela’s</a:t>
            </a:r>
            <a:r>
              <a:rPr lang="en-US" sz="20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What draws Ibn Battuta’s interest while traveling?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What role does Islam play throughout the text?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How does Ibn Battuta respond to different cultures? In what ways is he affected or changed by them?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How do other cultures respond to Ibn Battuta? Are they also shaped by him?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F5A1C3-D46E-DA4E-BE11-DE0B836345D1}"/>
              </a:ext>
            </a:extLst>
          </p:cNvPr>
          <p:cNvSpPr txBox="1">
            <a:spLocks/>
          </p:cNvSpPr>
          <p:nvPr/>
        </p:nvSpPr>
        <p:spPr>
          <a:xfrm>
            <a:off x="913793" y="459868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IBN Battuta</a:t>
            </a:r>
            <a:br>
              <a:rPr lang="en-US" sz="2400" dirty="0"/>
            </a:br>
            <a:endParaRPr lang="en-US" sz="2400" dirty="0"/>
          </a:p>
          <a:p>
            <a:r>
              <a:rPr lang="en-US" sz="2200" i="1" dirty="0"/>
              <a:t>Discussion Questions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890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02" y="640491"/>
            <a:ext cx="9028436" cy="60340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8144FE8-3C22-FA4B-B04B-6E312346C5D5}"/>
              </a:ext>
            </a:extLst>
          </p:cNvPr>
          <p:cNvSpPr txBox="1">
            <a:spLocks/>
          </p:cNvSpPr>
          <p:nvPr/>
        </p:nvSpPr>
        <p:spPr>
          <a:xfrm>
            <a:off x="2462245" y="131901"/>
            <a:ext cx="7292553" cy="101718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Ibn Battuta’s Itinerary</a:t>
            </a:r>
          </a:p>
        </p:txBody>
      </p:sp>
    </p:spTree>
    <p:extLst>
      <p:ext uri="{BB962C8B-B14F-4D97-AF65-F5344CB8AC3E}">
        <p14:creationId xmlns:p14="http://schemas.microsoft.com/office/powerpoint/2010/main" val="29343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2953406"/>
            <a:ext cx="10447282" cy="2072782"/>
          </a:xfrm>
        </p:spPr>
        <p:txBody>
          <a:bodyPr>
            <a:normAutofit fontScale="90000"/>
          </a:bodyPr>
          <a:lstStyle/>
          <a:p>
            <a:r>
              <a:rPr lang="en-US" dirty="0"/>
              <a:t>The Fundamental Structure</a:t>
            </a:r>
            <a:br>
              <a:rPr lang="en-US" dirty="0"/>
            </a:br>
            <a:r>
              <a:rPr lang="en-US" dirty="0"/>
              <a:t>of Academic Argument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Continued…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3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Callout 6"/>
          <p:cNvSpPr/>
          <p:nvPr/>
        </p:nvSpPr>
        <p:spPr>
          <a:xfrm>
            <a:off x="1891863" y="405712"/>
            <a:ext cx="4450950" cy="2851199"/>
          </a:xfrm>
          <a:prstGeom prst="wedgeEllipseCallou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They say </a:t>
            </a:r>
            <a:r>
              <a:rPr lang="en-US" sz="3600" dirty="0"/>
              <a:t>. . 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2783" y="2152006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 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3982050" y="3386409"/>
            <a:ext cx="2496387" cy="2152005"/>
          </a:xfrm>
          <a:prstGeom prst="wedgeEllipseCallou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 what?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6134056" y="1699733"/>
            <a:ext cx="3983783" cy="2544660"/>
          </a:xfrm>
          <a:prstGeom prst="wedgeEllipseCallout">
            <a:avLst/>
          </a:prstGeom>
          <a:solidFill>
            <a:srgbClr val="9ECA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 say </a:t>
            </a:r>
            <a:r>
              <a:rPr lang="en-US" sz="4000" dirty="0"/>
              <a:t>. . .</a:t>
            </a:r>
          </a:p>
          <a:p>
            <a:pPr algn="ctr"/>
            <a:r>
              <a:rPr lang="en-US" sz="2000" dirty="0"/>
              <a:t>[I = the author of the academic argument]</a:t>
            </a:r>
          </a:p>
        </p:txBody>
      </p:sp>
    </p:spTree>
    <p:extLst>
      <p:ext uri="{BB962C8B-B14F-4D97-AF65-F5344CB8AC3E}">
        <p14:creationId xmlns:p14="http://schemas.microsoft.com/office/powerpoint/2010/main" val="167097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Callout 6"/>
          <p:cNvSpPr/>
          <p:nvPr/>
        </p:nvSpPr>
        <p:spPr>
          <a:xfrm>
            <a:off x="2324235" y="405712"/>
            <a:ext cx="4018577" cy="2851199"/>
          </a:xfrm>
          <a:prstGeom prst="wedgeEllipseCallou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sz="1600" dirty="0"/>
              <a:t>They Say =</a:t>
            </a:r>
          </a:p>
          <a:p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a persistent problem, question, or puzzle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current answer(s) to that question or problem</a:t>
            </a:r>
          </a:p>
          <a:p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472783" y="2152006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 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3664915" y="3459095"/>
            <a:ext cx="2677897" cy="2171311"/>
          </a:xfrm>
          <a:prstGeom prst="wedgeEllipseCallou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 what? =</a:t>
            </a:r>
          </a:p>
          <a:p>
            <a:pPr algn="ctr"/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why this matters; what’s at stake</a:t>
            </a:r>
          </a:p>
          <a:p>
            <a:pPr algn="ctr"/>
            <a:endParaRPr lang="en-US" sz="2000" dirty="0"/>
          </a:p>
        </p:txBody>
      </p:sp>
      <p:sp>
        <p:nvSpPr>
          <p:cNvPr id="14" name="Oval Callout 13"/>
          <p:cNvSpPr/>
          <p:nvPr/>
        </p:nvSpPr>
        <p:spPr>
          <a:xfrm>
            <a:off x="6134056" y="1693552"/>
            <a:ext cx="3983783" cy="2951121"/>
          </a:xfrm>
          <a:prstGeom prst="wedgeEllipseCallout">
            <a:avLst/>
          </a:prstGeom>
          <a:solidFill>
            <a:srgbClr val="9ECA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 Say =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shows a flaw or omission or implication in what “they say”  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offers a new, better answer</a:t>
            </a:r>
          </a:p>
        </p:txBody>
      </p:sp>
    </p:spTree>
    <p:extLst>
      <p:ext uri="{BB962C8B-B14F-4D97-AF65-F5344CB8AC3E}">
        <p14:creationId xmlns:p14="http://schemas.microsoft.com/office/powerpoint/2010/main" val="3864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5-21 at 12.11.49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06" b="-5406"/>
          <a:stretch/>
        </p:blipFill>
        <p:spPr>
          <a:xfrm>
            <a:off x="1515386" y="1009659"/>
            <a:ext cx="9152615" cy="4969360"/>
          </a:xfrm>
        </p:spPr>
      </p:pic>
    </p:spTree>
    <p:extLst>
      <p:ext uri="{BB962C8B-B14F-4D97-AF65-F5344CB8AC3E}">
        <p14:creationId xmlns:p14="http://schemas.microsoft.com/office/powerpoint/2010/main" val="385134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563600" y="0"/>
            <a:ext cx="15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228601"/>
            <a:ext cx="8001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exchange of nutrients, energy and carbon between soil organic matter, the soil environment, aquatic systems and the atmosphere is important for agricultural productivity, water quality and climate.</a:t>
            </a:r>
          </a:p>
          <a:p>
            <a:endParaRPr lang="en-US" sz="2200" dirty="0"/>
          </a:p>
          <a:p>
            <a:r>
              <a:rPr lang="en-US" sz="2200" dirty="0"/>
              <a:t>Long-standing theory suggests that soil organic matter is composed of inherently stable and chemically unique compounds. </a:t>
            </a:r>
          </a:p>
          <a:p>
            <a:endParaRPr lang="en-US" sz="2200" dirty="0"/>
          </a:p>
          <a:p>
            <a:r>
              <a:rPr lang="en-US" sz="2200" dirty="0"/>
              <a:t>Here we argue that the available evidence does not support the formation of large-molecular-size and persistent “</a:t>
            </a:r>
            <a:r>
              <a:rPr lang="en-US" sz="2200" dirty="0" err="1"/>
              <a:t>humic</a:t>
            </a:r>
            <a:r>
              <a:rPr lang="en-US" sz="2200" dirty="0"/>
              <a:t> substances” in soils.</a:t>
            </a:r>
          </a:p>
          <a:p>
            <a:endParaRPr lang="en-US" sz="2200" dirty="0"/>
          </a:p>
          <a:p>
            <a:r>
              <a:rPr lang="en-US" sz="2200" dirty="0"/>
              <a:t>Instead, soil organic matter is a continuum of progressively decomposing organic compounds. </a:t>
            </a:r>
          </a:p>
          <a:p>
            <a:endParaRPr lang="en-US" sz="2200" dirty="0"/>
          </a:p>
          <a:p>
            <a:r>
              <a:rPr lang="en-US" sz="2200" dirty="0"/>
              <a:t>We discuss implications of this view of the nature of soil organic matter for aquatic health, soil carbon-climate interactions and land management.</a:t>
            </a:r>
          </a:p>
        </p:txBody>
      </p:sp>
      <p:pic>
        <p:nvPicPr>
          <p:cNvPr id="4" name="Picture 3" descr="dirt Natural Resources Conservation Service Soil Health Campaig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2" y="5355416"/>
            <a:ext cx="1955807" cy="11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7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563600" y="0"/>
            <a:ext cx="15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228601"/>
            <a:ext cx="8001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exchange of nutrients, energy and carbon between soil organic matter, the soil environment, aquatic systems and the atmosphere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is important </a:t>
            </a:r>
            <a:r>
              <a:rPr lang="en-US" sz="2200" dirty="0"/>
              <a:t>for agricultural productivity, water quality and climate.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FF6600"/>
                </a:solidFill>
              </a:rPr>
              <a:t>Long-standing theory </a:t>
            </a:r>
            <a:r>
              <a:rPr lang="en-US" sz="2200" dirty="0"/>
              <a:t>suggests that soil organic matter is composed of inherently stable and chemically unique compounds. 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008000"/>
                </a:solidFill>
              </a:rPr>
              <a:t>Here we argue </a:t>
            </a:r>
            <a:r>
              <a:rPr lang="en-US" sz="2200" dirty="0"/>
              <a:t>that the available </a:t>
            </a:r>
            <a:r>
              <a:rPr lang="en-US" sz="2200" dirty="0">
                <a:solidFill>
                  <a:schemeClr val="accent5"/>
                </a:solidFill>
              </a:rPr>
              <a:t>evidence does not support </a:t>
            </a:r>
            <a:r>
              <a:rPr lang="en-US" sz="2200" dirty="0"/>
              <a:t>the formation of large-molecular-size and persistent “</a:t>
            </a:r>
            <a:r>
              <a:rPr lang="en-US" sz="2200" dirty="0" err="1"/>
              <a:t>humic</a:t>
            </a:r>
            <a:r>
              <a:rPr lang="en-US" sz="2200" dirty="0"/>
              <a:t> substances” in soils.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008000"/>
                </a:solidFill>
              </a:rPr>
              <a:t>Instead</a:t>
            </a:r>
            <a:r>
              <a:rPr lang="en-US" sz="2200" dirty="0"/>
              <a:t>, soil organic matter is a continuum of progressively decomposing organic compounds. </a:t>
            </a:r>
          </a:p>
          <a:p>
            <a:endParaRPr lang="en-US" sz="2200" dirty="0"/>
          </a:p>
          <a:p>
            <a:r>
              <a:rPr lang="en-US" sz="2200" dirty="0"/>
              <a:t>We discuss </a:t>
            </a:r>
            <a:r>
              <a:rPr lang="en-US" sz="2200" dirty="0">
                <a:solidFill>
                  <a:srgbClr val="3366FF"/>
                </a:solidFill>
              </a:rPr>
              <a:t>implications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3366FF"/>
                </a:solidFill>
              </a:rPr>
              <a:t>of this view </a:t>
            </a:r>
            <a:r>
              <a:rPr lang="en-US" sz="2200" dirty="0"/>
              <a:t>of the nature of soil organic matter for aquatic health, soil carbon-climate interactions and land management.</a:t>
            </a:r>
          </a:p>
        </p:txBody>
      </p:sp>
      <p:pic>
        <p:nvPicPr>
          <p:cNvPr id="5" name="Picture 4" descr="dirt Natural Resources Conservation Service Soil Health Campaign.jpg">
            <a:extLst>
              <a:ext uri="{FF2B5EF4-FFF2-40B4-BE49-F238E27FC236}">
                <a16:creationId xmlns:a16="http://schemas.microsoft.com/office/drawing/2014/main" id="{8DC28F0C-EA0D-CC47-8E36-155ACA332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2" y="5355416"/>
            <a:ext cx="1955807" cy="11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2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2937</TotalTime>
  <Words>734</Words>
  <Application>Microsoft Macintosh PowerPoint</Application>
  <PresentationFormat>Widescreen</PresentationFormat>
  <Paragraphs>110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Ibn Battuta  A Gift to Those Who Contemplate the Wonders of Cities and the Marvels of Travelling</vt:lpstr>
      <vt:lpstr>PowerPoint Presentation</vt:lpstr>
      <vt:lpstr>PowerPoint Presentation</vt:lpstr>
      <vt:lpstr>The Fundamental Structure of Academic Argument  Continued…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Fundamental Structure of Academic Argument:  5 Elements</vt:lpstr>
      <vt:lpstr>They Say</vt:lpstr>
      <vt:lpstr>I Say</vt:lpstr>
      <vt:lpstr>So what? </vt:lpstr>
      <vt:lpstr>Elements of Academic Argument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64</cp:revision>
  <dcterms:created xsi:type="dcterms:W3CDTF">2017-02-02T03:45:22Z</dcterms:created>
  <dcterms:modified xsi:type="dcterms:W3CDTF">2019-09-30T22:12:46Z</dcterms:modified>
</cp:coreProperties>
</file>