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6" r:id="rId2"/>
    <p:sldId id="279" r:id="rId3"/>
    <p:sldId id="277" r:id="rId4"/>
    <p:sldId id="282" r:id="rId5"/>
    <p:sldId id="290" r:id="rId6"/>
    <p:sldId id="289" r:id="rId7"/>
    <p:sldId id="291" r:id="rId8"/>
    <p:sldId id="283" r:id="rId9"/>
    <p:sldId id="293" r:id="rId10"/>
    <p:sldId id="292" r:id="rId11"/>
    <p:sldId id="288" r:id="rId12"/>
    <p:sldId id="28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0" d="100"/>
          <a:sy n="120" d="100"/>
        </p:scale>
        <p:origin x="200"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0A4C43-3F68-4740-A38D-2D96FF4FE646}" type="datetimeFigureOut">
              <a:rPr lang="en-US" smtClean="0"/>
              <a:t>2/6/20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EA49D6-130B-E442-AA51-830BA21B5C06}" type="slidenum">
              <a:rPr lang="en-US" smtClean="0"/>
              <a:t>‹#›</a:t>
            </a:fld>
            <a:endParaRPr lang="en-US"/>
          </a:p>
        </p:txBody>
      </p:sp>
    </p:spTree>
    <p:extLst>
      <p:ext uri="{BB962C8B-B14F-4D97-AF65-F5344CB8AC3E}">
        <p14:creationId xmlns:p14="http://schemas.microsoft.com/office/powerpoint/2010/main" val="531829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71669-0B60-084C-A8AC-E6DC1EA6EC19}" type="datetimeFigureOut">
              <a:rPr lang="en-US" smtClean="0"/>
              <a:t>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3553B-D63A-4947-B40F-9A4437EC71BA}" type="slidenum">
              <a:rPr lang="en-US" smtClean="0"/>
              <a:t>‹#›</a:t>
            </a:fld>
            <a:endParaRPr lang="en-US"/>
          </a:p>
        </p:txBody>
      </p:sp>
    </p:spTree>
    <p:extLst>
      <p:ext uri="{BB962C8B-B14F-4D97-AF65-F5344CB8AC3E}">
        <p14:creationId xmlns:p14="http://schemas.microsoft.com/office/powerpoint/2010/main" val="1582374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2/6/20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8787" y="1187669"/>
            <a:ext cx="10447282" cy="2072782"/>
          </a:xfrm>
        </p:spPr>
        <p:txBody>
          <a:bodyPr>
            <a:normAutofit/>
          </a:bodyPr>
          <a:lstStyle/>
          <a:p>
            <a:r>
              <a:rPr lang="en-US" dirty="0"/>
              <a:t>Data &amp; Evidence</a:t>
            </a:r>
          </a:p>
        </p:txBody>
      </p:sp>
    </p:spTree>
    <p:extLst>
      <p:ext uri="{BB962C8B-B14F-4D97-AF65-F5344CB8AC3E}">
        <p14:creationId xmlns:p14="http://schemas.microsoft.com/office/powerpoint/2010/main" val="772938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p:txBody>
          <a:bodyPr/>
          <a:lstStyle/>
          <a:p>
            <a:r>
              <a:rPr lang="en-US" dirty="0"/>
              <a:t>Sample Evidence</a:t>
            </a:r>
            <a:br>
              <a:rPr lang="en-US" dirty="0"/>
            </a:br>
            <a:endParaRPr lang="en-US" sz="2200" i="1"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913795" y="1734207"/>
            <a:ext cx="10353761" cy="4477407"/>
          </a:xfrm>
        </p:spPr>
        <p:txBody>
          <a:bodyPr>
            <a:normAutofit fontScale="92500" lnSpcReduction="20000"/>
          </a:bodyPr>
          <a:lstStyle/>
          <a:p>
            <a:pPr marL="0" indent="0">
              <a:buNone/>
            </a:pPr>
            <a:r>
              <a:rPr lang="en-US" dirty="0"/>
              <a:t>“All Israel is dispersed in every land, and he who does not further the gathering of Israel will not meet with happiness nor live with Israel. When the Lord will remember us in our exile, and raise the horn of his anointed, then every one will say, ‘I will lead the Jews and I will gather them.’ As for the towns which have been mentioned, they contain scholars and communities that love their brethren, and speak peace to those that are near and afar, and when a wayfarer comes they rejoice, and make a feast for him, […]. If we were not afraid that they appointed time has not yet arrived nor been reached, we would have gathered together, but we dare not do so until the time for song has arrived, and the voice of the turtle-dove (is heard in the land), when the messengers will come and say continually, ‘The Lord be exalted.’</a:t>
            </a:r>
          </a:p>
          <a:p>
            <a:pPr marL="0" indent="0">
              <a:buNone/>
            </a:pPr>
            <a:r>
              <a:rPr lang="en-US" dirty="0"/>
              <a:t>Meanwhile, they send missives one to the other, saying, ‘Be ye strong in the law of Moses, and do ye mourners for Zion and ye mourners for Jerusalem entreat the Lord, and may the supplication of those that wear the garments of mourning be received through their merits.’” (138-9)</a:t>
            </a:r>
          </a:p>
        </p:txBody>
      </p:sp>
    </p:spTree>
    <p:extLst>
      <p:ext uri="{BB962C8B-B14F-4D97-AF65-F5344CB8AC3E}">
        <p14:creationId xmlns:p14="http://schemas.microsoft.com/office/powerpoint/2010/main" val="3677540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p:txBody>
          <a:bodyPr/>
          <a:lstStyle/>
          <a:p>
            <a:r>
              <a:rPr lang="en-US" dirty="0"/>
              <a:t>Sample Evidence</a:t>
            </a:r>
            <a:br>
              <a:rPr lang="en-US" dirty="0"/>
            </a:br>
            <a:endParaRPr lang="en-US" sz="2200" i="1"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913795" y="1734207"/>
            <a:ext cx="10353761" cy="4477407"/>
          </a:xfrm>
        </p:spPr>
        <p:txBody>
          <a:bodyPr>
            <a:normAutofit fontScale="92500" lnSpcReduction="20000"/>
          </a:bodyPr>
          <a:lstStyle/>
          <a:p>
            <a:pPr marL="0" indent="0">
              <a:buNone/>
            </a:pPr>
            <a:r>
              <a:rPr lang="en-US" dirty="0"/>
              <a:t>“In respect of all these countries the Head of the Captivity gives the communities power to appoint Rabbis and Ministers who come unto him to be consecrated and to receive his authority. They bring him offerings and gifts from the ends of the earth. He owns hospices, gardens and plantations in Babylon, and much land inherited from [his] fathers, and no one can take his possessions from him by force. He has a fixed weekly revenue arising from the hospices of the Jews, the markets and the merchants, apart from that which is brought to him from far off lands. The man is very rich and wise in the Scriptures as well as in the Talmud, and many Israelites dine at his table every day.</a:t>
            </a:r>
          </a:p>
          <a:p>
            <a:pPr marL="0" indent="0">
              <a:buNone/>
            </a:pPr>
            <a:r>
              <a:rPr lang="en-US" dirty="0"/>
              <a:t>At his installation, the Head of the Captivity gives much money to the Caliph, to the Princes and the Ministers. On the day that the Caliph performs the ceremony of investing him with authority, he rides in the second of the royal equipages, and is escorted from the palace of the Caliph to his own house with </a:t>
            </a:r>
            <a:r>
              <a:rPr lang="en-US" dirty="0" err="1"/>
              <a:t>timbrels</a:t>
            </a:r>
            <a:r>
              <a:rPr lang="en-US" dirty="0"/>
              <a:t> and fifes. The Exilarch appoints the Chiefs of the Academies by placing his hand upon their heads, thus installing them in their office. The Jews of the city are learned men, and very rich.” (101)</a:t>
            </a:r>
          </a:p>
        </p:txBody>
      </p:sp>
    </p:spTree>
    <p:extLst>
      <p:ext uri="{BB962C8B-B14F-4D97-AF65-F5344CB8AC3E}">
        <p14:creationId xmlns:p14="http://schemas.microsoft.com/office/powerpoint/2010/main" val="150184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p:txBody>
          <a:bodyPr/>
          <a:lstStyle/>
          <a:p>
            <a:r>
              <a:rPr lang="en-US" dirty="0"/>
              <a:t>Sample Evidence</a:t>
            </a:r>
            <a:br>
              <a:rPr lang="en-US" dirty="0"/>
            </a:br>
            <a:endParaRPr lang="en-US" sz="2200" i="1"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913795" y="1734207"/>
            <a:ext cx="10353761" cy="4477407"/>
          </a:xfrm>
        </p:spPr>
        <p:txBody>
          <a:bodyPr>
            <a:normAutofit/>
          </a:bodyPr>
          <a:lstStyle/>
          <a:p>
            <a:pPr marL="0" indent="0">
              <a:buNone/>
            </a:pPr>
            <a:r>
              <a:rPr lang="en-US" dirty="0"/>
              <a:t>“Now a horseman, one of the servants of the king of Persia, enticed a Jew, whose name was R. Moses, to come with him, and when he came to the land of Persia this horseman made the Jew his slave. One day the archers came before the king to give a display of their skill and no one among them could be found to draw the bow like this R. Moses. Then the king inquired of him by means of an interpreter who knew his language, and he related all that the horseman had done to him. Thereupon the king at once granted him his liberty, had him clad in robes of silk, gave him gifts, and said to him, ‘If thou wilt embrace our religion, I will make thee a rich man and steward of my house,’ but he answered, ‘My lord, I cannot do this thing.’ Then the king took him and placed him in the house of the Chief Rabbi of the </a:t>
            </a:r>
            <a:r>
              <a:rPr lang="en-US" dirty="0" err="1"/>
              <a:t>Ispahan</a:t>
            </a:r>
            <a:r>
              <a:rPr lang="en-US" dirty="0"/>
              <a:t> community, Sar Shalom, who gave him his daughter to wife. This same R. Moses told me all these things.” (118)</a:t>
            </a:r>
          </a:p>
        </p:txBody>
      </p:sp>
    </p:spTree>
    <p:extLst>
      <p:ext uri="{BB962C8B-B14F-4D97-AF65-F5344CB8AC3E}">
        <p14:creationId xmlns:p14="http://schemas.microsoft.com/office/powerpoint/2010/main" val="4185960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a:xfrm>
            <a:off x="913794" y="220718"/>
            <a:ext cx="10353761" cy="1326321"/>
          </a:xfrm>
        </p:spPr>
        <p:txBody>
          <a:bodyPr/>
          <a:lstStyle/>
          <a:p>
            <a:r>
              <a:rPr lang="en-US" dirty="0"/>
              <a:t>Peer Review - Beginnings </a:t>
            </a:r>
            <a:br>
              <a:rPr lang="en-US" dirty="0"/>
            </a:br>
            <a:r>
              <a:rPr lang="en-US" sz="2200" dirty="0"/>
              <a:t>Questions</a:t>
            </a:r>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1381737" y="1547038"/>
            <a:ext cx="9417874" cy="4370286"/>
          </a:xfrm>
        </p:spPr>
        <p:txBody>
          <a:bodyPr>
            <a:normAutofit fontScale="92500" lnSpcReduction="10000"/>
          </a:bodyPr>
          <a:lstStyle/>
          <a:p>
            <a:r>
              <a:rPr lang="en-US" dirty="0"/>
              <a:t>What is something the author does well?</a:t>
            </a:r>
          </a:p>
          <a:p>
            <a:r>
              <a:rPr lang="en-US" dirty="0"/>
              <a:t>Label the </a:t>
            </a:r>
            <a:r>
              <a:rPr lang="en-US" i="1" dirty="0"/>
              <a:t>transition</a:t>
            </a:r>
            <a:r>
              <a:rPr lang="en-US" dirty="0"/>
              <a:t> between the two paragraphs. Is it effective in conveying that there are </a:t>
            </a:r>
            <a:r>
              <a:rPr lang="en-US" i="1" dirty="0"/>
              <a:t>questions</a:t>
            </a:r>
            <a:r>
              <a:rPr lang="en-US" dirty="0"/>
              <a:t> to ask of the text?</a:t>
            </a:r>
          </a:p>
          <a:p>
            <a:r>
              <a:rPr lang="en-US" dirty="0"/>
              <a:t>Identify and label the </a:t>
            </a:r>
            <a:r>
              <a:rPr lang="en-US" i="1" dirty="0"/>
              <a:t>problem.</a:t>
            </a:r>
            <a:endParaRPr lang="en-US" dirty="0"/>
          </a:p>
          <a:p>
            <a:r>
              <a:rPr lang="en-US" dirty="0"/>
              <a:t>Identify and label the </a:t>
            </a:r>
            <a:r>
              <a:rPr lang="en-US" i="1" dirty="0"/>
              <a:t>central question(s).</a:t>
            </a:r>
          </a:p>
          <a:p>
            <a:r>
              <a:rPr lang="en-US" dirty="0"/>
              <a:t>Is there a </a:t>
            </a:r>
            <a:r>
              <a:rPr lang="en-US" i="1" dirty="0"/>
              <a:t>thesis</a:t>
            </a:r>
            <a:r>
              <a:rPr lang="en-US" dirty="0"/>
              <a:t>/</a:t>
            </a:r>
            <a:r>
              <a:rPr lang="en-US" i="1" dirty="0"/>
              <a:t>placeholder thesis</a:t>
            </a:r>
            <a:r>
              <a:rPr lang="en-US" dirty="0"/>
              <a:t>? Label it if so.</a:t>
            </a:r>
          </a:p>
          <a:p>
            <a:r>
              <a:rPr lang="en-US" dirty="0"/>
              <a:t>Why does the author consider the problem important to consider? Label the </a:t>
            </a:r>
            <a:r>
              <a:rPr lang="en-US" i="1" dirty="0"/>
              <a:t>motive.</a:t>
            </a:r>
            <a:endParaRPr lang="en-US" dirty="0"/>
          </a:p>
          <a:p>
            <a:r>
              <a:rPr lang="en-US" dirty="0"/>
              <a:t>How effective is the beginning at setting up the body of the essay?</a:t>
            </a:r>
          </a:p>
          <a:p>
            <a:r>
              <a:rPr lang="en-US" dirty="0"/>
              <a:t>What suggestions would you make to help the author improve the beginning?</a:t>
            </a:r>
          </a:p>
          <a:p>
            <a:endParaRPr lang="en-US" dirty="0"/>
          </a:p>
        </p:txBody>
      </p:sp>
    </p:spTree>
    <p:extLst>
      <p:ext uri="{BB962C8B-B14F-4D97-AF65-F5344CB8AC3E}">
        <p14:creationId xmlns:p14="http://schemas.microsoft.com/office/powerpoint/2010/main" val="103553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p:txBody>
          <a:bodyPr/>
          <a:lstStyle/>
          <a:p>
            <a:r>
              <a:rPr lang="en-US" dirty="0"/>
              <a:t>Key Terms</a:t>
            </a:r>
            <a:br>
              <a:rPr lang="en-US" dirty="0"/>
            </a:br>
            <a:br>
              <a:rPr lang="en-US" dirty="0"/>
            </a:br>
            <a:r>
              <a:rPr lang="en-US" sz="2200" i="1" dirty="0"/>
              <a:t>Data &amp; EVIDENCE</a:t>
            </a:r>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1534510" y="2106574"/>
            <a:ext cx="9070428" cy="3695136"/>
          </a:xfrm>
        </p:spPr>
        <p:txBody>
          <a:bodyPr/>
          <a:lstStyle/>
          <a:p>
            <a:r>
              <a:rPr lang="en-US" dirty="0"/>
              <a:t>Data: the entirety of the </a:t>
            </a:r>
            <a:r>
              <a:rPr lang="en-US" i="1" dirty="0"/>
              <a:t>non-interpreted</a:t>
            </a:r>
            <a:r>
              <a:rPr lang="en-US" dirty="0"/>
              <a:t> source material that we have to work with.</a:t>
            </a:r>
          </a:p>
          <a:p>
            <a:pPr lvl="1"/>
            <a:r>
              <a:rPr lang="en-US" i="1" dirty="0"/>
              <a:t>Examples: historical texts, poems, short stories, essays, letters, newspapers</a:t>
            </a:r>
          </a:p>
          <a:p>
            <a:pPr lvl="1"/>
            <a:r>
              <a:rPr lang="en-US" i="1" dirty="0"/>
              <a:t>Also: academic journal articles and books</a:t>
            </a:r>
          </a:p>
          <a:p>
            <a:r>
              <a:rPr lang="en-US" dirty="0"/>
              <a:t>Primary vs secondary sources </a:t>
            </a:r>
          </a:p>
          <a:p>
            <a:r>
              <a:rPr lang="en-US" dirty="0"/>
              <a:t>Tertiary sources?</a:t>
            </a:r>
          </a:p>
          <a:p>
            <a:r>
              <a:rPr lang="en-US" i="1" dirty="0"/>
              <a:t>Data </a:t>
            </a:r>
            <a:r>
              <a:rPr lang="en-US" dirty="0"/>
              <a:t>becomes </a:t>
            </a:r>
            <a:r>
              <a:rPr lang="en-US" i="1" dirty="0"/>
              <a:t>evidence</a:t>
            </a:r>
            <a:r>
              <a:rPr lang="en-US" dirty="0"/>
              <a:t> as soon as we select parts of it to support an interpretation or evaluation.</a:t>
            </a:r>
          </a:p>
          <a:p>
            <a:endParaRPr lang="en-US" dirty="0"/>
          </a:p>
          <a:p>
            <a:endParaRPr lang="en-US" dirty="0"/>
          </a:p>
        </p:txBody>
      </p:sp>
    </p:spTree>
    <p:extLst>
      <p:ext uri="{BB962C8B-B14F-4D97-AF65-F5344CB8AC3E}">
        <p14:creationId xmlns:p14="http://schemas.microsoft.com/office/powerpoint/2010/main" val="422555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p:txBody>
          <a:bodyPr/>
          <a:lstStyle/>
          <a:p>
            <a:r>
              <a:rPr lang="en-US" dirty="0"/>
              <a:t>Key Terms</a:t>
            </a:r>
            <a:br>
              <a:rPr lang="en-US" dirty="0"/>
            </a:br>
            <a:br>
              <a:rPr lang="en-US" dirty="0"/>
            </a:br>
            <a:r>
              <a:rPr lang="en-US" sz="2200" i="1" dirty="0"/>
              <a:t>Interpretation &amp; Analysis</a:t>
            </a:r>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1534510" y="2106574"/>
            <a:ext cx="9070428" cy="3695136"/>
          </a:xfrm>
        </p:spPr>
        <p:txBody>
          <a:bodyPr>
            <a:normAutofit/>
          </a:bodyPr>
          <a:lstStyle/>
          <a:p>
            <a:r>
              <a:rPr lang="en-US" i="1" dirty="0"/>
              <a:t>Data </a:t>
            </a:r>
            <a:r>
              <a:rPr lang="en-US" dirty="0"/>
              <a:t>alone doesn’t answer our </a:t>
            </a:r>
            <a:r>
              <a:rPr lang="en-US" i="1" dirty="0"/>
              <a:t>questions – </a:t>
            </a:r>
            <a:r>
              <a:rPr lang="en-US" dirty="0"/>
              <a:t>it </a:t>
            </a:r>
            <a:r>
              <a:rPr lang="en-US" i="1" dirty="0"/>
              <a:t>requires </a:t>
            </a:r>
            <a:r>
              <a:rPr lang="en-US" dirty="0"/>
              <a:t>interpretation</a:t>
            </a:r>
          </a:p>
          <a:p>
            <a:r>
              <a:rPr lang="en-US" dirty="0"/>
              <a:t>Use pieces of data as </a:t>
            </a:r>
            <a:r>
              <a:rPr lang="en-US" i="1" dirty="0"/>
              <a:t>evidence</a:t>
            </a:r>
            <a:r>
              <a:rPr lang="en-US" dirty="0"/>
              <a:t> to infer an answer to a question, and then to support an answer</a:t>
            </a:r>
          </a:p>
          <a:p>
            <a:r>
              <a:rPr lang="en-US" dirty="0"/>
              <a:t>Pieces of evidence combine to support </a:t>
            </a:r>
            <a:r>
              <a:rPr lang="en-US" i="1" dirty="0"/>
              <a:t>thesis</a:t>
            </a:r>
          </a:p>
          <a:p>
            <a:pPr lvl="1"/>
            <a:r>
              <a:rPr lang="en-US" dirty="0"/>
              <a:t>Individual bits of data </a:t>
            </a:r>
            <a:r>
              <a:rPr lang="en-US" dirty="0">
                <a:sym typeface="Wingdings" pitchFamily="2" charset="2"/>
              </a:rPr>
              <a:t> </a:t>
            </a:r>
            <a:r>
              <a:rPr lang="en-US" i="1" dirty="0">
                <a:sym typeface="Wingdings" pitchFamily="2" charset="2"/>
              </a:rPr>
              <a:t>evidence</a:t>
            </a:r>
          </a:p>
          <a:p>
            <a:pPr lvl="1"/>
            <a:r>
              <a:rPr lang="en-US" dirty="0">
                <a:sym typeface="Wingdings" pitchFamily="2" charset="2"/>
              </a:rPr>
              <a:t>Connect evidence  relationships to each other (&amp; paragraphs)</a:t>
            </a:r>
          </a:p>
          <a:p>
            <a:pPr lvl="1"/>
            <a:r>
              <a:rPr lang="en-US" dirty="0"/>
              <a:t>Connect larger relationships to whole </a:t>
            </a:r>
            <a:r>
              <a:rPr lang="en-US" dirty="0">
                <a:sym typeface="Wingdings" pitchFamily="2" charset="2"/>
              </a:rPr>
              <a:t> </a:t>
            </a:r>
            <a:r>
              <a:rPr lang="en-US" i="1" dirty="0">
                <a:sym typeface="Wingdings" pitchFamily="2" charset="2"/>
              </a:rPr>
              <a:t>thesis </a:t>
            </a:r>
            <a:r>
              <a:rPr lang="en-US" dirty="0">
                <a:sym typeface="Wingdings" pitchFamily="2" charset="2"/>
              </a:rPr>
              <a:t>(&amp; broader interpretation)</a:t>
            </a:r>
            <a:endParaRPr lang="en-US" dirty="0"/>
          </a:p>
          <a:p>
            <a:r>
              <a:rPr lang="en-US" dirty="0"/>
              <a:t>Evidence vs Example?</a:t>
            </a:r>
          </a:p>
          <a:p>
            <a:pPr lvl="1"/>
            <a:endParaRPr lang="en-US" dirty="0"/>
          </a:p>
        </p:txBody>
      </p:sp>
    </p:spTree>
    <p:extLst>
      <p:ext uri="{BB962C8B-B14F-4D97-AF65-F5344CB8AC3E}">
        <p14:creationId xmlns:p14="http://schemas.microsoft.com/office/powerpoint/2010/main" val="388037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p:txBody>
          <a:bodyPr/>
          <a:lstStyle/>
          <a:p>
            <a:r>
              <a:rPr lang="en-US" dirty="0"/>
              <a:t>Key Terms</a:t>
            </a:r>
            <a:br>
              <a:rPr lang="en-US" dirty="0"/>
            </a:br>
            <a:br>
              <a:rPr lang="en-US" dirty="0"/>
            </a:br>
            <a:r>
              <a:rPr lang="en-US" sz="2200" i="1" dirty="0"/>
              <a:t>Interpretation &amp; Analysis</a:t>
            </a:r>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1534510" y="2106574"/>
            <a:ext cx="9070428" cy="3695136"/>
          </a:xfrm>
        </p:spPr>
        <p:txBody>
          <a:bodyPr>
            <a:normAutofit lnSpcReduction="10000"/>
          </a:bodyPr>
          <a:lstStyle/>
          <a:p>
            <a:r>
              <a:rPr lang="en-US" dirty="0"/>
              <a:t>Evidence must be </a:t>
            </a:r>
            <a:r>
              <a:rPr lang="en-US" i="1" dirty="0"/>
              <a:t>interpreted or analyzed – </a:t>
            </a:r>
            <a:r>
              <a:rPr lang="en-US" dirty="0"/>
              <a:t>not self-evident</a:t>
            </a:r>
          </a:p>
          <a:p>
            <a:r>
              <a:rPr lang="en-US" dirty="0"/>
              <a:t>Many kinds of analysis of data </a:t>
            </a:r>
          </a:p>
          <a:p>
            <a:r>
              <a:rPr lang="en-US" dirty="0"/>
              <a:t>Often disciplinary and related to the kinds of questions you might ask</a:t>
            </a:r>
          </a:p>
          <a:p>
            <a:r>
              <a:rPr lang="en-US" dirty="0"/>
              <a:t>In historical analysis:</a:t>
            </a:r>
          </a:p>
          <a:p>
            <a:pPr lvl="1"/>
            <a:r>
              <a:rPr lang="en-US" dirty="0"/>
              <a:t>Not just about who/what/when</a:t>
            </a:r>
          </a:p>
          <a:p>
            <a:pPr lvl="1"/>
            <a:r>
              <a:rPr lang="en-US" dirty="0"/>
              <a:t>Consider differing sets of ideas, values, behaviors, perspectives</a:t>
            </a:r>
          </a:p>
          <a:p>
            <a:pPr lvl="1"/>
            <a:r>
              <a:rPr lang="en-US" dirty="0"/>
              <a:t>Understand cause-and-effect relationships</a:t>
            </a:r>
          </a:p>
          <a:p>
            <a:pPr lvl="1"/>
            <a:r>
              <a:rPr lang="en-US" dirty="0"/>
              <a:t>Look for change over time</a:t>
            </a:r>
          </a:p>
          <a:p>
            <a:pPr lvl="1"/>
            <a:r>
              <a:rPr lang="en-US" dirty="0"/>
              <a:t>Examine competing historical narratives</a:t>
            </a:r>
          </a:p>
          <a:p>
            <a:pPr lvl="1"/>
            <a:endParaRPr lang="en-US" dirty="0"/>
          </a:p>
        </p:txBody>
      </p:sp>
    </p:spTree>
    <p:extLst>
      <p:ext uri="{BB962C8B-B14F-4D97-AF65-F5344CB8AC3E}">
        <p14:creationId xmlns:p14="http://schemas.microsoft.com/office/powerpoint/2010/main" val="41902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p:txBody>
          <a:bodyPr/>
          <a:lstStyle/>
          <a:p>
            <a:r>
              <a:rPr lang="en-US" dirty="0"/>
              <a:t>Sample Evidence</a:t>
            </a:r>
            <a:br>
              <a:rPr lang="en-US" dirty="0"/>
            </a:br>
            <a:endParaRPr lang="en-US" sz="2200" i="1"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913795" y="1734207"/>
            <a:ext cx="10353761" cy="4477407"/>
          </a:xfrm>
        </p:spPr>
        <p:txBody>
          <a:bodyPr>
            <a:normAutofit fontScale="85000" lnSpcReduction="10000"/>
          </a:bodyPr>
          <a:lstStyle/>
          <a:p>
            <a:pPr marL="0" indent="0">
              <a:buNone/>
            </a:pPr>
            <a:r>
              <a:rPr lang="en-US" dirty="0"/>
              <a:t>“On Mount Zion are the sepulchers of the House of David, and the sepulchers of the kings that ruled after him. […] Among the [hired laborers working at the site] were two sworn friends.  When the dinnertime arrived, and the other workmen had gone to their meal, they examined the stones, and raised a certain stone which formed the entrance to a cave. Thereupon one said to the other, ‘Let us go in and see if any money is to be found there.’ They entered the cave, and reached a large chamber resting upon pillars of marble overlaid with silver and gold. In front was a table of gold and a scepter and crown. This was the sepulcher of King David. On the left thereof in like fashion was the sepulcher of King Solomon; then followed the sepulcher of all the kings of Judah that were buried there. Closed coffers were also there, the contents of which no man knows. The two men essayed to enter the chamber, when a fierce wind came forth from the entrance of the cave and smote them, and they fell to the ground like dead men, and there they lay until evening. And there came forth a wind like a man’s voice, crying out: ‘Arise and go forth from this place!’ So the men rushed forth in terror […].</a:t>
            </a:r>
          </a:p>
          <a:p>
            <a:pPr marL="0" indent="0">
              <a:buNone/>
            </a:pPr>
            <a:r>
              <a:rPr lang="en-US" dirty="0"/>
              <a:t>And on the morrow [the Patriarch] sent for the two men, and found each of them lying on his bed in terror, and the men said: ‘We will not enter there [again], for the Lord doth not desire to show it to any man.’” (85-86)</a:t>
            </a:r>
          </a:p>
        </p:txBody>
      </p:sp>
    </p:spTree>
    <p:extLst>
      <p:ext uri="{BB962C8B-B14F-4D97-AF65-F5344CB8AC3E}">
        <p14:creationId xmlns:p14="http://schemas.microsoft.com/office/powerpoint/2010/main" val="199941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a:xfrm>
            <a:off x="913795" y="407886"/>
            <a:ext cx="10353761" cy="1326321"/>
          </a:xfrm>
        </p:spPr>
        <p:txBody>
          <a:bodyPr/>
          <a:lstStyle/>
          <a:p>
            <a:r>
              <a:rPr lang="en-US" dirty="0"/>
              <a:t>Sample Evidence</a:t>
            </a:r>
            <a:br>
              <a:rPr lang="en-US" dirty="0"/>
            </a:br>
            <a:endParaRPr lang="en-US" sz="2200" i="1"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913795" y="1357313"/>
            <a:ext cx="10353761" cy="4854301"/>
          </a:xfrm>
        </p:spPr>
        <p:txBody>
          <a:bodyPr>
            <a:normAutofit fontScale="92500" lnSpcReduction="20000"/>
          </a:bodyPr>
          <a:lstStyle/>
          <a:p>
            <a:pPr marL="0" indent="0">
              <a:buNone/>
            </a:pPr>
            <a:r>
              <a:rPr lang="en-US" dirty="0"/>
              <a:t>“Alexander also built for the harbor of Alexandria a pier, a king’s highway running into the midst of the sea. And there he erected a large tower, a lighthouse […]. On the top of the tower there is a glass mirror. Any ships that attempted to attack or molest the city, coming from Greece or from the Western lands, could be seen by means of this mirror of glass at a distance of twenty days’ journey, and the inhabitants could thereupon put themselves on their guard. It happened once, many years after the death of Alexander, that a ship came from the land of Greece […]. The Greeks at that time were under the yoke of Egypt. The captain brought great gifts in silver and gold […].</a:t>
            </a:r>
          </a:p>
          <a:p>
            <a:pPr marL="0" indent="0">
              <a:buNone/>
            </a:pPr>
            <a:r>
              <a:rPr lang="en-US" dirty="0"/>
              <a:t>Every day the guardian of the lighthouse and his servants had their meals with him, until the captain came to be on such friendly terms with the keeper that he could go in and out at all times. And one day he gave a banquet, and caused the keeper and all his servants </a:t>
            </a:r>
            <a:r>
              <a:rPr lang="en-US" dirty="0" err="1"/>
              <a:t>ot</a:t>
            </a:r>
            <a:r>
              <a:rPr lang="en-US" dirty="0"/>
              <a:t> drink a great deal of wine. When they were all asleep, the captain and his servants arose and broke the mirror and departed that very night. From that day onward the Christians began to come thither with boats and large ships, and eventually captured the large island called Crete and also Cyprus, which are under the dominion of the Greeks. Ever since then, the men of the King of Egypt have been unable to prevail over the Greeks.” (133)</a:t>
            </a:r>
          </a:p>
        </p:txBody>
      </p:sp>
    </p:spTree>
    <p:extLst>
      <p:ext uri="{BB962C8B-B14F-4D97-AF65-F5344CB8AC3E}">
        <p14:creationId xmlns:p14="http://schemas.microsoft.com/office/powerpoint/2010/main" val="66817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a:xfrm>
            <a:off x="913795" y="407886"/>
            <a:ext cx="10353761" cy="1326321"/>
          </a:xfrm>
        </p:spPr>
        <p:txBody>
          <a:bodyPr/>
          <a:lstStyle/>
          <a:p>
            <a:r>
              <a:rPr lang="en-US" dirty="0"/>
              <a:t>Sample Evidence</a:t>
            </a:r>
            <a:br>
              <a:rPr lang="en-US" dirty="0"/>
            </a:br>
            <a:endParaRPr lang="en-US" sz="2200" i="1"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913795" y="1357313"/>
            <a:ext cx="10353761" cy="4854301"/>
          </a:xfrm>
        </p:spPr>
        <p:txBody>
          <a:bodyPr>
            <a:normAutofit fontScale="92500" lnSpcReduction="10000"/>
          </a:bodyPr>
          <a:lstStyle/>
          <a:p>
            <a:pPr marL="0" indent="0">
              <a:buNone/>
            </a:pPr>
            <a:r>
              <a:rPr lang="en-US" dirty="0"/>
              <a:t>“And on a certain day, the Jews asked [the King of Persia] to join combat with them, but he answered: ‘I am not come to fight you, but the </a:t>
            </a:r>
            <a:r>
              <a:rPr lang="en-US" dirty="0" err="1"/>
              <a:t>Kofar</a:t>
            </a:r>
            <a:r>
              <a:rPr lang="en-US" dirty="0"/>
              <a:t>-al-</a:t>
            </a:r>
            <a:r>
              <a:rPr lang="en-US" dirty="0" err="1"/>
              <a:t>Turak</a:t>
            </a:r>
            <a:r>
              <a:rPr lang="en-US" dirty="0"/>
              <a:t>, my enemy, and if you fight against me I will be avenged on you by killing all the Jews in my Empire; I know that you are stronger that I am in this place, and my army has come out of this great wilderness starting and athirst. Deal kindly with me and do not fight against me, but leave me to engage with the </a:t>
            </a:r>
            <a:r>
              <a:rPr lang="en-US" dirty="0" err="1"/>
              <a:t>Kofar</a:t>
            </a:r>
            <a:r>
              <a:rPr lang="en-US" dirty="0"/>
              <a:t>-al-</a:t>
            </a:r>
            <a:r>
              <a:rPr lang="en-US" dirty="0" err="1"/>
              <a:t>Turak</a:t>
            </a:r>
            <a:r>
              <a:rPr lang="en-US" dirty="0"/>
              <a:t>, my enemy, and sell me also the provisions which I require for myself and my army.” The Jews then took counsel together, and resolved to propitiate the king on account of the Jews who were in exile in his Empire. Then the king entered their land with his army, and stayed there fifteen days. And they showed him much </a:t>
            </a:r>
            <a:r>
              <a:rPr lang="en-US" dirty="0" err="1"/>
              <a:t>honour</a:t>
            </a:r>
            <a:r>
              <a:rPr lang="en-US" dirty="0"/>
              <a:t>, and also sent a dispatch to the </a:t>
            </a:r>
            <a:r>
              <a:rPr lang="en-US" dirty="0" err="1"/>
              <a:t>Kofar</a:t>
            </a:r>
            <a:r>
              <a:rPr lang="en-US" dirty="0"/>
              <a:t>-al-</a:t>
            </a:r>
            <a:r>
              <a:rPr lang="en-US" dirty="0" err="1"/>
              <a:t>Turak</a:t>
            </a:r>
            <a:r>
              <a:rPr lang="en-US" dirty="0"/>
              <a:t>, their allies, reporting the matter to them. Thereupon the latter occupied the mountain passes in force with a large army composed of all those who dwelt in that desert, and when the king of Persia went forth to fight with them, they placed themselves in battle array against him. The </a:t>
            </a:r>
            <a:r>
              <a:rPr lang="en-US" dirty="0" err="1"/>
              <a:t>Kofar</a:t>
            </a:r>
            <a:r>
              <a:rPr lang="en-US" dirty="0"/>
              <a:t>-al-</a:t>
            </a:r>
            <a:r>
              <a:rPr lang="en-US" dirty="0" err="1"/>
              <a:t>Turak</a:t>
            </a:r>
            <a:r>
              <a:rPr lang="en-US" dirty="0"/>
              <a:t> army was victorious and slew many of the Persian host, and the king of Persia fled with only a few followers to his own country.” (117)</a:t>
            </a:r>
          </a:p>
        </p:txBody>
      </p:sp>
    </p:spTree>
    <p:extLst>
      <p:ext uri="{BB962C8B-B14F-4D97-AF65-F5344CB8AC3E}">
        <p14:creationId xmlns:p14="http://schemas.microsoft.com/office/powerpoint/2010/main" val="46913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p:txBody>
          <a:bodyPr/>
          <a:lstStyle/>
          <a:p>
            <a:r>
              <a:rPr lang="en-US" dirty="0"/>
              <a:t>Sample Evidence</a:t>
            </a:r>
            <a:br>
              <a:rPr lang="en-US" dirty="0"/>
            </a:br>
            <a:endParaRPr lang="en-US" sz="2200" i="1"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913795" y="1734207"/>
            <a:ext cx="10353761" cy="4477407"/>
          </a:xfrm>
        </p:spPr>
        <p:txBody>
          <a:bodyPr>
            <a:normAutofit/>
          </a:bodyPr>
          <a:lstStyle/>
          <a:p>
            <a:pPr marL="0" indent="0">
              <a:buNone/>
            </a:pPr>
            <a:r>
              <a:rPr lang="en-US" dirty="0"/>
              <a:t>“After that the king of Persia sent word to the Emir Al-</a:t>
            </a:r>
            <a:r>
              <a:rPr lang="en-US" dirty="0" err="1"/>
              <a:t>Muminin</a:t>
            </a:r>
            <a:r>
              <a:rPr lang="en-US" dirty="0"/>
              <a:t>, the Caliph of the Mohammedans at Baghdad, urging him to warn the Head of the Exile, and the Head of the Academy, Gaon Jacob, to restrain David </a:t>
            </a:r>
            <a:r>
              <a:rPr lang="en-US" dirty="0" err="1"/>
              <a:t>Alroy</a:t>
            </a:r>
            <a:r>
              <a:rPr lang="en-US" dirty="0"/>
              <a:t> from executing his designs. And he threatened that he would otherwise slay all the Jews in his Empire. Then all the congregations of the land of Persia were in great trouble. And the head of the Captivity, and the Head of the Academy, Gaon Jacob, sent to </a:t>
            </a:r>
            <a:r>
              <a:rPr lang="en-US" dirty="0" err="1"/>
              <a:t>Alroy</a:t>
            </a:r>
            <a:r>
              <a:rPr lang="en-US" dirty="0"/>
              <a:t>, saying, ‘The time of redemption is not yet arrived; we have not yet seen the signs thereof; for by strength shall no man prevail. Now our mandate is, that thou cease from these designs, or thou shalt surely be excommunicated from all Israel.’” (112)</a:t>
            </a:r>
          </a:p>
        </p:txBody>
      </p:sp>
    </p:spTree>
    <p:extLst>
      <p:ext uri="{BB962C8B-B14F-4D97-AF65-F5344CB8AC3E}">
        <p14:creationId xmlns:p14="http://schemas.microsoft.com/office/powerpoint/2010/main" val="3320634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3043</TotalTime>
  <Words>2062</Words>
  <Application>Microsoft Macintosh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Rockwell</vt:lpstr>
      <vt:lpstr>Damask</vt:lpstr>
      <vt:lpstr>Data &amp; Evidence</vt:lpstr>
      <vt:lpstr>Peer Review - Beginnings  Questions</vt:lpstr>
      <vt:lpstr>Key Terms  Data &amp; EVIDENCE</vt:lpstr>
      <vt:lpstr>Key Terms  Interpretation &amp; Analysis</vt:lpstr>
      <vt:lpstr>Key Terms  Interpretation &amp; Analysis</vt:lpstr>
      <vt:lpstr>Sample Evidence </vt:lpstr>
      <vt:lpstr>Sample Evidence </vt:lpstr>
      <vt:lpstr>Sample Evidence </vt:lpstr>
      <vt:lpstr>Sample Evidence </vt:lpstr>
      <vt:lpstr>Sample Evidence </vt:lpstr>
      <vt:lpstr>Sample Evidence </vt:lpstr>
      <vt:lpstr>Sample Evidence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Roman Cities</dc:title>
  <dc:creator>Nathan Daniels</dc:creator>
  <cp:lastModifiedBy>Nathan Daniels</cp:lastModifiedBy>
  <cp:revision>69</cp:revision>
  <dcterms:created xsi:type="dcterms:W3CDTF">2017-02-02T03:45:22Z</dcterms:created>
  <dcterms:modified xsi:type="dcterms:W3CDTF">2020-02-06T13:56:02Z</dcterms:modified>
</cp:coreProperties>
</file>