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256" r:id="rId2"/>
    <p:sldId id="285" r:id="rId3"/>
    <p:sldId id="287" r:id="rId4"/>
    <p:sldId id="312" r:id="rId5"/>
    <p:sldId id="309" r:id="rId6"/>
    <p:sldId id="310" r:id="rId7"/>
    <p:sldId id="311" r:id="rId8"/>
    <p:sldId id="30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20" d="100"/>
          <a:sy n="120" d="100"/>
        </p:scale>
        <p:origin x="2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0A4C43-3F68-4740-A38D-2D96FF4FE646}" type="datetimeFigureOut">
              <a:rPr lang="en-US" smtClean="0"/>
              <a:t>11/19/19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EA49D6-130B-E442-AA51-830BA21B5C06}" type="slidenum">
              <a:rPr lang="en-US" smtClean="0"/>
              <a:t>‹#›</a:t>
            </a:fld>
            <a:endParaRPr lang="en-US"/>
          </a:p>
        </p:txBody>
      </p:sp>
    </p:spTree>
    <p:extLst>
      <p:ext uri="{BB962C8B-B14F-4D97-AF65-F5344CB8AC3E}">
        <p14:creationId xmlns:p14="http://schemas.microsoft.com/office/powerpoint/2010/main" val="5318295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871669-0B60-084C-A8AC-E6DC1EA6EC19}" type="datetimeFigureOut">
              <a:rPr lang="en-US" smtClean="0"/>
              <a:t>11/19/19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33553B-D63A-4947-B40F-9A4437EC71BA}" type="slidenum">
              <a:rPr lang="en-US" smtClean="0"/>
              <a:t>‹#›</a:t>
            </a:fld>
            <a:endParaRPr lang="en-US"/>
          </a:p>
        </p:txBody>
      </p:sp>
    </p:spTree>
    <p:extLst>
      <p:ext uri="{BB962C8B-B14F-4D97-AF65-F5344CB8AC3E}">
        <p14:creationId xmlns:p14="http://schemas.microsoft.com/office/powerpoint/2010/main" val="1582374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11/19/19</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7447" y="2179683"/>
            <a:ext cx="10447282" cy="2072782"/>
          </a:xfrm>
        </p:spPr>
        <p:txBody>
          <a:bodyPr>
            <a:normAutofit/>
          </a:bodyPr>
          <a:lstStyle/>
          <a:p>
            <a:r>
              <a:rPr lang="en-US" dirty="0"/>
              <a:t>The Pope and the Khan</a:t>
            </a:r>
            <a:br>
              <a:rPr lang="en-US" dirty="0"/>
            </a:br>
            <a:endParaRPr lang="en-US" dirty="0"/>
          </a:p>
        </p:txBody>
      </p:sp>
    </p:spTree>
    <p:extLst>
      <p:ext uri="{BB962C8B-B14F-4D97-AF65-F5344CB8AC3E}">
        <p14:creationId xmlns:p14="http://schemas.microsoft.com/office/powerpoint/2010/main" val="772938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751562" y="475002"/>
            <a:ext cx="6252518" cy="2310239"/>
          </a:xfrm>
          <a:prstGeom prst="rect">
            <a:avLst/>
          </a:prstGeom>
        </p:spPr>
        <p:txBody>
          <a:bodyPr>
            <a:normAutofit fontScale="97500" lnSpcReduction="1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cap="none" dirty="0" err="1"/>
              <a:t>Güyük</a:t>
            </a:r>
            <a:r>
              <a:rPr lang="en-US" cap="none" dirty="0"/>
              <a:t> Khan</a:t>
            </a:r>
          </a:p>
          <a:p>
            <a:endParaRPr lang="en-US" cap="none" dirty="0"/>
          </a:p>
          <a:p>
            <a:r>
              <a:rPr lang="en-US" cap="none" dirty="0"/>
              <a:t>(r. 1246 - 1247)</a:t>
            </a:r>
          </a:p>
          <a:p>
            <a:endParaRPr lang="en-US" cap="none" dirty="0"/>
          </a:p>
          <a:p>
            <a:r>
              <a:rPr lang="en-US" cap="none" dirty="0"/>
              <a:t>3</a:t>
            </a:r>
            <a:r>
              <a:rPr lang="en-US" cap="none" baseline="30000" dirty="0"/>
              <a:t>rd</a:t>
            </a:r>
            <a:r>
              <a:rPr lang="en-US" cap="none" dirty="0"/>
              <a:t> Great Khan</a:t>
            </a:r>
          </a:p>
          <a:p>
            <a:endParaRPr lang="en-US" cap="none" dirty="0"/>
          </a:p>
          <a:p>
            <a:endParaRPr lang="en-US" cap="none" dirty="0"/>
          </a:p>
        </p:txBody>
      </p:sp>
      <p:pic>
        <p:nvPicPr>
          <p:cNvPr id="5" name="Picture 4"/>
          <p:cNvPicPr>
            <a:picLocks noChangeAspect="1"/>
          </p:cNvPicPr>
          <p:nvPr/>
        </p:nvPicPr>
        <p:blipFill>
          <a:blip r:embed="rId2"/>
          <a:stretch>
            <a:fillRect/>
          </a:stretch>
        </p:blipFill>
        <p:spPr>
          <a:xfrm>
            <a:off x="6853310" y="509441"/>
            <a:ext cx="4646183" cy="6161532"/>
          </a:xfrm>
          <a:prstGeom prst="rect">
            <a:avLst/>
          </a:prstGeom>
        </p:spPr>
      </p:pic>
    </p:spTree>
    <p:extLst>
      <p:ext uri="{BB962C8B-B14F-4D97-AF65-F5344CB8AC3E}">
        <p14:creationId xmlns:p14="http://schemas.microsoft.com/office/powerpoint/2010/main" val="3026330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83266" y="310577"/>
            <a:ext cx="7292553" cy="1017181"/>
          </a:xfrm>
          <a:prstGeom prst="rect">
            <a:avLst/>
          </a:prstGeom>
        </p:spPr>
        <p:txBody>
          <a:bodyPr>
            <a:normAutofit fontScale="975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cap="none" dirty="0"/>
              <a:t>Genghis Khan</a:t>
            </a:r>
          </a:p>
          <a:p>
            <a:r>
              <a:rPr lang="en-US" cap="none" dirty="0"/>
              <a:t>Family Tree</a:t>
            </a:r>
          </a:p>
        </p:txBody>
      </p:sp>
      <p:sp>
        <p:nvSpPr>
          <p:cNvPr id="4" name="Rectangle 3">
            <a:extLst>
              <a:ext uri="{FF2B5EF4-FFF2-40B4-BE49-F238E27FC236}">
                <a16:creationId xmlns:a16="http://schemas.microsoft.com/office/drawing/2014/main" id="{40E0E93B-8B8A-3849-95EA-4B3EE455DCBB}"/>
              </a:ext>
            </a:extLst>
          </p:cNvPr>
          <p:cNvSpPr/>
          <p:nvPr/>
        </p:nvSpPr>
        <p:spPr>
          <a:xfrm>
            <a:off x="2091559" y="6022428"/>
            <a:ext cx="1797269" cy="4309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 name="Picture 1"/>
          <p:cNvPicPr>
            <a:picLocks noChangeAspect="1"/>
          </p:cNvPicPr>
          <p:nvPr/>
        </p:nvPicPr>
        <p:blipFill>
          <a:blip r:embed="rId2"/>
          <a:stretch>
            <a:fillRect/>
          </a:stretch>
        </p:blipFill>
        <p:spPr>
          <a:xfrm>
            <a:off x="448882" y="1378875"/>
            <a:ext cx="11294235" cy="5168548"/>
          </a:xfrm>
          <a:prstGeom prst="rect">
            <a:avLst/>
          </a:prstGeom>
        </p:spPr>
      </p:pic>
    </p:spTree>
    <p:extLst>
      <p:ext uri="{BB962C8B-B14F-4D97-AF65-F5344CB8AC3E}">
        <p14:creationId xmlns:p14="http://schemas.microsoft.com/office/powerpoint/2010/main" val="4234386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751562" y="475002"/>
            <a:ext cx="6252518" cy="2310239"/>
          </a:xfrm>
          <a:prstGeom prst="rect">
            <a:avLst/>
          </a:prstGeom>
        </p:spPr>
        <p:txBody>
          <a:bodyPr>
            <a:normAutofit fontScale="97500" lnSpcReduction="1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cap="none" dirty="0" err="1"/>
              <a:t>Güyük</a:t>
            </a:r>
            <a:r>
              <a:rPr lang="en-US" cap="none" dirty="0"/>
              <a:t> Khan</a:t>
            </a:r>
          </a:p>
          <a:p>
            <a:endParaRPr lang="en-US" cap="none" dirty="0"/>
          </a:p>
          <a:p>
            <a:r>
              <a:rPr lang="en-US" cap="none" dirty="0"/>
              <a:t>(r. 1246 - 1247)</a:t>
            </a:r>
          </a:p>
          <a:p>
            <a:endParaRPr lang="en-US" cap="none" dirty="0"/>
          </a:p>
          <a:p>
            <a:r>
              <a:rPr lang="en-US" cap="none" dirty="0"/>
              <a:t>3</a:t>
            </a:r>
            <a:r>
              <a:rPr lang="en-US" cap="none" baseline="30000" dirty="0"/>
              <a:t>rd</a:t>
            </a:r>
            <a:r>
              <a:rPr lang="en-US" cap="none" dirty="0"/>
              <a:t> Great Khan</a:t>
            </a:r>
          </a:p>
          <a:p>
            <a:endParaRPr lang="en-US" cap="none" dirty="0"/>
          </a:p>
          <a:p>
            <a:endParaRPr lang="en-US" cap="none" dirty="0"/>
          </a:p>
        </p:txBody>
      </p:sp>
      <p:pic>
        <p:nvPicPr>
          <p:cNvPr id="5" name="Picture 4"/>
          <p:cNvPicPr>
            <a:picLocks noChangeAspect="1"/>
          </p:cNvPicPr>
          <p:nvPr/>
        </p:nvPicPr>
        <p:blipFill>
          <a:blip r:embed="rId2"/>
          <a:stretch>
            <a:fillRect/>
          </a:stretch>
        </p:blipFill>
        <p:spPr>
          <a:xfrm>
            <a:off x="6853310" y="509441"/>
            <a:ext cx="4646183" cy="6161532"/>
          </a:xfrm>
          <a:prstGeom prst="rect">
            <a:avLst/>
          </a:prstGeom>
        </p:spPr>
      </p:pic>
    </p:spTree>
    <p:extLst>
      <p:ext uri="{BB962C8B-B14F-4D97-AF65-F5344CB8AC3E}">
        <p14:creationId xmlns:p14="http://schemas.microsoft.com/office/powerpoint/2010/main" val="84633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28596" y="275305"/>
            <a:ext cx="10053072" cy="2071249"/>
          </a:xfrm>
          <a:prstGeom prst="rect">
            <a:avLst/>
          </a:prstGeom>
        </p:spPr>
        <p:txBody>
          <a:bodyPr>
            <a:normAutofit fontScale="975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cap="none" dirty="0"/>
              <a:t>Innocent IV’s Embassy to the Mongols</a:t>
            </a:r>
          </a:p>
          <a:p>
            <a:endParaRPr lang="en-US" cap="none" dirty="0"/>
          </a:p>
          <a:p>
            <a:endParaRPr lang="en-US" cap="none" dirty="0"/>
          </a:p>
        </p:txBody>
      </p:sp>
      <p:pic>
        <p:nvPicPr>
          <p:cNvPr id="5" name="Picture 4"/>
          <p:cNvPicPr>
            <a:picLocks noChangeAspect="1"/>
          </p:cNvPicPr>
          <p:nvPr/>
        </p:nvPicPr>
        <p:blipFill>
          <a:blip r:embed="rId2"/>
          <a:stretch>
            <a:fillRect/>
          </a:stretch>
        </p:blipFill>
        <p:spPr>
          <a:xfrm>
            <a:off x="3532041" y="952134"/>
            <a:ext cx="4646183" cy="4953731"/>
          </a:xfrm>
          <a:prstGeom prst="rect">
            <a:avLst/>
          </a:prstGeom>
        </p:spPr>
      </p:pic>
      <p:sp>
        <p:nvSpPr>
          <p:cNvPr id="4" name="Rectangle 3"/>
          <p:cNvSpPr/>
          <p:nvPr/>
        </p:nvSpPr>
        <p:spPr>
          <a:xfrm>
            <a:off x="3816453" y="6022599"/>
            <a:ext cx="4361771" cy="646331"/>
          </a:xfrm>
          <a:prstGeom prst="rect">
            <a:avLst/>
          </a:prstGeom>
        </p:spPr>
        <p:txBody>
          <a:bodyPr wrap="none">
            <a:spAutoFit/>
          </a:bodyPr>
          <a:lstStyle/>
          <a:p>
            <a:pPr algn="r"/>
            <a:r>
              <a:rPr lang="en-US" dirty="0">
                <a:latin typeface="Rockwell" charset="0"/>
                <a:ea typeface="Rockwell" charset="0"/>
                <a:cs typeface="Rockwell" charset="0"/>
              </a:rPr>
              <a:t> </a:t>
            </a:r>
            <a:r>
              <a:rPr lang="fr" dirty="0"/>
              <a:t> Vincent of Beauvais, </a:t>
            </a:r>
            <a:r>
              <a:rPr lang="fr" i="1" dirty="0"/>
              <a:t>Le Miroir Historial</a:t>
            </a:r>
            <a:r>
              <a:rPr lang="fr" dirty="0"/>
              <a:t> </a:t>
            </a:r>
            <a:endParaRPr lang="en-US" dirty="0">
              <a:latin typeface="Rockwell" charset="0"/>
              <a:ea typeface="Rockwell" charset="0"/>
              <a:cs typeface="Rockwell" charset="0"/>
            </a:endParaRPr>
          </a:p>
          <a:p>
            <a:pPr algn="r"/>
            <a:r>
              <a:rPr lang="en-US" dirty="0">
                <a:latin typeface="Rockwell" charset="0"/>
                <a:ea typeface="Rockwell" charset="0"/>
                <a:cs typeface="Rockwell" charset="0"/>
              </a:rPr>
              <a:t>Paris, c. 1400-1410</a:t>
            </a:r>
          </a:p>
        </p:txBody>
      </p:sp>
    </p:spTree>
    <p:extLst>
      <p:ext uri="{BB962C8B-B14F-4D97-AF65-F5344CB8AC3E}">
        <p14:creationId xmlns:p14="http://schemas.microsoft.com/office/powerpoint/2010/main" val="3068605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799161" y="385883"/>
            <a:ext cx="5687818" cy="2071249"/>
          </a:xfrm>
          <a:prstGeom prst="rect">
            <a:avLst/>
          </a:prstGeom>
        </p:spPr>
        <p:txBody>
          <a:bodyPr>
            <a:normAutofit fontScale="975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cap="none" dirty="0"/>
              <a:t>Innocent IV’s Letter</a:t>
            </a:r>
          </a:p>
          <a:p>
            <a:endParaRPr lang="en-US" cap="none" dirty="0"/>
          </a:p>
          <a:p>
            <a:endParaRPr lang="en-US" cap="none" dirty="0"/>
          </a:p>
        </p:txBody>
      </p:sp>
      <p:pic>
        <p:nvPicPr>
          <p:cNvPr id="5" name="Picture 4"/>
          <p:cNvPicPr>
            <a:picLocks noChangeAspect="1"/>
          </p:cNvPicPr>
          <p:nvPr/>
        </p:nvPicPr>
        <p:blipFill>
          <a:blip r:embed="rId2"/>
          <a:stretch>
            <a:fillRect/>
          </a:stretch>
        </p:blipFill>
        <p:spPr>
          <a:xfrm>
            <a:off x="7272806" y="331296"/>
            <a:ext cx="4361771" cy="6251399"/>
          </a:xfrm>
          <a:prstGeom prst="rect">
            <a:avLst/>
          </a:prstGeom>
        </p:spPr>
      </p:pic>
      <p:sp>
        <p:nvSpPr>
          <p:cNvPr id="4" name="Rectangle 3"/>
          <p:cNvSpPr/>
          <p:nvPr/>
        </p:nvSpPr>
        <p:spPr>
          <a:xfrm>
            <a:off x="3175274" y="5936364"/>
            <a:ext cx="4097532" cy="646331"/>
          </a:xfrm>
          <a:prstGeom prst="rect">
            <a:avLst/>
          </a:prstGeom>
        </p:spPr>
        <p:txBody>
          <a:bodyPr wrap="none">
            <a:spAutoFit/>
          </a:bodyPr>
          <a:lstStyle/>
          <a:p>
            <a:pPr algn="r"/>
            <a:r>
              <a:rPr lang="en-US" dirty="0"/>
              <a:t>Vatican Secret Archives, Vatican City </a:t>
            </a:r>
          </a:p>
          <a:p>
            <a:pPr algn="r"/>
            <a:r>
              <a:rPr lang="en-US" dirty="0"/>
              <a:t>Inv. no. Reg. Vat., 21, ff. 107 v. – 108 r.</a:t>
            </a:r>
            <a:endParaRPr lang="en-US" dirty="0">
              <a:latin typeface="Rockwell" charset="0"/>
              <a:ea typeface="Rockwell" charset="0"/>
              <a:cs typeface="Rockwell" charset="0"/>
            </a:endParaRPr>
          </a:p>
        </p:txBody>
      </p:sp>
      <p:sp>
        <p:nvSpPr>
          <p:cNvPr id="2" name="Rectangle 1">
            <a:extLst>
              <a:ext uri="{FF2B5EF4-FFF2-40B4-BE49-F238E27FC236}">
                <a16:creationId xmlns:a16="http://schemas.microsoft.com/office/drawing/2014/main" id="{A83E0026-45DE-7C43-AAFB-F8A470917B30}"/>
              </a:ext>
            </a:extLst>
          </p:cNvPr>
          <p:cNvSpPr/>
          <p:nvPr/>
        </p:nvSpPr>
        <p:spPr>
          <a:xfrm>
            <a:off x="595070" y="1190212"/>
            <a:ext cx="6096000" cy="4801314"/>
          </a:xfrm>
          <a:prstGeom prst="rect">
            <a:avLst/>
          </a:prstGeom>
        </p:spPr>
        <p:txBody>
          <a:bodyPr>
            <a:spAutoFit/>
          </a:bodyPr>
          <a:lstStyle/>
          <a:p>
            <a:pPr fontAlgn="base"/>
            <a:r>
              <a:rPr lang="en-US" dirty="0">
                <a:latin typeface="Calibri" panose="020F0502020204030204" pitchFamily="34" charset="0"/>
                <a:cs typeface="Calibri" panose="020F0502020204030204" pitchFamily="34" charset="0"/>
              </a:rPr>
              <a:t>We, therefore, following the example of the King of Peace, and desiring that all men should live united in concord in the fear of God, do admonish, beg and earnestly beseech all of you that for the future you desist entirely from assaults of this kind and especially from the persecution of Christians, and that after so many and such grievous offenses you conciliate by a fitting penance the wrath of Divine Majesty, which without doubt you have seriously aroused by such provocation; nor should you be emboldened to commit further savagery by the fact that when the sword of your might has raged against other men Almighty God has up to the present allowed various nations to fall before your face; for sometimes He refrains from chastising the proud in this world for the moment, for this reason, that if they neglect to humble themselves of their own accord He may not only no longer put off the punishment of their wickedness in this life but may also take greater vengeance in the world to come.</a:t>
            </a:r>
            <a:endParaRPr lang="en-US" b="0"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20283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252091" y="254283"/>
            <a:ext cx="5687818" cy="646331"/>
          </a:xfrm>
          <a:prstGeom prst="rect">
            <a:avLst/>
          </a:prstGeom>
        </p:spPr>
        <p:txBody>
          <a:bodyPr>
            <a:normAutofit fontScale="975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cap="none" dirty="0" err="1"/>
              <a:t>Güyük’s</a:t>
            </a:r>
            <a:r>
              <a:rPr lang="en-US" cap="none" dirty="0"/>
              <a:t> Reply</a:t>
            </a:r>
          </a:p>
          <a:p>
            <a:endParaRPr lang="en-US" cap="none" dirty="0"/>
          </a:p>
          <a:p>
            <a:endParaRPr lang="en-US" cap="none" dirty="0"/>
          </a:p>
        </p:txBody>
      </p:sp>
      <p:pic>
        <p:nvPicPr>
          <p:cNvPr id="5" name="Picture 4"/>
          <p:cNvPicPr>
            <a:picLocks noChangeAspect="1"/>
          </p:cNvPicPr>
          <p:nvPr/>
        </p:nvPicPr>
        <p:blipFill>
          <a:blip r:embed="rId2"/>
          <a:stretch>
            <a:fillRect/>
          </a:stretch>
        </p:blipFill>
        <p:spPr>
          <a:xfrm rot="5400000">
            <a:off x="5018631" y="-3586333"/>
            <a:ext cx="2154738" cy="11287346"/>
          </a:xfrm>
          <a:prstGeom prst="rect">
            <a:avLst/>
          </a:prstGeom>
        </p:spPr>
      </p:pic>
      <p:sp>
        <p:nvSpPr>
          <p:cNvPr id="4" name="Rectangle 3"/>
          <p:cNvSpPr/>
          <p:nvPr/>
        </p:nvSpPr>
        <p:spPr>
          <a:xfrm>
            <a:off x="7810336" y="6070344"/>
            <a:ext cx="4097532" cy="646331"/>
          </a:xfrm>
          <a:prstGeom prst="rect">
            <a:avLst/>
          </a:prstGeom>
        </p:spPr>
        <p:txBody>
          <a:bodyPr wrap="none">
            <a:spAutoFit/>
          </a:bodyPr>
          <a:lstStyle/>
          <a:p>
            <a:pPr algn="r"/>
            <a:r>
              <a:rPr lang="en-US" dirty="0"/>
              <a:t>Vatican Secret Archives, Vatican City </a:t>
            </a:r>
          </a:p>
          <a:p>
            <a:pPr algn="r"/>
            <a:r>
              <a:rPr lang="en-US" dirty="0"/>
              <a:t>Inv. no. A. A., Arm. I-XVIII</a:t>
            </a:r>
            <a:endParaRPr lang="en-US" dirty="0">
              <a:latin typeface="Rockwell" charset="0"/>
              <a:ea typeface="Rockwell" charset="0"/>
              <a:cs typeface="Rockwell" charset="0"/>
            </a:endParaRPr>
          </a:p>
        </p:txBody>
      </p:sp>
      <p:sp>
        <p:nvSpPr>
          <p:cNvPr id="6" name="Rectangle 5">
            <a:extLst>
              <a:ext uri="{FF2B5EF4-FFF2-40B4-BE49-F238E27FC236}">
                <a16:creationId xmlns:a16="http://schemas.microsoft.com/office/drawing/2014/main" id="{D85A5A91-BD9F-2749-8F21-BBF715E83D5F}"/>
              </a:ext>
            </a:extLst>
          </p:cNvPr>
          <p:cNvSpPr/>
          <p:nvPr/>
        </p:nvSpPr>
        <p:spPr>
          <a:xfrm>
            <a:off x="565549" y="3379077"/>
            <a:ext cx="11060902" cy="2031325"/>
          </a:xfrm>
          <a:prstGeom prst="rect">
            <a:avLst/>
          </a:prstGeom>
        </p:spPr>
        <p:txBody>
          <a:bodyPr wrap="square">
            <a:spAutoFit/>
          </a:bodyPr>
          <a:lstStyle/>
          <a:p>
            <a:pPr fontAlgn="base"/>
            <a:r>
              <a:rPr lang="en-US" dirty="0">
                <a:latin typeface="Calibri" panose="020F0502020204030204" pitchFamily="34" charset="0"/>
                <a:cs typeface="Calibri" panose="020F0502020204030204" pitchFamily="34" charset="0"/>
              </a:rPr>
              <a:t>Through the power of God, all empires from the rising of the sun to its setting have been given to us and we own them. How could anyone achieve anything except by God’s order? Now, however, you must say with a sincere heart: “We shall be obedient, we, too, make our strength available.” You personally, at the head of the Kings, you shall come, one and all, to pay homage to me and to serve me. Then we shall take note of your submission. If, however, you do not accept God’s order and act against our command, we shall know that you are our enemies.</a:t>
            </a:r>
          </a:p>
          <a:p>
            <a:pPr fontAlgn="base"/>
            <a:endParaRPr lang="en-US" dirty="0">
              <a:latin typeface="Calibri" panose="020F0502020204030204" pitchFamily="34" charset="0"/>
              <a:cs typeface="Calibri" panose="020F0502020204030204" pitchFamily="34" charset="0"/>
            </a:endParaRPr>
          </a:p>
          <a:p>
            <a:pPr fontAlgn="base"/>
            <a:r>
              <a:rPr lang="en-US" dirty="0">
                <a:latin typeface="Calibri" panose="020F0502020204030204" pitchFamily="34" charset="0"/>
                <a:cs typeface="Calibri" panose="020F0502020204030204" pitchFamily="34" charset="0"/>
              </a:rPr>
              <a:t>This is what we make known to you. If you act against it, how then can we know what will happen? Only God knows.</a:t>
            </a:r>
            <a:endParaRPr lang="en-US" b="0"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0653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97062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3014</TotalTime>
  <Words>444</Words>
  <Application>Microsoft Macintosh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Bookman Old Style</vt:lpstr>
      <vt:lpstr>Calibri</vt:lpstr>
      <vt:lpstr>Rockwell</vt:lpstr>
      <vt:lpstr>Damask</vt:lpstr>
      <vt:lpstr>The Pope and the Khan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Roman Cities</dc:title>
  <dc:creator>Nathan Daniels</dc:creator>
  <cp:lastModifiedBy>Nathan Daniels</cp:lastModifiedBy>
  <cp:revision>73</cp:revision>
  <dcterms:created xsi:type="dcterms:W3CDTF">2017-02-02T03:45:22Z</dcterms:created>
  <dcterms:modified xsi:type="dcterms:W3CDTF">2019-11-19T13:30:02Z</dcterms:modified>
</cp:coreProperties>
</file>