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251"/>
    <p:restoredTop sz="86376"/>
  </p:normalViewPr>
  <p:slideViewPr>
    <p:cSldViewPr snapToGrid="0" snapToObjects="1">
      <p:cViewPr>
        <p:scale>
          <a:sx n="43" d="100"/>
          <a:sy n="43" d="100"/>
        </p:scale>
        <p:origin x="1416" y="-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F1895-B974-364F-8CC4-616BCBCA086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44E60-DFFF-A944-9E78-3CA0FC0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44E60-DFFF-A944-9E78-3CA0FC07AF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9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3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5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4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4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C63D-EFB0-CE49-BF8A-96BCC5C0C33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8DAA-BAF8-2342-8346-986F054E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svg"/><Relationship Id="rId21" Type="http://schemas.openxmlformats.org/officeDocument/2006/relationships/image" Target="../media/image18.svg"/><Relationship Id="rId34" Type="http://schemas.openxmlformats.org/officeDocument/2006/relationships/image" Target="../media/image31.tiff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sv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hyperlink" Target="http://bit.ly/30Wr9bd" TargetMode="External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1"/>
            </a:gs>
            <a:gs pos="80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51CA2F-5D0A-C141-A6C5-29D291F183B7}"/>
              </a:ext>
            </a:extLst>
          </p:cNvPr>
          <p:cNvSpPr txBox="1"/>
          <p:nvPr/>
        </p:nvSpPr>
        <p:spPr>
          <a:xfrm>
            <a:off x="0" y="-39758"/>
            <a:ext cx="32918400" cy="4572000"/>
          </a:xfrm>
          <a:prstGeom prst="rect">
            <a:avLst/>
          </a:prstGeom>
          <a:solidFill>
            <a:srgbClr val="002D72"/>
          </a:solidFill>
        </p:spPr>
        <p:txBody>
          <a:bodyPr wrap="square" lIns="685800" tIns="685800" rIns="685800" bIns="685800" rtlCol="0">
            <a:noAutofit/>
          </a:bodyPr>
          <a:lstStyle/>
          <a:p>
            <a:r>
              <a:rPr lang="en-US" sz="8500" dirty="0">
                <a:solidFill>
                  <a:schemeClr val="bg1"/>
                </a:solidFill>
                <a:latin typeface="Old Standard TT" pitchFamily="2" charset="77"/>
              </a:rPr>
              <a:t>From Document to Data: </a:t>
            </a:r>
          </a:p>
          <a:p>
            <a:r>
              <a:rPr lang="en-US" sz="6600" dirty="0">
                <a:solidFill>
                  <a:schemeClr val="bg1"/>
                </a:solidFill>
                <a:latin typeface="Old Standard TT" pitchFamily="2" charset="77"/>
              </a:rPr>
              <a:t>Prosopography and Topography in the Tax Rolls of Medieval Paris</a:t>
            </a:r>
          </a:p>
          <a:p>
            <a:endParaRPr lang="en-US" sz="2400" dirty="0">
              <a:solidFill>
                <a:schemeClr val="bg1"/>
              </a:solidFill>
              <a:latin typeface="Old Standard TT" pitchFamily="2" charset="77"/>
            </a:endParaRPr>
          </a:p>
          <a:p>
            <a:r>
              <a:rPr lang="en-US" sz="5400" dirty="0">
                <a:solidFill>
                  <a:schemeClr val="bg1"/>
                </a:solidFill>
                <a:latin typeface="Old Standard TT" pitchFamily="2" charset="77"/>
              </a:rPr>
              <a:t>		Nathan A. Daniels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3ADD8E5-BA51-EF43-8D3F-7A0C3582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375" y="-266978"/>
            <a:ext cx="7832361" cy="5029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0FD5EC-F9FC-E844-9425-DB1DBDD3E712}"/>
              </a:ext>
            </a:extLst>
          </p:cNvPr>
          <p:cNvSpPr txBox="1"/>
          <p:nvPr/>
        </p:nvSpPr>
        <p:spPr>
          <a:xfrm>
            <a:off x="9765793" y="4989442"/>
            <a:ext cx="14623486" cy="8504290"/>
          </a:xfrm>
          <a:prstGeom prst="rect">
            <a:avLst/>
          </a:prstGeom>
          <a:solidFill>
            <a:schemeClr val="bg1"/>
          </a:solidFill>
          <a:ln w="38100">
            <a:solidFill>
              <a:srgbClr val="002D72"/>
            </a:solidFill>
          </a:ln>
        </p:spPr>
        <p:txBody>
          <a:bodyPr wrap="square" tIns="228600" bIns="228600" rtlCol="0"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do we get from document to data?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D2B3EA-C45F-E649-889A-AF2993A5AAD2}"/>
              </a:ext>
            </a:extLst>
          </p:cNvPr>
          <p:cNvGrpSpPr/>
          <p:nvPr/>
        </p:nvGrpSpPr>
        <p:grpSpPr>
          <a:xfrm>
            <a:off x="24726530" y="19473979"/>
            <a:ext cx="7541861" cy="1857640"/>
            <a:chOff x="397567" y="17005564"/>
            <a:chExt cx="4572000" cy="457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CA103-DCE0-4341-8752-86867F19EABC}"/>
                </a:ext>
              </a:extLst>
            </p:cNvPr>
            <p:cNvSpPr/>
            <p:nvPr/>
          </p:nvSpPr>
          <p:spPr>
            <a:xfrm>
              <a:off x="397567" y="17005564"/>
              <a:ext cx="4572000" cy="45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D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3A6E941-60FD-7C4E-AF5D-A7F626DD43C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rcRect/>
            <a:stretch/>
          </p:blipFill>
          <p:spPr>
            <a:xfrm>
              <a:off x="882046" y="17359414"/>
              <a:ext cx="951818" cy="386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3FFE1E-8C2F-D945-B81A-C922CE342925}"/>
                </a:ext>
              </a:extLst>
            </p:cNvPr>
            <p:cNvSpPr txBox="1"/>
            <p:nvPr/>
          </p:nvSpPr>
          <p:spPr>
            <a:xfrm>
              <a:off x="2226513" y="18443146"/>
              <a:ext cx="2279571" cy="1590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taxrolls.github.io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D4B3A82-5F38-3743-BF23-DF0EB8048E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60"/>
          <a:stretch/>
        </p:blipFill>
        <p:spPr>
          <a:xfrm>
            <a:off x="10191165" y="7051978"/>
            <a:ext cx="4565066" cy="61004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BDDFAB-9380-7D44-A720-F5943C13CA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57" r="5466"/>
          <a:stretch/>
        </p:blipFill>
        <p:spPr>
          <a:xfrm>
            <a:off x="14946480" y="7083098"/>
            <a:ext cx="4616287" cy="60434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F71E547-F1D0-7144-A5F1-513EE15893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7643"/>
          <a:stretch/>
        </p:blipFill>
        <p:spPr>
          <a:xfrm>
            <a:off x="19741196" y="10148188"/>
            <a:ext cx="2466457" cy="319818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FEBD65-1E80-7A44-88D0-EA774DA452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63" t="61416" r="8707"/>
          <a:stretch/>
        </p:blipFill>
        <p:spPr>
          <a:xfrm>
            <a:off x="22128480" y="10897157"/>
            <a:ext cx="2153920" cy="19789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0D7E17-27E8-834A-9A40-BC351A7E2EB4}"/>
              </a:ext>
            </a:extLst>
          </p:cNvPr>
          <p:cNvSpPr txBox="1"/>
          <p:nvPr/>
        </p:nvSpPr>
        <p:spPr>
          <a:xfrm>
            <a:off x="24727631" y="12090194"/>
            <a:ext cx="7541862" cy="7119203"/>
          </a:xfrm>
          <a:prstGeom prst="rect">
            <a:avLst/>
          </a:prstGeom>
          <a:solidFill>
            <a:schemeClr val="bg1"/>
          </a:solidFill>
          <a:ln w="38100">
            <a:solidFill>
              <a:srgbClr val="002D72"/>
            </a:solidFill>
          </a:ln>
        </p:spPr>
        <p:txBody>
          <a:bodyPr wrap="square" lIns="228600" tIns="228600" rIns="228600" bIns="228600" rtlCol="0"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FUNCTION &amp; SUSTAINABILITY</a:t>
            </a: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Better to use flat files or databases?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 source or proprietary software?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Complex relational databases and Content Management Systems (CMS) can provide additional functionality for searching, exporting, Linked Open Data, and API Management. Proprietary software packages can also be easier to use.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BUT…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often require dedicated developers to set up, and need significant maintenance over the long term (updates, security,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 Open file formats are more likely to last and keep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Currently using: XML/TEI; XSLT; HTML/CSS;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JavaScript/jQuery; JSON/GeoJSON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F54293-2E8B-024D-B696-9465DAA61CB1}"/>
              </a:ext>
            </a:extLst>
          </p:cNvPr>
          <p:cNvSpPr txBox="1"/>
          <p:nvPr/>
        </p:nvSpPr>
        <p:spPr>
          <a:xfrm>
            <a:off x="635101" y="4989441"/>
            <a:ext cx="8784341" cy="4572001"/>
          </a:xfrm>
          <a:prstGeom prst="rect">
            <a:avLst/>
          </a:prstGeom>
          <a:solidFill>
            <a:schemeClr val="bg1"/>
          </a:solidFill>
          <a:ln w="38100">
            <a:solidFill>
              <a:srgbClr val="002D72"/>
            </a:solidFill>
          </a:ln>
        </p:spPr>
        <p:txBody>
          <a:bodyPr wrap="square" lIns="228600" tIns="228600" rIns="228600" bIns="228600" rtlCol="0"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TEI-based Digital Edition of the tax rolls levied by King Philip IV on the city of Paris between 1292-1313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includes: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People; Occupations; Names; Taxes (financial); 	Relationships (familial, personal, occupational);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Geography &amp; Topography (streets, landmarks,  	buildings; cities, regions, countries); Institutions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Preserve text of manuscripts, but extract data for tabulating, mapping, exporting, and Linked Open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87C445-F222-FA4B-BE91-48B1BA5158AF}"/>
              </a:ext>
            </a:extLst>
          </p:cNvPr>
          <p:cNvCxnSpPr>
            <a:cxnSpLocks/>
          </p:cNvCxnSpPr>
          <p:nvPr/>
        </p:nvCxnSpPr>
        <p:spPr>
          <a:xfrm>
            <a:off x="12996818" y="8485904"/>
            <a:ext cx="2214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161149-AA3A-8B44-A696-4B88B7ED248D}"/>
              </a:ext>
            </a:extLst>
          </p:cNvPr>
          <p:cNvCxnSpPr>
            <a:cxnSpLocks/>
          </p:cNvCxnSpPr>
          <p:nvPr/>
        </p:nvCxnSpPr>
        <p:spPr>
          <a:xfrm flipV="1">
            <a:off x="12936261" y="8746180"/>
            <a:ext cx="2274941" cy="1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6818F-7154-C94A-917E-38FB0520E254}"/>
              </a:ext>
            </a:extLst>
          </p:cNvPr>
          <p:cNvCxnSpPr>
            <a:cxnSpLocks/>
          </p:cNvCxnSpPr>
          <p:nvPr/>
        </p:nvCxnSpPr>
        <p:spPr>
          <a:xfrm flipV="1">
            <a:off x="17443133" y="7517712"/>
            <a:ext cx="2420949" cy="120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4F534F-8030-634D-91E7-E8D211BA3FBC}"/>
              </a:ext>
            </a:extLst>
          </p:cNvPr>
          <p:cNvCxnSpPr>
            <a:cxnSpLocks/>
          </p:cNvCxnSpPr>
          <p:nvPr/>
        </p:nvCxnSpPr>
        <p:spPr>
          <a:xfrm>
            <a:off x="17453036" y="8826786"/>
            <a:ext cx="2461459" cy="326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4AE4C6-8A37-5240-A3F4-41437A803F78}"/>
              </a:ext>
            </a:extLst>
          </p:cNvPr>
          <p:cNvCxnSpPr/>
          <p:nvPr/>
        </p:nvCxnSpPr>
        <p:spPr>
          <a:xfrm flipH="1">
            <a:off x="20140308" y="10040553"/>
            <a:ext cx="3639358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4E347A-E185-5048-8795-66F08E62DAC7}"/>
              </a:ext>
            </a:extLst>
          </p:cNvPr>
          <p:cNvSpPr txBox="1"/>
          <p:nvPr/>
        </p:nvSpPr>
        <p:spPr>
          <a:xfrm>
            <a:off x="11627954" y="65594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Manuscript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BF90E9-9511-2C48-BA47-6D42C2B95FEF}"/>
              </a:ext>
            </a:extLst>
          </p:cNvPr>
          <p:cNvSpPr txBox="1"/>
          <p:nvPr/>
        </p:nvSpPr>
        <p:spPr>
          <a:xfrm>
            <a:off x="16294392" y="6519763"/>
            <a:ext cx="192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Edition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B0696-7A3F-0245-85DB-0CD7E91A74A3}"/>
              </a:ext>
            </a:extLst>
          </p:cNvPr>
          <p:cNvSpPr txBox="1"/>
          <p:nvPr/>
        </p:nvSpPr>
        <p:spPr>
          <a:xfrm>
            <a:off x="20929318" y="6559475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Personography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BC8A9B-8481-0644-B6BA-38F59DE6D702}"/>
              </a:ext>
            </a:extLst>
          </p:cNvPr>
          <p:cNvSpPr txBox="1"/>
          <p:nvPr/>
        </p:nvSpPr>
        <p:spPr>
          <a:xfrm>
            <a:off x="21596239" y="10120275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Occupation Index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D434BB-870D-FA4B-AC94-EA86D631CF37}"/>
              </a:ext>
            </a:extLst>
          </p:cNvPr>
          <p:cNvSpPr txBox="1"/>
          <p:nvPr/>
        </p:nvSpPr>
        <p:spPr>
          <a:xfrm>
            <a:off x="635101" y="9829690"/>
            <a:ext cx="8784341" cy="10361622"/>
          </a:xfrm>
          <a:prstGeom prst="rect">
            <a:avLst/>
          </a:prstGeom>
          <a:solidFill>
            <a:schemeClr val="bg1"/>
          </a:solidFill>
          <a:ln w="38100">
            <a:solidFill>
              <a:srgbClr val="002D72"/>
            </a:solidFill>
          </a:ln>
        </p:spPr>
        <p:txBody>
          <a:bodyPr wrap="square" lIns="228600" tIns="228600" rIns="228600" bIns="228600" rtlCol="0"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TRANSCRIPTION &amp; MARKUP</a:t>
            </a: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Semi-Diplomatic transcription notes and marks up abbreviations, additions &amp; erasures, and marginalia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 focus is on historical data (esp. named entities)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People / places all have unique XML Identifiers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References are disambiguated by these IDs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e.g. “are these two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Jehans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same person?”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Occupations, offices, names, goods, payments, etc. are normalized in the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metadata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extraction and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Bertaut de compiegne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poullaillier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ii.s.vi.d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p.</a:t>
            </a:r>
          </a:p>
          <a:p>
            <a:pPr lvl="1"/>
            <a:endParaRPr lang="en-US" sz="1000" dirty="0"/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&lt;persName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ref="#BC01"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&lt;forename&gt;Bertaut&lt;/forename&gt;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&lt;nameLink&gt;de&lt;/nameLink&gt;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&lt;surname&gt;compiegne&lt;/surname&gt;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&lt;/persName&gt;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ref="#BC01"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role="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poulailler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type="occupation"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poullaillier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measureGrp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&lt;measure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quantity="2" unit="sous"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ii.s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&lt;/measure&gt;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&lt;measure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quantity="6" unit="deniers"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vi.d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&lt;/measure&gt;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measureGrp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&lt;seg type="status"&gt;p.&lt;/seg&gt;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B786AD3-3BDF-3141-93E8-ACD7284E9E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2389" y="13931493"/>
            <a:ext cx="6475165" cy="5188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8C1CD21-1244-C449-9693-911C5546AE7E}"/>
              </a:ext>
            </a:extLst>
          </p:cNvPr>
          <p:cNvSpPr txBox="1"/>
          <p:nvPr/>
        </p:nvSpPr>
        <p:spPr>
          <a:xfrm>
            <a:off x="24727632" y="4972621"/>
            <a:ext cx="7541861" cy="6838167"/>
          </a:xfrm>
          <a:prstGeom prst="rect">
            <a:avLst/>
          </a:prstGeom>
          <a:solidFill>
            <a:schemeClr val="bg1"/>
          </a:solidFill>
          <a:ln w="38100">
            <a:solidFill>
              <a:srgbClr val="002D72"/>
            </a:solidFill>
          </a:ln>
        </p:spPr>
        <p:txBody>
          <a:bodyPr wrap="square" lIns="228600" tIns="228600" rIns="228600" bIns="228600" rtlCol="0"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TRANSACTION MARKUP</a:t>
            </a: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Bookkeeping Ontology by Digital Edition Publishing Cooperative for Historical Accounts (DEPCHA)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bit.ly/30Wr9bd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provide markup for RDF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 France&lt;/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bk:when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"&gt;1313&lt;/date&gt;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&lt;item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bk:entry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&lt;persName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bk:from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Perronelle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poree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&lt;/persName&gt;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&lt;measure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bk:money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quantity="2"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unit="sous"&gt;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ii.s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.&lt;/measure&gt;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&lt;seg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bk:status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"&gt;p.&lt;/seg&gt;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Result: From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Perronelle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poree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Philip IV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3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paid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2 sous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1313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52A2D24C-CCE7-7647-B8A2-01F5148CAA7D}"/>
              </a:ext>
            </a:extLst>
          </p:cNvPr>
          <p:cNvSpPr/>
          <p:nvPr/>
        </p:nvSpPr>
        <p:spPr>
          <a:xfrm>
            <a:off x="635100" y="20426903"/>
            <a:ext cx="8784339" cy="904716"/>
          </a:xfrm>
          <a:prstGeom prst="rect">
            <a:avLst/>
          </a:prstGeom>
          <a:solidFill>
            <a:schemeClr val="bg1"/>
          </a:solidFill>
          <a:ln w="38100">
            <a:solidFill>
              <a:srgbClr val="002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6F3EB07-4349-944D-BAB2-EC8E73B40D57}"/>
              </a:ext>
            </a:extLst>
          </p:cNvPr>
          <p:cNvSpPr txBox="1"/>
          <p:nvPr/>
        </p:nvSpPr>
        <p:spPr>
          <a:xfrm>
            <a:off x="5175883" y="20622661"/>
            <a:ext cx="3970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nathanadaniels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58DEDA5-A459-3041-9481-143F3AA8A5D0}"/>
              </a:ext>
            </a:extLst>
          </p:cNvPr>
          <p:cNvSpPr txBox="1"/>
          <p:nvPr/>
        </p:nvSpPr>
        <p:spPr>
          <a:xfrm>
            <a:off x="1344222" y="20622661"/>
            <a:ext cx="501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nathan.daniels@jhu.edu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9" name="Picture 338">
            <a:extLst>
              <a:ext uri="{FF2B5EF4-FFF2-40B4-BE49-F238E27FC236}">
                <a16:creationId xmlns:a16="http://schemas.microsoft.com/office/drawing/2014/main" id="{7E0C2C21-7C62-8541-A71E-2E7F108F1D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8279" y="20620740"/>
            <a:ext cx="584775" cy="584775"/>
          </a:xfrm>
          <a:prstGeom prst="rect">
            <a:avLst/>
          </a:prstGeom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70B64A9E-7A38-AF41-8C2A-5CE65B0352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549" y="20746570"/>
            <a:ext cx="446616" cy="318958"/>
          </a:xfrm>
          <a:prstGeom prst="rect">
            <a:avLst/>
          </a:prstGeom>
        </p:spPr>
      </p:pic>
      <p:pic>
        <p:nvPicPr>
          <p:cNvPr id="357" name="Picture 356">
            <a:extLst>
              <a:ext uri="{FF2B5EF4-FFF2-40B4-BE49-F238E27FC236}">
                <a16:creationId xmlns:a16="http://schemas.microsoft.com/office/drawing/2014/main" id="{EAE75FE1-CDC9-6A48-B5B8-951EA73835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45909" y="7195855"/>
            <a:ext cx="4241800" cy="27940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8CB270-078A-FF46-8C0F-B0C8B5708A93}"/>
              </a:ext>
            </a:extLst>
          </p:cNvPr>
          <p:cNvCxnSpPr>
            <a:cxnSpLocks/>
          </p:cNvCxnSpPr>
          <p:nvPr/>
        </p:nvCxnSpPr>
        <p:spPr>
          <a:xfrm>
            <a:off x="17605773" y="8493737"/>
            <a:ext cx="4655390" cy="239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10871C41-AEC5-8646-8A22-4DFC9721925D}"/>
              </a:ext>
            </a:extLst>
          </p:cNvPr>
          <p:cNvSpPr txBox="1"/>
          <p:nvPr/>
        </p:nvSpPr>
        <p:spPr>
          <a:xfrm>
            <a:off x="9765794" y="13833311"/>
            <a:ext cx="14623485" cy="7498308"/>
          </a:xfrm>
          <a:prstGeom prst="rect">
            <a:avLst/>
          </a:prstGeom>
          <a:solidFill>
            <a:schemeClr val="bg1"/>
          </a:solidFill>
          <a:ln w="38100">
            <a:solidFill>
              <a:srgbClr val="002D72"/>
            </a:solidFill>
          </a:ln>
        </p:spPr>
        <p:txBody>
          <a:bodyPr wrap="square" tIns="228600" bIns="228600" rtlCol="0"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B9D99388-A63D-C040-8490-D2F76356779A}"/>
              </a:ext>
            </a:extLst>
          </p:cNvPr>
          <p:cNvGrpSpPr/>
          <p:nvPr/>
        </p:nvGrpSpPr>
        <p:grpSpPr>
          <a:xfrm>
            <a:off x="13723629" y="14733733"/>
            <a:ext cx="2924274" cy="1194463"/>
            <a:chOff x="20202611" y="13353685"/>
            <a:chExt cx="2924274" cy="1194463"/>
          </a:xfrm>
        </p:grpSpPr>
        <p:pic>
          <p:nvPicPr>
            <p:cNvPr id="368" name="Picture 367">
              <a:extLst>
                <a:ext uri="{FF2B5EF4-FFF2-40B4-BE49-F238E27FC236}">
                  <a16:creationId xmlns:a16="http://schemas.microsoft.com/office/drawing/2014/main" id="{C20CFA16-6857-6A40-A778-EC59F783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856827" y="13861164"/>
              <a:ext cx="964504" cy="685800"/>
            </a:xfrm>
            <a:prstGeom prst="rect">
              <a:avLst/>
            </a:prstGeom>
          </p:spPr>
        </p:pic>
        <p:pic>
          <p:nvPicPr>
            <p:cNvPr id="369" name="Graphic 368">
              <a:extLst>
                <a:ext uri="{FF2B5EF4-FFF2-40B4-BE49-F238E27FC236}">
                  <a16:creationId xmlns:a16="http://schemas.microsoft.com/office/drawing/2014/main" id="{60712187-11E0-B949-AE5E-671D4E216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050252" y="13862348"/>
              <a:ext cx="685800" cy="685800"/>
            </a:xfrm>
            <a:prstGeom prst="rect">
              <a:avLst/>
            </a:prstGeom>
          </p:spPr>
        </p:pic>
        <p:pic>
          <p:nvPicPr>
            <p:cNvPr id="370" name="Graphic 369">
              <a:extLst>
                <a:ext uri="{FF2B5EF4-FFF2-40B4-BE49-F238E27FC236}">
                  <a16:creationId xmlns:a16="http://schemas.microsoft.com/office/drawing/2014/main" id="{30674262-2FAA-1C43-82DC-E06618D41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0382685" y="13849648"/>
              <a:ext cx="541421" cy="685800"/>
            </a:xfrm>
            <a:prstGeom prst="rect">
              <a:avLst/>
            </a:prstGeom>
          </p:spPr>
        </p:pic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8E75AA03-7330-4448-9A23-86AC53D8D876}"/>
                </a:ext>
              </a:extLst>
            </p:cNvPr>
            <p:cNvSpPr txBox="1"/>
            <p:nvPr/>
          </p:nvSpPr>
          <p:spPr>
            <a:xfrm>
              <a:off x="20202611" y="13353685"/>
              <a:ext cx="2924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Manuscript/Avatar</a:t>
              </a: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5443ADEB-26D8-4A47-95B6-615311C1B2F9}"/>
              </a:ext>
            </a:extLst>
          </p:cNvPr>
          <p:cNvGrpSpPr/>
          <p:nvPr/>
        </p:nvGrpSpPr>
        <p:grpSpPr>
          <a:xfrm>
            <a:off x="17192584" y="15215997"/>
            <a:ext cx="2859066" cy="738664"/>
            <a:chOff x="20770011" y="14688328"/>
            <a:chExt cx="2859066" cy="696153"/>
          </a:xfrm>
        </p:grpSpPr>
        <p:pic>
          <p:nvPicPr>
            <p:cNvPr id="373" name="Graphic 372">
              <a:extLst>
                <a:ext uri="{FF2B5EF4-FFF2-40B4-BE49-F238E27FC236}">
                  <a16:creationId xmlns:a16="http://schemas.microsoft.com/office/drawing/2014/main" id="{F151ACA9-A18F-624A-9347-B89034EAB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0770011" y="14732201"/>
              <a:ext cx="646331" cy="646330"/>
            </a:xfrm>
            <a:prstGeom prst="rect">
              <a:avLst/>
            </a:prstGeom>
          </p:spPr>
        </p:pic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632C234-A218-584E-8104-FFDCD77A3450}"/>
                </a:ext>
              </a:extLst>
            </p:cNvPr>
            <p:cNvSpPr txBox="1"/>
            <p:nvPr/>
          </p:nvSpPr>
          <p:spPr>
            <a:xfrm>
              <a:off x="21473325" y="14688328"/>
              <a:ext cx="2155752" cy="69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Transcription </a:t>
              </a:r>
            </a:p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taxroll.txt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B461DB6-A87B-3C4D-9D2E-4ECD41AA40F0}"/>
              </a:ext>
            </a:extLst>
          </p:cNvPr>
          <p:cNvGrpSpPr/>
          <p:nvPr/>
        </p:nvGrpSpPr>
        <p:grpSpPr>
          <a:xfrm>
            <a:off x="15560522" y="17098846"/>
            <a:ext cx="3206544" cy="942972"/>
            <a:chOff x="20687482" y="15638837"/>
            <a:chExt cx="3206544" cy="942972"/>
          </a:xfrm>
        </p:grpSpPr>
        <p:pic>
          <p:nvPicPr>
            <p:cNvPr id="376" name="Graphic 375">
              <a:extLst>
                <a:ext uri="{FF2B5EF4-FFF2-40B4-BE49-F238E27FC236}">
                  <a16:creationId xmlns:a16="http://schemas.microsoft.com/office/drawing/2014/main" id="{C005E70F-D0F0-CE45-9B6F-10EB4D726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0687482" y="15638837"/>
              <a:ext cx="914400" cy="914400"/>
            </a:xfrm>
            <a:prstGeom prst="rect">
              <a:avLst/>
            </a:prstGeom>
          </p:spPr>
        </p:pic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CC0EC369-8CCB-8A4F-90A1-42257CE82A72}"/>
                </a:ext>
              </a:extLst>
            </p:cNvPr>
            <p:cNvSpPr txBox="1"/>
            <p:nvPr/>
          </p:nvSpPr>
          <p:spPr>
            <a:xfrm>
              <a:off x="21552594" y="15750812"/>
              <a:ext cx="2341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TEI Edition 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taxroll.xml</a:t>
              </a: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8EAFEB88-084F-754B-9940-1D394AEF4BFE}"/>
              </a:ext>
            </a:extLst>
          </p:cNvPr>
          <p:cNvCxnSpPr>
            <a:cxnSpLocks/>
          </p:cNvCxnSpPr>
          <p:nvPr/>
        </p:nvCxnSpPr>
        <p:spPr>
          <a:xfrm>
            <a:off x="16446437" y="15535985"/>
            <a:ext cx="64820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E72F989A-572B-8240-B2B0-FF616C00994D}"/>
              </a:ext>
            </a:extLst>
          </p:cNvPr>
          <p:cNvGrpSpPr/>
          <p:nvPr/>
        </p:nvGrpSpPr>
        <p:grpSpPr>
          <a:xfrm>
            <a:off x="20048547" y="14726237"/>
            <a:ext cx="3992586" cy="738664"/>
            <a:chOff x="27867177" y="15756294"/>
            <a:chExt cx="3992586" cy="738664"/>
          </a:xfrm>
        </p:grpSpPr>
        <p:pic>
          <p:nvPicPr>
            <p:cNvPr id="381" name="Graphic 380">
              <a:extLst>
                <a:ext uri="{FF2B5EF4-FFF2-40B4-BE49-F238E27FC236}">
                  <a16:creationId xmlns:a16="http://schemas.microsoft.com/office/drawing/2014/main" id="{BD6EBD3C-DB5A-904F-AEB2-4F914542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7867177" y="15787290"/>
              <a:ext cx="685800" cy="685800"/>
            </a:xfrm>
            <a:prstGeom prst="rect">
              <a:avLst/>
            </a:prstGeom>
          </p:spPr>
        </p:pic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EF269EF8-6373-7246-A284-6095287EDB80}"/>
                </a:ext>
              </a:extLst>
            </p:cNvPr>
            <p:cNvSpPr txBox="1"/>
            <p:nvPr/>
          </p:nvSpPr>
          <p:spPr>
            <a:xfrm>
              <a:off x="28502276" y="15756294"/>
              <a:ext cx="33574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HTML Digital Editions</a:t>
              </a:r>
            </a:p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taxroll.html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DD23FA63-89F5-B147-8B8F-44D6F50C1043}"/>
              </a:ext>
            </a:extLst>
          </p:cNvPr>
          <p:cNvCxnSpPr>
            <a:cxnSpLocks/>
          </p:cNvCxnSpPr>
          <p:nvPr/>
        </p:nvCxnSpPr>
        <p:spPr>
          <a:xfrm flipV="1">
            <a:off x="17729908" y="16722949"/>
            <a:ext cx="1431860" cy="4558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6B2910F7-874C-CF47-B943-BEC1F7476C6A}"/>
              </a:ext>
            </a:extLst>
          </p:cNvPr>
          <p:cNvCxnSpPr>
            <a:cxnSpLocks/>
          </p:cNvCxnSpPr>
          <p:nvPr/>
        </p:nvCxnSpPr>
        <p:spPr>
          <a:xfrm flipH="1" flipV="1">
            <a:off x="20495289" y="15584112"/>
            <a:ext cx="91129" cy="596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EAF9F748-75C3-944E-8CF7-F954F7981CEB}"/>
              </a:ext>
            </a:extLst>
          </p:cNvPr>
          <p:cNvGrpSpPr/>
          <p:nvPr/>
        </p:nvGrpSpPr>
        <p:grpSpPr>
          <a:xfrm>
            <a:off x="10462683" y="17430936"/>
            <a:ext cx="4520084" cy="738664"/>
            <a:chOff x="20687482" y="15636158"/>
            <a:chExt cx="4520084" cy="738664"/>
          </a:xfrm>
        </p:grpSpPr>
        <p:pic>
          <p:nvPicPr>
            <p:cNvPr id="386" name="Graphic 385">
              <a:extLst>
                <a:ext uri="{FF2B5EF4-FFF2-40B4-BE49-F238E27FC236}">
                  <a16:creationId xmlns:a16="http://schemas.microsoft.com/office/drawing/2014/main" id="{AF83DD6C-4A55-1A49-BDA9-EF76E2B2E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0687482" y="15638837"/>
              <a:ext cx="685800" cy="685800"/>
            </a:xfrm>
            <a:prstGeom prst="rect">
              <a:avLst/>
            </a:prstGeom>
          </p:spPr>
        </p:pic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EFA7471-3F22-1C43-8243-D3EB804C03BA}"/>
                </a:ext>
              </a:extLst>
            </p:cNvPr>
            <p:cNvSpPr txBox="1"/>
            <p:nvPr/>
          </p:nvSpPr>
          <p:spPr>
            <a:xfrm>
              <a:off x="21329893" y="15636158"/>
              <a:ext cx="38776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TEI </a:t>
              </a:r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Transactionography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transactions.xml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88" name="Picture 387">
            <a:extLst>
              <a:ext uri="{FF2B5EF4-FFF2-40B4-BE49-F238E27FC236}">
                <a16:creationId xmlns:a16="http://schemas.microsoft.com/office/drawing/2014/main" id="{DF647CB2-3C59-164F-8C58-1950EFC543D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388011" y="16438517"/>
            <a:ext cx="612648" cy="689992"/>
          </a:xfrm>
          <a:prstGeom prst="rect">
            <a:avLst/>
          </a:prstGeom>
        </p:spPr>
      </p:pic>
      <p:grpSp>
        <p:nvGrpSpPr>
          <p:cNvPr id="389" name="Group 388">
            <a:extLst>
              <a:ext uri="{FF2B5EF4-FFF2-40B4-BE49-F238E27FC236}">
                <a16:creationId xmlns:a16="http://schemas.microsoft.com/office/drawing/2014/main" id="{2985A74B-7508-8048-A6E4-2A353B2FE83D}"/>
              </a:ext>
            </a:extLst>
          </p:cNvPr>
          <p:cNvGrpSpPr/>
          <p:nvPr/>
        </p:nvGrpSpPr>
        <p:grpSpPr>
          <a:xfrm>
            <a:off x="9992410" y="15408538"/>
            <a:ext cx="3702041" cy="738664"/>
            <a:chOff x="20687482" y="15636158"/>
            <a:chExt cx="3702041" cy="738664"/>
          </a:xfrm>
        </p:grpSpPr>
        <p:pic>
          <p:nvPicPr>
            <p:cNvPr id="390" name="Graphic 389">
              <a:extLst>
                <a:ext uri="{FF2B5EF4-FFF2-40B4-BE49-F238E27FC236}">
                  <a16:creationId xmlns:a16="http://schemas.microsoft.com/office/drawing/2014/main" id="{B63546B8-84A0-1A47-997F-485D4B073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0687482" y="15638837"/>
              <a:ext cx="685800" cy="685800"/>
            </a:xfrm>
            <a:prstGeom prst="rect">
              <a:avLst/>
            </a:prstGeom>
          </p:spPr>
        </p:pic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485D3048-2A37-4345-90CA-6F07F12B5C31}"/>
                </a:ext>
              </a:extLst>
            </p:cNvPr>
            <p:cNvSpPr txBox="1"/>
            <p:nvPr/>
          </p:nvSpPr>
          <p:spPr>
            <a:xfrm>
              <a:off x="21365752" y="15636158"/>
              <a:ext cx="30237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TEI Personography</a:t>
              </a:r>
            </a:p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personography.xml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9ADCFBC4-96B4-FB4C-99DC-386AADB21F0F}"/>
              </a:ext>
            </a:extLst>
          </p:cNvPr>
          <p:cNvCxnSpPr>
            <a:cxnSpLocks/>
          </p:cNvCxnSpPr>
          <p:nvPr/>
        </p:nvCxnSpPr>
        <p:spPr>
          <a:xfrm flipH="1">
            <a:off x="16722716" y="16082659"/>
            <a:ext cx="462316" cy="881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D91F0CDE-2FCB-4143-8594-BA970CE46471}"/>
              </a:ext>
            </a:extLst>
          </p:cNvPr>
          <p:cNvCxnSpPr>
            <a:cxnSpLocks/>
          </p:cNvCxnSpPr>
          <p:nvPr/>
        </p:nvCxnSpPr>
        <p:spPr>
          <a:xfrm flipH="1">
            <a:off x="11378335" y="16933373"/>
            <a:ext cx="910202" cy="354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A944466F-DB05-3442-BE6B-7060C4E5152B}"/>
              </a:ext>
            </a:extLst>
          </p:cNvPr>
          <p:cNvCxnSpPr>
            <a:cxnSpLocks/>
          </p:cNvCxnSpPr>
          <p:nvPr/>
        </p:nvCxnSpPr>
        <p:spPr>
          <a:xfrm flipH="1" flipV="1">
            <a:off x="11252044" y="16266522"/>
            <a:ext cx="1043180" cy="456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FFEA34D0-6D91-F34B-BCD1-B88B6F99FDFC}"/>
              </a:ext>
            </a:extLst>
          </p:cNvPr>
          <p:cNvGrpSpPr/>
          <p:nvPr/>
        </p:nvGrpSpPr>
        <p:grpSpPr>
          <a:xfrm>
            <a:off x="10062980" y="20203963"/>
            <a:ext cx="4246892" cy="1107996"/>
            <a:chOff x="27867177" y="15756294"/>
            <a:chExt cx="3547779" cy="1107996"/>
          </a:xfrm>
        </p:grpSpPr>
        <p:pic>
          <p:nvPicPr>
            <p:cNvPr id="396" name="Graphic 395">
              <a:extLst>
                <a:ext uri="{FF2B5EF4-FFF2-40B4-BE49-F238E27FC236}">
                  <a16:creationId xmlns:a16="http://schemas.microsoft.com/office/drawing/2014/main" id="{886C0BC3-F1EB-8746-A8AF-0DC0877CC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7867177" y="15787290"/>
              <a:ext cx="685800" cy="685800"/>
            </a:xfrm>
            <a:prstGeom prst="rect">
              <a:avLst/>
            </a:prstGeom>
          </p:spPr>
        </p:pic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F3E013B-4B5B-2443-B32D-3A11114F8C62}"/>
                </a:ext>
              </a:extLst>
            </p:cNvPr>
            <p:cNvSpPr txBox="1"/>
            <p:nvPr/>
          </p:nvSpPr>
          <p:spPr>
            <a:xfrm>
              <a:off x="28466419" y="15756294"/>
              <a:ext cx="29485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HTML Personography</a:t>
              </a:r>
            </a:p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personography.html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8" name="Picture 397">
            <a:extLst>
              <a:ext uri="{FF2B5EF4-FFF2-40B4-BE49-F238E27FC236}">
                <a16:creationId xmlns:a16="http://schemas.microsoft.com/office/drawing/2014/main" id="{EB657266-E7A4-7F49-87B0-4BA9EFE023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98630" y="18721414"/>
            <a:ext cx="608927" cy="685800"/>
          </a:xfrm>
          <a:prstGeom prst="rect">
            <a:avLst/>
          </a:prstGeom>
        </p:spPr>
      </p:pic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9108FD75-C6FF-C444-BE02-8F5329BD60B5}"/>
              </a:ext>
            </a:extLst>
          </p:cNvPr>
          <p:cNvCxnSpPr>
            <a:cxnSpLocks/>
          </p:cNvCxnSpPr>
          <p:nvPr/>
        </p:nvCxnSpPr>
        <p:spPr>
          <a:xfrm>
            <a:off x="11245237" y="18249971"/>
            <a:ext cx="158036" cy="501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EFC5742-77F5-F342-A1F0-498C8AF5A3C5}"/>
              </a:ext>
            </a:extLst>
          </p:cNvPr>
          <p:cNvCxnSpPr>
            <a:cxnSpLocks/>
          </p:cNvCxnSpPr>
          <p:nvPr/>
        </p:nvCxnSpPr>
        <p:spPr>
          <a:xfrm>
            <a:off x="10344676" y="16309006"/>
            <a:ext cx="2482" cy="2339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2FC16FC6-59FB-4A47-A215-DF63065828A5}"/>
              </a:ext>
            </a:extLst>
          </p:cNvPr>
          <p:cNvGrpSpPr/>
          <p:nvPr/>
        </p:nvGrpSpPr>
        <p:grpSpPr>
          <a:xfrm>
            <a:off x="11094542" y="18946719"/>
            <a:ext cx="3616383" cy="738664"/>
            <a:chOff x="19995565" y="18894051"/>
            <a:chExt cx="3616383" cy="738664"/>
          </a:xfrm>
        </p:grpSpPr>
        <p:pic>
          <p:nvPicPr>
            <p:cNvPr id="402" name="Graphic 401">
              <a:extLst>
                <a:ext uri="{FF2B5EF4-FFF2-40B4-BE49-F238E27FC236}">
                  <a16:creationId xmlns:a16="http://schemas.microsoft.com/office/drawing/2014/main" id="{D9674532-9A73-C548-87CF-1DC4E2A35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9995565" y="18894051"/>
              <a:ext cx="685800" cy="685800"/>
            </a:xfrm>
            <a:prstGeom prst="rect">
              <a:avLst/>
            </a:prstGeom>
          </p:spPr>
        </p:pic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2637C149-7B0C-924F-B0C2-2E73DB34D667}"/>
                </a:ext>
              </a:extLst>
            </p:cNvPr>
            <p:cNvSpPr txBox="1"/>
            <p:nvPr/>
          </p:nvSpPr>
          <p:spPr>
            <a:xfrm>
              <a:off x="20641587" y="18894051"/>
              <a:ext cx="29703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CSV Financial Data</a:t>
              </a:r>
            </a:p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transactions.csv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D0F09C1B-DC25-824F-AF1F-8BBFAF08CA23}"/>
              </a:ext>
            </a:extLst>
          </p:cNvPr>
          <p:cNvCxnSpPr>
            <a:cxnSpLocks/>
          </p:cNvCxnSpPr>
          <p:nvPr/>
        </p:nvCxnSpPr>
        <p:spPr>
          <a:xfrm flipH="1" flipV="1">
            <a:off x="13112535" y="16892727"/>
            <a:ext cx="2408692" cy="526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ECC923-8006-E74E-B2DB-3B660A398E24}"/>
              </a:ext>
            </a:extLst>
          </p:cNvPr>
          <p:cNvGrpSpPr/>
          <p:nvPr/>
        </p:nvGrpSpPr>
        <p:grpSpPr>
          <a:xfrm>
            <a:off x="21973193" y="16047346"/>
            <a:ext cx="2984439" cy="738664"/>
            <a:chOff x="28780262" y="16762689"/>
            <a:chExt cx="2984439" cy="738664"/>
          </a:xfrm>
        </p:grpSpPr>
        <p:pic>
          <p:nvPicPr>
            <p:cNvPr id="406" name="Picture 405">
              <a:extLst>
                <a:ext uri="{FF2B5EF4-FFF2-40B4-BE49-F238E27FC236}">
                  <a16:creationId xmlns:a16="http://schemas.microsoft.com/office/drawing/2014/main" id="{12EE4E8B-ADCC-8E4A-831A-D2318960F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8780262" y="16799383"/>
              <a:ext cx="685800" cy="685800"/>
            </a:xfrm>
            <a:prstGeom prst="rect">
              <a:avLst/>
            </a:prstGeom>
          </p:spPr>
        </p:pic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803AEC6C-8ACA-504D-BD8B-C381E7F92731}"/>
                </a:ext>
              </a:extLst>
            </p:cNvPr>
            <p:cNvSpPr txBox="1"/>
            <p:nvPr/>
          </p:nvSpPr>
          <p:spPr>
            <a:xfrm>
              <a:off x="29410778" y="16762689"/>
              <a:ext cx="23539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GeoData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streets.json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0DE13DB9-452F-174F-9F6E-2EBB2EDEC030}"/>
              </a:ext>
            </a:extLst>
          </p:cNvPr>
          <p:cNvCxnSpPr>
            <a:cxnSpLocks/>
          </p:cNvCxnSpPr>
          <p:nvPr/>
        </p:nvCxnSpPr>
        <p:spPr>
          <a:xfrm>
            <a:off x="18241736" y="17737773"/>
            <a:ext cx="27326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E3925CF-8B04-0F47-BC99-4A25568645DD}"/>
              </a:ext>
            </a:extLst>
          </p:cNvPr>
          <p:cNvGrpSpPr/>
          <p:nvPr/>
        </p:nvGrpSpPr>
        <p:grpSpPr>
          <a:xfrm>
            <a:off x="21111012" y="17384922"/>
            <a:ext cx="3186353" cy="742266"/>
            <a:chOff x="20687482" y="15582371"/>
            <a:chExt cx="3186353" cy="742266"/>
          </a:xfrm>
        </p:grpSpPr>
        <p:pic>
          <p:nvPicPr>
            <p:cNvPr id="410" name="Graphic 409">
              <a:extLst>
                <a:ext uri="{FF2B5EF4-FFF2-40B4-BE49-F238E27FC236}">
                  <a16:creationId xmlns:a16="http://schemas.microsoft.com/office/drawing/2014/main" id="{3211C997-8F39-9844-908F-0F3F8736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0687482" y="15638837"/>
              <a:ext cx="685800" cy="685800"/>
            </a:xfrm>
            <a:prstGeom prst="rect">
              <a:avLst/>
            </a:prstGeom>
          </p:spPr>
        </p:pic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207A961B-5A76-D944-B1F0-2E9DCE58E3CE}"/>
                </a:ext>
              </a:extLst>
            </p:cNvPr>
            <p:cNvSpPr txBox="1"/>
            <p:nvPr/>
          </p:nvSpPr>
          <p:spPr>
            <a:xfrm>
              <a:off x="21311964" y="15582371"/>
              <a:ext cx="25618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XML Gazetteer</a:t>
              </a:r>
            </a:p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gazetteer.xml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205436B3-5D84-604C-B388-4D5B53D925F4}"/>
              </a:ext>
            </a:extLst>
          </p:cNvPr>
          <p:cNvCxnSpPr>
            <a:cxnSpLocks/>
          </p:cNvCxnSpPr>
          <p:nvPr/>
        </p:nvCxnSpPr>
        <p:spPr>
          <a:xfrm flipH="1">
            <a:off x="21453912" y="16517997"/>
            <a:ext cx="519281" cy="689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A05C651-159F-4948-947E-5E36866DC026}"/>
              </a:ext>
            </a:extLst>
          </p:cNvPr>
          <p:cNvCxnSpPr>
            <a:cxnSpLocks/>
          </p:cNvCxnSpPr>
          <p:nvPr/>
        </p:nvCxnSpPr>
        <p:spPr>
          <a:xfrm>
            <a:off x="13318533" y="18050770"/>
            <a:ext cx="1679665" cy="10963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0DAF609F-0274-D847-9E0C-7B01850E641F}"/>
              </a:ext>
            </a:extLst>
          </p:cNvPr>
          <p:cNvCxnSpPr>
            <a:cxnSpLocks/>
          </p:cNvCxnSpPr>
          <p:nvPr/>
        </p:nvCxnSpPr>
        <p:spPr>
          <a:xfrm>
            <a:off x="16798900" y="18050770"/>
            <a:ext cx="10232" cy="712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9628CE80-5875-5E4E-8D7C-01E9BA67D29A}"/>
              </a:ext>
            </a:extLst>
          </p:cNvPr>
          <p:cNvCxnSpPr>
            <a:cxnSpLocks/>
          </p:cNvCxnSpPr>
          <p:nvPr/>
        </p:nvCxnSpPr>
        <p:spPr>
          <a:xfrm flipH="1">
            <a:off x="18585433" y="18153848"/>
            <a:ext cx="2371424" cy="689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03E8CC9F-C380-2A4C-9300-4C2F1A33276E}"/>
              </a:ext>
            </a:extLst>
          </p:cNvPr>
          <p:cNvCxnSpPr>
            <a:cxnSpLocks/>
          </p:cNvCxnSpPr>
          <p:nvPr/>
        </p:nvCxnSpPr>
        <p:spPr>
          <a:xfrm>
            <a:off x="12941464" y="16082659"/>
            <a:ext cx="3328918" cy="27605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4823520E-E50A-4041-9C94-FD2D45FFF8BB}"/>
              </a:ext>
            </a:extLst>
          </p:cNvPr>
          <p:cNvGrpSpPr/>
          <p:nvPr/>
        </p:nvGrpSpPr>
        <p:grpSpPr>
          <a:xfrm>
            <a:off x="15237813" y="18864522"/>
            <a:ext cx="3529253" cy="742478"/>
            <a:chOff x="27867177" y="19389008"/>
            <a:chExt cx="3529253" cy="742478"/>
          </a:xfrm>
        </p:grpSpPr>
        <p:pic>
          <p:nvPicPr>
            <p:cNvPr id="418" name="Graphic 417">
              <a:extLst>
                <a:ext uri="{FF2B5EF4-FFF2-40B4-BE49-F238E27FC236}">
                  <a16:creationId xmlns:a16="http://schemas.microsoft.com/office/drawing/2014/main" id="{2C7C9F62-89E0-6544-95F9-473938B87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7867177" y="19389008"/>
              <a:ext cx="685800" cy="742478"/>
            </a:xfrm>
            <a:prstGeom prst="rect">
              <a:avLst/>
            </a:prstGeom>
          </p:spPr>
        </p:pic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0D59523-9454-FC48-B803-C65453C323CE}"/>
                </a:ext>
              </a:extLst>
            </p:cNvPr>
            <p:cNvSpPr txBox="1"/>
            <p:nvPr/>
          </p:nvSpPr>
          <p:spPr>
            <a:xfrm>
              <a:off x="28638679" y="19536800"/>
              <a:ext cx="2757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Linked Open Data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D3DF81E9-4D03-6D46-A717-661C0E9C3EEB}"/>
              </a:ext>
            </a:extLst>
          </p:cNvPr>
          <p:cNvGrpSpPr/>
          <p:nvPr/>
        </p:nvGrpSpPr>
        <p:grpSpPr>
          <a:xfrm>
            <a:off x="14779868" y="20369182"/>
            <a:ext cx="8033400" cy="686239"/>
            <a:chOff x="13384206" y="20369182"/>
            <a:chExt cx="8033400" cy="686239"/>
          </a:xfrm>
        </p:grpSpPr>
        <p:pic>
          <p:nvPicPr>
            <p:cNvPr id="420" name="Picture 419">
              <a:extLst>
                <a:ext uri="{FF2B5EF4-FFF2-40B4-BE49-F238E27FC236}">
                  <a16:creationId xmlns:a16="http://schemas.microsoft.com/office/drawing/2014/main" id="{960F2861-A326-E347-B3F8-F816E6CB2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4583882" y="20405402"/>
              <a:ext cx="685800" cy="650019"/>
            </a:xfrm>
            <a:prstGeom prst="rect">
              <a:avLst/>
            </a:prstGeom>
          </p:spPr>
        </p:pic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0924751A-01A5-2944-9391-F1B39516E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5500094" y="20369347"/>
              <a:ext cx="1115568" cy="686074"/>
            </a:xfrm>
            <a:prstGeom prst="rect">
              <a:avLst/>
            </a:prstGeom>
          </p:spPr>
        </p:pic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C0633A49-24E7-3645-BF17-7E116230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3384206" y="20369182"/>
              <a:ext cx="969264" cy="686239"/>
            </a:xfrm>
            <a:prstGeom prst="rect">
              <a:avLst/>
            </a:prstGeom>
          </p:spPr>
        </p:pic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0F38B2CA-E83E-3344-87BA-9E9EDE2F9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6846074" y="20369621"/>
              <a:ext cx="2503175" cy="685800"/>
            </a:xfrm>
            <a:prstGeom prst="rect">
              <a:avLst/>
            </a:prstGeom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0216397A-F8E3-5942-BDE8-99299EF6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579662" y="20369621"/>
              <a:ext cx="1837944" cy="685800"/>
            </a:xfrm>
            <a:prstGeom prst="rect">
              <a:avLst/>
            </a:prstGeom>
          </p:spPr>
        </p:pic>
      </p:grp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622486C-3AAD-584D-8108-A424F7A13416}"/>
              </a:ext>
            </a:extLst>
          </p:cNvPr>
          <p:cNvCxnSpPr>
            <a:cxnSpLocks/>
          </p:cNvCxnSpPr>
          <p:nvPr/>
        </p:nvCxnSpPr>
        <p:spPr>
          <a:xfrm flipH="1">
            <a:off x="15237813" y="19752829"/>
            <a:ext cx="73198" cy="482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3863E4B9-2004-0847-B004-DA4AC0A7AC60}"/>
              </a:ext>
            </a:extLst>
          </p:cNvPr>
          <p:cNvCxnSpPr>
            <a:cxnSpLocks/>
          </p:cNvCxnSpPr>
          <p:nvPr/>
        </p:nvCxnSpPr>
        <p:spPr>
          <a:xfrm>
            <a:off x="16270382" y="19685383"/>
            <a:ext cx="46807" cy="571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88C1558A-68DB-F649-B750-E0C95E107585}"/>
              </a:ext>
            </a:extLst>
          </p:cNvPr>
          <p:cNvCxnSpPr>
            <a:cxnSpLocks/>
          </p:cNvCxnSpPr>
          <p:nvPr/>
        </p:nvCxnSpPr>
        <p:spPr>
          <a:xfrm>
            <a:off x="16937969" y="19607000"/>
            <a:ext cx="290190" cy="627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2BC84FA-D1AC-0049-BD26-50ED57457762}"/>
              </a:ext>
            </a:extLst>
          </p:cNvPr>
          <p:cNvCxnSpPr>
            <a:cxnSpLocks/>
          </p:cNvCxnSpPr>
          <p:nvPr/>
        </p:nvCxnSpPr>
        <p:spPr>
          <a:xfrm>
            <a:off x="17651347" y="19607000"/>
            <a:ext cx="1096935" cy="762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D1FE7E64-20EF-7346-9164-E221C9377BD0}"/>
              </a:ext>
            </a:extLst>
          </p:cNvPr>
          <p:cNvCxnSpPr>
            <a:cxnSpLocks/>
          </p:cNvCxnSpPr>
          <p:nvPr/>
        </p:nvCxnSpPr>
        <p:spPr>
          <a:xfrm>
            <a:off x="18453978" y="19473979"/>
            <a:ext cx="2484732" cy="887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1" name="Picture 430">
            <a:extLst>
              <a:ext uri="{FF2B5EF4-FFF2-40B4-BE49-F238E27FC236}">
                <a16:creationId xmlns:a16="http://schemas.microsoft.com/office/drawing/2014/main" id="{FDA64009-D9B3-1A48-AB94-66AFC331E54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329300" y="16266522"/>
            <a:ext cx="612648" cy="689992"/>
          </a:xfrm>
          <a:prstGeom prst="rect">
            <a:avLst/>
          </a:prstGeom>
        </p:spPr>
      </p:pic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CCC817B8-ECDD-734E-BE1B-2BC6F6EF1215}"/>
              </a:ext>
            </a:extLst>
          </p:cNvPr>
          <p:cNvCxnSpPr>
            <a:cxnSpLocks/>
          </p:cNvCxnSpPr>
          <p:nvPr/>
        </p:nvCxnSpPr>
        <p:spPr>
          <a:xfrm>
            <a:off x="21453912" y="18300519"/>
            <a:ext cx="905896" cy="908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1B234EA8-B316-CA4D-A25B-0E8D1781359F}"/>
              </a:ext>
            </a:extLst>
          </p:cNvPr>
          <p:cNvGrpSpPr/>
          <p:nvPr/>
        </p:nvGrpSpPr>
        <p:grpSpPr>
          <a:xfrm>
            <a:off x="22450544" y="18733664"/>
            <a:ext cx="1831856" cy="1140502"/>
            <a:chOff x="30193705" y="18408963"/>
            <a:chExt cx="1831856" cy="1140502"/>
          </a:xfrm>
        </p:grpSpPr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7C15E583-5468-8646-8747-139B82468408}"/>
                </a:ext>
              </a:extLst>
            </p:cNvPr>
            <p:cNvSpPr txBox="1"/>
            <p:nvPr/>
          </p:nvSpPr>
          <p:spPr>
            <a:xfrm>
              <a:off x="30193705" y="18408963"/>
              <a:ext cx="1831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Web Maps</a:t>
              </a:r>
            </a:p>
          </p:txBody>
        </p:sp>
        <p:pic>
          <p:nvPicPr>
            <p:cNvPr id="435" name="Picture 434">
              <a:extLst>
                <a:ext uri="{FF2B5EF4-FFF2-40B4-BE49-F238E27FC236}">
                  <a16:creationId xmlns:a16="http://schemas.microsoft.com/office/drawing/2014/main" id="{B037A388-E9CE-E74A-9BA4-EA406C41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0361377" y="18863665"/>
              <a:ext cx="1205802" cy="685800"/>
            </a:xfrm>
            <a:prstGeom prst="rect">
              <a:avLst/>
            </a:prstGeom>
          </p:spPr>
        </p:pic>
      </p:grpSp>
      <p:pic>
        <p:nvPicPr>
          <p:cNvPr id="436" name="Graphic 435">
            <a:extLst>
              <a:ext uri="{FF2B5EF4-FFF2-40B4-BE49-F238E27FC236}">
                <a16:creationId xmlns:a16="http://schemas.microsoft.com/office/drawing/2014/main" id="{E023CED8-9F75-D14C-A9DC-99A51FDFAC8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0243518" y="16304388"/>
            <a:ext cx="685800" cy="685800"/>
          </a:xfrm>
          <a:prstGeom prst="rect">
            <a:avLst/>
          </a:prstGeom>
        </p:spPr>
      </p:pic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E4A0F5FA-2F27-AF40-9239-DFE3659A7D8B}"/>
              </a:ext>
            </a:extLst>
          </p:cNvPr>
          <p:cNvCxnSpPr>
            <a:cxnSpLocks/>
          </p:cNvCxnSpPr>
          <p:nvPr/>
        </p:nvCxnSpPr>
        <p:spPr>
          <a:xfrm flipV="1">
            <a:off x="19878524" y="15635716"/>
            <a:ext cx="297971" cy="674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16A1C655-28BA-0948-AD9C-78DCE70047F8}"/>
              </a:ext>
            </a:extLst>
          </p:cNvPr>
          <p:cNvCxnSpPr>
            <a:cxnSpLocks/>
          </p:cNvCxnSpPr>
          <p:nvPr/>
        </p:nvCxnSpPr>
        <p:spPr>
          <a:xfrm>
            <a:off x="10384569" y="19602385"/>
            <a:ext cx="0" cy="48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D571B33D-38EF-624C-98F7-A8E36A6B11B5}"/>
              </a:ext>
            </a:extLst>
          </p:cNvPr>
          <p:cNvCxnSpPr>
            <a:cxnSpLocks/>
          </p:cNvCxnSpPr>
          <p:nvPr/>
        </p:nvCxnSpPr>
        <p:spPr>
          <a:xfrm flipH="1">
            <a:off x="10635918" y="18239874"/>
            <a:ext cx="264693" cy="433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7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278</Words>
  <Application>Microsoft Macintosh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Old Standard TT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Daniels</dc:creator>
  <cp:lastModifiedBy>Nathan Daniels</cp:lastModifiedBy>
  <cp:revision>53</cp:revision>
  <cp:lastPrinted>2019-07-22T20:58:22Z</cp:lastPrinted>
  <dcterms:created xsi:type="dcterms:W3CDTF">2019-07-22T01:25:35Z</dcterms:created>
  <dcterms:modified xsi:type="dcterms:W3CDTF">2019-07-22T21:16:49Z</dcterms:modified>
</cp:coreProperties>
</file>