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7" r:id="rId3"/>
    <p:sldId id="289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447" y="217968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Joining the Conversation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7E22AF-F661-4142-8BAB-0E96DDD86FEE}"/>
              </a:ext>
            </a:extLst>
          </p:cNvPr>
          <p:cNvSpPr txBox="1"/>
          <p:nvPr/>
        </p:nvSpPr>
        <p:spPr>
          <a:xfrm>
            <a:off x="451026" y="273412"/>
            <a:ext cx="11320560" cy="759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Allsen</a:t>
            </a:r>
            <a:r>
              <a:rPr lang="en-US" sz="2400" dirty="0"/>
              <a:t>/Kinoshita – Diana &amp; Christian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are the flaws in these texts? How might we rectify them?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 Chang – Olivia &amp; Ariel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does Chang offer that </a:t>
            </a:r>
            <a:r>
              <a:rPr lang="en-US" sz="2000" dirty="0" err="1"/>
              <a:t>Allsen</a:t>
            </a:r>
            <a:r>
              <a:rPr lang="en-US" sz="2000" dirty="0"/>
              <a:t> &amp; Kinoshita don’t? Are there limits to it?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Peter Jackson – Emma &amp; Vincent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does Jackson contribute to this discussion? Are there smaller pieces of his argument that fit in? What does he think about genre?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Gang Zhao – Amanda &amp; Eric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does Zhao contribute to the discussion of genre? Does it fit in with Chang or </a:t>
            </a:r>
            <a:r>
              <a:rPr lang="en-US" sz="2000" dirty="0" err="1"/>
              <a:t>Allsen</a:t>
            </a:r>
            <a:r>
              <a:rPr lang="en-US" sz="2000" dirty="0"/>
              <a:t>/Kinoshita?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Longxi Zhang – Ashley &amp; Ella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what ways does Zhang’s argument differ from </a:t>
            </a:r>
            <a:r>
              <a:rPr lang="en-US" sz="2000" dirty="0" err="1"/>
              <a:t>Allsen</a:t>
            </a:r>
            <a:r>
              <a:rPr lang="en-US" sz="2000" dirty="0"/>
              <a:t>/Kinoshita? Does it add something new? Is there enough specificity to work with?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312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can provide </a:t>
            </a:r>
            <a:r>
              <a:rPr lang="en-US" sz="2400" i="1" dirty="0"/>
              <a:t>factual data</a:t>
            </a:r>
            <a:r>
              <a:rPr lang="en-US" sz="2400" dirty="0"/>
              <a:t> or </a:t>
            </a:r>
            <a:r>
              <a:rPr lang="en-US" sz="2400" i="1" dirty="0"/>
              <a:t>ideas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Factual data</a:t>
            </a:r>
            <a:r>
              <a:rPr lang="en-US" sz="2400" dirty="0"/>
              <a:t> can be interpreted or used as evidence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(Often from primary sources)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Ideas </a:t>
            </a:r>
            <a:r>
              <a:rPr lang="en-US" sz="2400" dirty="0"/>
              <a:t>can be built upon or dissented from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(Often from secondary sources)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Ideas</a:t>
            </a:r>
            <a:r>
              <a:rPr lang="en-US" sz="2400" dirty="0"/>
              <a:t> often come in two varieties:</a:t>
            </a:r>
            <a:endParaRPr lang="en-US" sz="2400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Claims </a:t>
            </a:r>
            <a:r>
              <a:rPr lang="en-US" sz="2400" dirty="0"/>
              <a:t>made by another writer about the topic you are addressing, along with reasoning and support/evidence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Concepts</a:t>
            </a:r>
            <a:r>
              <a:rPr lang="en-US" sz="2400" i="1" dirty="0"/>
              <a:t> </a:t>
            </a:r>
            <a:r>
              <a:rPr lang="en-US" sz="2400" dirty="0"/>
              <a:t>– terms, theories, or approaches – that appear in discussions of various topics that you can apply to your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11507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use another source, you must take a stance toward it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Yes</a:t>
            </a:r>
            <a:r>
              <a:rPr lang="en-US" sz="2400" dirty="0"/>
              <a:t> (Yes, and so…)</a:t>
            </a:r>
            <a:endParaRPr lang="en-US" sz="2400" b="1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No</a:t>
            </a:r>
            <a:r>
              <a:rPr lang="en-US" sz="2400" dirty="0"/>
              <a:t> (No, rather…)</a:t>
            </a:r>
            <a:endParaRPr lang="en-US" sz="2400" b="1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Sort of</a:t>
            </a:r>
            <a:r>
              <a:rPr lang="en-US" sz="2400" dirty="0"/>
              <a:t> (Yes, but…; Yes, except…; Yes, if…”)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18514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390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you insert yourself into the conversation?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investigate the same problem, but come to different conclusions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“Sort of” to all – stake a claim in the middle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“No” to all – make a new interpretation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“Yes” to one, “Sort of” to another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79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you insert yourself into the conversation?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all agree with each other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“No” to all – make a new interpretation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“Sort of” to all – push their interpretation in a new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082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you insert yourself into the conversation?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have different problems, or different approaches to similar/same problems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“Sort of” to all – your interpretation brings approaches together, forces them to speak to one another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47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every source needs to be addressed as part of your interpretation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Often, a source will make a minor claim about a specific topic that you find useful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Feel free to use that claim (“Yes, so…”) when relevant – you don’t have to make it part of your larger argument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478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2445</TotalTime>
  <Words>478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Joining the Conversation </vt:lpstr>
      <vt:lpstr>PowerPoint Presentation</vt:lpstr>
      <vt:lpstr>How to use Sources </vt:lpstr>
      <vt:lpstr>How to use Sources </vt:lpstr>
      <vt:lpstr>How to use Sources </vt:lpstr>
      <vt:lpstr>Approaches to  Secondary Sources </vt:lpstr>
      <vt:lpstr>Approaches to  Secondary Sources </vt:lpstr>
      <vt:lpstr>Approaches to  Secondary Sources </vt:lpstr>
      <vt:lpstr>Approaches to  Secondary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62</cp:revision>
  <dcterms:created xsi:type="dcterms:W3CDTF">2017-02-02T03:45:22Z</dcterms:created>
  <dcterms:modified xsi:type="dcterms:W3CDTF">2019-04-11T12:52:00Z</dcterms:modified>
</cp:coreProperties>
</file>