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7" r:id="rId2"/>
    <p:sldId id="289" r:id="rId3"/>
    <p:sldId id="290" r:id="rId4"/>
    <p:sldId id="297" r:id="rId5"/>
    <p:sldId id="298" r:id="rId6"/>
    <p:sldId id="294" r:id="rId7"/>
    <p:sldId id="295" r:id="rId8"/>
    <p:sldId id="296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443" y="2031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Beginning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8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Beginning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the reader to your topics/texts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the Fundamental Structure to your essay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 up the intellectual moves that you’ll be making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a roadmap of the structure of your essay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Offer a brief </a:t>
            </a:r>
            <a:r>
              <a:rPr lang="en-US" sz="2400" i="1" dirty="0"/>
              <a:t>evaluation</a:t>
            </a:r>
            <a:r>
              <a:rPr lang="en-US" sz="2400" dirty="0"/>
              <a:t> of an </a:t>
            </a:r>
            <a:r>
              <a:rPr lang="en-US" sz="2400" i="1" dirty="0"/>
              <a:t>Established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Merit(s)</a:t>
            </a:r>
            <a:r>
              <a:rPr lang="en-US" sz="2400" dirty="0"/>
              <a:t> of the argument in the EV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Flaw(s)</a:t>
            </a:r>
            <a:r>
              <a:rPr lang="en-US" sz="2400" dirty="0"/>
              <a:t> of the argument in the EV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Suggest a </a:t>
            </a:r>
            <a:r>
              <a:rPr lang="en-US" sz="2400" i="1" dirty="0"/>
              <a:t>correction</a:t>
            </a:r>
            <a:r>
              <a:rPr lang="en-US" sz="2400" dirty="0"/>
              <a:t> to the flaw(s) – a new interpretation that will become your </a:t>
            </a:r>
            <a:r>
              <a:rPr lang="en-US" sz="2400" i="1" dirty="0"/>
              <a:t>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284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6" y="0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Beginning</a:t>
            </a:r>
            <a:br>
              <a:rPr lang="en-US" dirty="0"/>
            </a:br>
            <a:r>
              <a:rPr lang="en-US" sz="2400" dirty="0"/>
              <a:t>Summary &amp; Focus Paragraph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55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Begin with a </a:t>
            </a:r>
            <a:r>
              <a:rPr lang="en-US" sz="2400" i="1" dirty="0"/>
              <a:t>summary</a:t>
            </a:r>
            <a:r>
              <a:rPr lang="en-US" sz="2400" dirty="0"/>
              <a:t> that is tailored toward your </a:t>
            </a:r>
            <a:r>
              <a:rPr lang="en-US" sz="2400" i="1" dirty="0"/>
              <a:t>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Make sure to balance the </a:t>
            </a:r>
            <a:r>
              <a:rPr lang="en-US" sz="2400" i="1" dirty="0"/>
              <a:t>topical</a:t>
            </a:r>
            <a:r>
              <a:rPr lang="en-US" sz="2400" dirty="0"/>
              <a:t> w/the geographic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Transition </a:t>
            </a:r>
            <a:r>
              <a:rPr lang="en-US" sz="2400" dirty="0"/>
              <a:t>from your </a:t>
            </a:r>
            <a:r>
              <a:rPr lang="en-US" sz="2400" i="1" dirty="0"/>
              <a:t>summary </a:t>
            </a:r>
            <a:r>
              <a:rPr lang="en-US" sz="2400" dirty="0"/>
              <a:t>to your focus</a:t>
            </a:r>
            <a:r>
              <a:rPr lang="en-US" sz="2400" i="1" dirty="0"/>
              <a:t> paragraph.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a </a:t>
            </a:r>
            <a:r>
              <a:rPr lang="en-US" sz="2400" i="1" dirty="0"/>
              <a:t>problem </a:t>
            </a:r>
            <a:r>
              <a:rPr lang="en-US" sz="2400" dirty="0"/>
              <a:t>in the text that leads to a series of questions that need to be answered.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Problem</a:t>
            </a:r>
            <a:r>
              <a:rPr lang="en-US" sz="2400" dirty="0"/>
              <a:t> should be something that Chism speaks to</a:t>
            </a:r>
            <a:endParaRPr lang="en-US" sz="24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the </a:t>
            </a:r>
            <a:r>
              <a:rPr lang="en-US" sz="2400" i="1" dirty="0"/>
              <a:t>Established View </a:t>
            </a:r>
            <a:r>
              <a:rPr lang="en-US" sz="2400" dirty="0"/>
              <a:t>(author’s name, title, genre)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Chism genre: article / essay / book chapter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the EV answer the Qs or speak to the </a:t>
            </a:r>
            <a:r>
              <a:rPr lang="en-US" sz="2400" i="1" dirty="0"/>
              <a:t>problem</a:t>
            </a:r>
            <a:r>
              <a:rPr lang="en-US" sz="24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293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6" y="-681999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Beginning</a:t>
            </a:r>
            <a:br>
              <a:rPr lang="en-US" dirty="0"/>
            </a:br>
            <a:r>
              <a:rPr lang="en-US" sz="2400" dirty="0"/>
              <a:t>Summary &amp; Focus Paragraph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390783"/>
            <a:ext cx="9321767" cy="445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the EV answer the Qs or speak to the </a:t>
            </a:r>
            <a:r>
              <a:rPr lang="en-US" sz="2400" i="1" dirty="0"/>
              <a:t>problem</a:t>
            </a:r>
            <a:r>
              <a:rPr lang="en-US" sz="2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Briefly summarize EV’s claims about the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Evaluate the EV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Briefly describe the </a:t>
            </a:r>
            <a:r>
              <a:rPr lang="en-US" sz="2400" i="1" dirty="0"/>
              <a:t>merit(s) </a:t>
            </a:r>
            <a:r>
              <a:rPr lang="en-US" sz="2400" dirty="0"/>
              <a:t>of the EV.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a </a:t>
            </a:r>
            <a:r>
              <a:rPr lang="en-US" sz="2400" i="1" dirty="0"/>
              <a:t>flaw</a:t>
            </a:r>
            <a:r>
              <a:rPr lang="en-US" sz="2400" dirty="0"/>
              <a:t> in the EV – (“But,” “However,” “Yet”)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Offer a </a:t>
            </a:r>
            <a:r>
              <a:rPr lang="en-US" sz="2400" i="1" dirty="0"/>
              <a:t>correction </a:t>
            </a:r>
            <a:r>
              <a:rPr lang="en-US" sz="2400" dirty="0"/>
              <a:t>to the EV that will become your </a:t>
            </a:r>
            <a:r>
              <a:rPr lang="en-US" sz="2400" i="1" dirty="0"/>
              <a:t>thesis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Suggest why the </a:t>
            </a:r>
            <a:r>
              <a:rPr lang="en-US" sz="2400" i="1" dirty="0"/>
              <a:t>problem</a:t>
            </a:r>
            <a:r>
              <a:rPr lang="en-US" sz="2400" dirty="0"/>
              <a:t> is important to consider and how your </a:t>
            </a:r>
            <a:r>
              <a:rPr lang="en-US" sz="2400" i="1" dirty="0"/>
              <a:t>thesis</a:t>
            </a:r>
            <a:r>
              <a:rPr lang="en-US" sz="2400" dirty="0"/>
              <a:t> points toward this broader consideration (</a:t>
            </a:r>
            <a:r>
              <a:rPr lang="en-US" sz="2400" i="1" dirty="0"/>
              <a:t>motive</a:t>
            </a:r>
            <a:r>
              <a:rPr lang="en-US" sz="2400" dirty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8860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917" y="-149246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Essay 2 Beginning</a:t>
            </a:r>
            <a:br>
              <a:rPr lang="en-US" dirty="0"/>
            </a:br>
            <a:r>
              <a:rPr lang="en-US" sz="2400" dirty="0"/>
              <a:t>Merit Paragraph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054918" y="1390783"/>
            <a:ext cx="10447282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Body Paragraph: Merit to the EV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 in depth about the </a:t>
            </a:r>
            <a:r>
              <a:rPr lang="en-US" sz="2400" i="1" dirty="0"/>
              <a:t>merit</a:t>
            </a:r>
            <a:r>
              <a:rPr lang="en-US" sz="2400" dirty="0"/>
              <a:t> you introduce in the </a:t>
            </a:r>
            <a:r>
              <a:rPr lang="en-US" sz="2400" i="1" dirty="0"/>
              <a:t>focus paragraph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Introduce the claim you’re considering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Quote directly from Chism’s article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Look for evidence in Ibn Battuta that supports the claim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may be the same evidence Chism points to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You might also look elsewhere in IB’s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Goal of this paragraph is to establish a baseline interpretation / answer to your questions that you will go on to finesse in the rest of your essay</a:t>
            </a:r>
          </a:p>
        </p:txBody>
      </p:sp>
    </p:spTree>
    <p:extLst>
      <p:ext uri="{BB962C8B-B14F-4D97-AF65-F5344CB8AC3E}">
        <p14:creationId xmlns:p14="http://schemas.microsoft.com/office/powerpoint/2010/main" val="26159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EE6F-FF5F-2E4A-AF2E-CD803C4BF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967818" y="477035"/>
            <a:ext cx="3850169" cy="590392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08F31-B4CD-EE48-AEAF-13FB0F38ADC6}"/>
              </a:ext>
            </a:extLst>
          </p:cNvPr>
          <p:cNvSpPr txBox="1"/>
          <p:nvPr/>
        </p:nvSpPr>
        <p:spPr>
          <a:xfrm>
            <a:off x="1212112" y="477035"/>
            <a:ext cx="3665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George Orwell</a:t>
            </a:r>
          </a:p>
          <a:p>
            <a:r>
              <a:rPr lang="en-US" sz="2000" i="1" dirty="0"/>
              <a:t>Shooting an Elephant </a:t>
            </a:r>
            <a:r>
              <a:rPr lang="en-US" sz="2000" dirty="0"/>
              <a:t>(c. 1936)</a:t>
            </a:r>
          </a:p>
        </p:txBody>
      </p:sp>
    </p:spTree>
    <p:extLst>
      <p:ext uri="{BB962C8B-B14F-4D97-AF65-F5344CB8AC3E}">
        <p14:creationId xmlns:p14="http://schemas.microsoft.com/office/powerpoint/2010/main" val="410438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EE6F-FF5F-2E4A-AF2E-CD803C4BF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967818" y="477035"/>
            <a:ext cx="3850169" cy="590392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708F31-B4CD-EE48-AEAF-13FB0F38ADC6}"/>
              </a:ext>
            </a:extLst>
          </p:cNvPr>
          <p:cNvSpPr txBox="1"/>
          <p:nvPr/>
        </p:nvSpPr>
        <p:spPr>
          <a:xfrm>
            <a:off x="1212112" y="477035"/>
            <a:ext cx="3665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George Orwell</a:t>
            </a:r>
          </a:p>
          <a:p>
            <a:r>
              <a:rPr lang="en-US" sz="2000" i="1" dirty="0"/>
              <a:t>Shooting an Elephant </a:t>
            </a:r>
            <a:r>
              <a:rPr lang="en-US" sz="2000" dirty="0"/>
              <a:t>(c. 1936)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0EEF1-995E-D34B-B8E2-531A56B2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12" y="2510713"/>
            <a:ext cx="2748203" cy="38702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E9C7D9-B844-F046-903C-DD33043080E7}"/>
              </a:ext>
            </a:extLst>
          </p:cNvPr>
          <p:cNvSpPr/>
          <p:nvPr/>
        </p:nvSpPr>
        <p:spPr>
          <a:xfrm>
            <a:off x="6602819" y="1509823"/>
            <a:ext cx="871869" cy="87186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63109C-2F1E-2141-BFA4-91A129BC11D7}"/>
              </a:ext>
            </a:extLst>
          </p:cNvPr>
          <p:cNvCxnSpPr/>
          <p:nvPr/>
        </p:nvCxnSpPr>
        <p:spPr>
          <a:xfrm flipV="1">
            <a:off x="3646967" y="2179674"/>
            <a:ext cx="2764466" cy="1424763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6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96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EE6F-FF5F-2E4A-AF2E-CD803C4BF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535" y="242795"/>
            <a:ext cx="7258929" cy="5903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E6D9E-80F6-824E-A9D1-0FC35DB1065E}"/>
              </a:ext>
            </a:extLst>
          </p:cNvPr>
          <p:cNvSpPr txBox="1"/>
          <p:nvPr/>
        </p:nvSpPr>
        <p:spPr>
          <a:xfrm>
            <a:off x="4614203" y="6146724"/>
            <a:ext cx="614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Claude Monet, </a:t>
            </a:r>
            <a:r>
              <a:rPr lang="en-US" i="1" dirty="0"/>
              <a:t>Gare Saint-Lazare: Arrival of a Train </a:t>
            </a:r>
            <a:r>
              <a:rPr lang="en-US" dirty="0"/>
              <a:t>(1877)</a:t>
            </a:r>
          </a:p>
          <a:p>
            <a:pPr algn="r"/>
            <a:r>
              <a:rPr lang="en-US" dirty="0"/>
              <a:t>Harvard University, Fogg Art Museum</a:t>
            </a:r>
          </a:p>
        </p:txBody>
      </p:sp>
    </p:spTree>
    <p:extLst>
      <p:ext uri="{BB962C8B-B14F-4D97-AF65-F5344CB8AC3E}">
        <p14:creationId xmlns:p14="http://schemas.microsoft.com/office/powerpoint/2010/main" val="5419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3507</TotalTime>
  <Words>406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Essay 2 Beginning </vt:lpstr>
      <vt:lpstr>Essay 2 Beginning </vt:lpstr>
      <vt:lpstr>Essay 2 Beginning Summary &amp; Focus Paragraph </vt:lpstr>
      <vt:lpstr>Essay 2 Beginning Summary &amp; Focus Paragraph</vt:lpstr>
      <vt:lpstr>Essay 2 Beginning Merit Paragraph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63</cp:revision>
  <dcterms:created xsi:type="dcterms:W3CDTF">2017-02-02T03:45:22Z</dcterms:created>
  <dcterms:modified xsi:type="dcterms:W3CDTF">2020-03-05T13:58:04Z</dcterms:modified>
</cp:coreProperties>
</file>