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77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787" y="1187669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Summary &amp; Beginning</a:t>
            </a:r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0718"/>
            <a:ext cx="10353761" cy="1326321"/>
          </a:xfrm>
        </p:spPr>
        <p:txBody>
          <a:bodyPr/>
          <a:lstStyle/>
          <a:p>
            <a:r>
              <a:rPr lang="en-US" dirty="0"/>
              <a:t>Summary Peer Review</a:t>
            </a:r>
            <a:br>
              <a:rPr lang="en-US" dirty="0"/>
            </a:br>
            <a:r>
              <a:rPr lang="en-US" sz="22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7" y="1652141"/>
            <a:ext cx="9417874" cy="4650185"/>
          </a:xfrm>
        </p:spPr>
        <p:txBody>
          <a:bodyPr>
            <a:normAutofit/>
          </a:bodyPr>
          <a:lstStyle/>
          <a:p>
            <a:r>
              <a:rPr lang="en-US" dirty="0"/>
              <a:t>Does the first sentence sufficiently introduce the text?</a:t>
            </a:r>
          </a:p>
          <a:p>
            <a:pPr lvl="1"/>
            <a:r>
              <a:rPr lang="en-US" dirty="0"/>
              <a:t>Does it contain a relevant combination of author’s name, title, date, and contextual information about the text? (Without being too wordy!)</a:t>
            </a:r>
          </a:p>
          <a:p>
            <a:r>
              <a:rPr lang="en-US" dirty="0"/>
              <a:t>Does the summary convey the important and relevant portions of the text?</a:t>
            </a:r>
          </a:p>
          <a:p>
            <a:pPr lvl="1"/>
            <a:r>
              <a:rPr lang="en-US" dirty="0"/>
              <a:t>Would a reader who has not read the text understand it?</a:t>
            </a:r>
          </a:p>
          <a:p>
            <a:pPr lvl="1"/>
            <a:r>
              <a:rPr lang="en-US" dirty="0"/>
              <a:t>Is there important information missing?</a:t>
            </a:r>
          </a:p>
          <a:p>
            <a:r>
              <a:rPr lang="en-US" dirty="0"/>
              <a:t>Does the summary avoid repetition? Does it include unnecessary elements?</a:t>
            </a:r>
          </a:p>
          <a:p>
            <a:r>
              <a:rPr lang="en-US" dirty="0"/>
              <a:t>Does it begin to interpret the text, or does it present it neutrally?</a:t>
            </a:r>
          </a:p>
          <a:p>
            <a:r>
              <a:rPr lang="en-US" dirty="0"/>
              <a:t>Does the summary remain in present tense when describing the text?</a:t>
            </a:r>
          </a:p>
          <a:p>
            <a:pPr lvl="1"/>
            <a:r>
              <a:rPr lang="en-US" i="1" dirty="0"/>
              <a:t>Note: It’s OK to describe the historical Benjamin of </a:t>
            </a:r>
            <a:r>
              <a:rPr lang="en-US" i="1" dirty="0" err="1"/>
              <a:t>Tudela</a:t>
            </a:r>
            <a:r>
              <a:rPr lang="en-US" i="1" dirty="0"/>
              <a:t> in the past tense</a:t>
            </a:r>
          </a:p>
        </p:txBody>
      </p:sp>
    </p:spTree>
    <p:extLst>
      <p:ext uri="{BB962C8B-B14F-4D97-AF65-F5344CB8AC3E}">
        <p14:creationId xmlns:p14="http://schemas.microsoft.com/office/powerpoint/2010/main" val="10355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Focus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/>
          <a:lstStyle/>
          <a:p>
            <a:r>
              <a:rPr lang="en-US" dirty="0"/>
              <a:t>Transitions from the neutral </a:t>
            </a:r>
            <a:r>
              <a:rPr lang="en-US" i="1" dirty="0"/>
              <a:t>summary</a:t>
            </a:r>
            <a:r>
              <a:rPr lang="en-US" dirty="0"/>
              <a:t> to the </a:t>
            </a:r>
            <a:r>
              <a:rPr lang="en-US" i="1" dirty="0"/>
              <a:t>interpretation </a:t>
            </a:r>
            <a:r>
              <a:rPr lang="en-US" dirty="0"/>
              <a:t>of the text</a:t>
            </a:r>
          </a:p>
          <a:p>
            <a:r>
              <a:rPr lang="en-US" dirty="0"/>
              <a:t>Focuses the essay (and the reader) toward a </a:t>
            </a:r>
            <a:r>
              <a:rPr lang="en-US" i="1" dirty="0"/>
              <a:t>central question</a:t>
            </a:r>
            <a:r>
              <a:rPr lang="en-US" dirty="0"/>
              <a:t>, or </a:t>
            </a:r>
            <a:r>
              <a:rPr lang="en-US" i="1" dirty="0"/>
              <a:t>problem</a:t>
            </a:r>
          </a:p>
          <a:p>
            <a:r>
              <a:rPr lang="en-US" dirty="0"/>
              <a:t>Introduces relevant, guiding questions</a:t>
            </a:r>
          </a:p>
          <a:p>
            <a:r>
              <a:rPr lang="en-US" dirty="0"/>
              <a:t>Explains why the </a:t>
            </a:r>
            <a:r>
              <a:rPr lang="en-US" i="1" dirty="0"/>
              <a:t>problem</a:t>
            </a:r>
            <a:r>
              <a:rPr lang="en-US" dirty="0"/>
              <a:t> is important to consider (</a:t>
            </a:r>
            <a:r>
              <a:rPr lang="en-US" i="1" dirty="0"/>
              <a:t>motive</a:t>
            </a:r>
            <a:r>
              <a:rPr lang="en-US" dirty="0"/>
              <a:t>)</a:t>
            </a:r>
          </a:p>
          <a:p>
            <a:r>
              <a:rPr lang="en-US" dirty="0"/>
              <a:t>Should provide a tentative gesture toward your interpretation of the </a:t>
            </a:r>
            <a:r>
              <a:rPr lang="en-US" i="1" dirty="0"/>
              <a:t>problem</a:t>
            </a:r>
            <a:r>
              <a:rPr lang="en-US" dirty="0"/>
              <a:t>, or answer to the </a:t>
            </a:r>
            <a:r>
              <a:rPr lang="en-US" i="1" dirty="0"/>
              <a:t>central question </a:t>
            </a:r>
            <a:r>
              <a:rPr lang="en-US" dirty="0"/>
              <a:t>(</a:t>
            </a:r>
            <a:r>
              <a:rPr lang="en-US" i="1" dirty="0"/>
              <a:t>thesis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Transition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Transitions from the neutral </a:t>
            </a:r>
            <a:r>
              <a:rPr lang="en-US" i="1" dirty="0"/>
              <a:t>summary</a:t>
            </a:r>
            <a:r>
              <a:rPr lang="en-US" dirty="0"/>
              <a:t> to the </a:t>
            </a:r>
            <a:r>
              <a:rPr lang="en-US" i="1" dirty="0"/>
              <a:t>interpretation </a:t>
            </a:r>
            <a:r>
              <a:rPr lang="en-US" dirty="0"/>
              <a:t>of the text</a:t>
            </a:r>
          </a:p>
          <a:p>
            <a:r>
              <a:rPr lang="en-US" dirty="0"/>
              <a:t>Usually the first sentence of the </a:t>
            </a:r>
            <a:r>
              <a:rPr lang="en-US" i="1" dirty="0"/>
              <a:t>focus paragraph</a:t>
            </a:r>
          </a:p>
          <a:p>
            <a:r>
              <a:rPr lang="en-US" dirty="0"/>
              <a:t>Should logically follow and flow from the summary</a:t>
            </a:r>
          </a:p>
          <a:p>
            <a:r>
              <a:rPr lang="en-US" dirty="0"/>
              <a:t>Transitions may: </a:t>
            </a:r>
          </a:p>
          <a:p>
            <a:pPr lvl="1"/>
            <a:r>
              <a:rPr lang="en-US" dirty="0"/>
              <a:t>Contain a basic interpretation of the text </a:t>
            </a:r>
          </a:p>
          <a:p>
            <a:pPr lvl="2"/>
            <a:r>
              <a:rPr lang="en-US" dirty="0"/>
              <a:t>“At first glance, it appears that character X does Y because Z…”</a:t>
            </a:r>
          </a:p>
          <a:p>
            <a:pPr lvl="1"/>
            <a:r>
              <a:rPr lang="en-US" dirty="0"/>
              <a:t>Begin to raise questions about the text</a:t>
            </a:r>
          </a:p>
          <a:p>
            <a:pPr lvl="2"/>
            <a:r>
              <a:rPr lang="en-US" dirty="0"/>
              <a:t>“However, X character’s motivations are complex than they first seem…”</a:t>
            </a:r>
          </a:p>
          <a:p>
            <a:pPr lvl="2"/>
            <a:r>
              <a:rPr lang="en-US" dirty="0"/>
              <a:t>“Why does X do Y in this text?”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Problem or Central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central focus of your essay – what is it about?</a:t>
            </a:r>
          </a:p>
          <a:p>
            <a:r>
              <a:rPr lang="en-US" dirty="0"/>
              <a:t>A </a:t>
            </a:r>
            <a:r>
              <a:rPr lang="en-US" i="1" dirty="0"/>
              <a:t>non-trivial </a:t>
            </a:r>
            <a:r>
              <a:rPr lang="en-US" dirty="0"/>
              <a:t>question that </a:t>
            </a:r>
            <a:r>
              <a:rPr lang="en-US" i="1" dirty="0"/>
              <a:t>does not make sense on its face</a:t>
            </a:r>
            <a:r>
              <a:rPr lang="en-US" dirty="0"/>
              <a:t>, or </a:t>
            </a:r>
            <a:r>
              <a:rPr lang="en-US" i="1" dirty="0"/>
              <a:t>requires further interpretation or explanation</a:t>
            </a:r>
            <a:endParaRPr lang="en-US" dirty="0"/>
          </a:p>
          <a:p>
            <a:r>
              <a:rPr lang="en-US" dirty="0"/>
              <a:t>What element(s) of the text give rise to unanswered questions? What are the questions that it raises?</a:t>
            </a:r>
          </a:p>
          <a:p>
            <a:pPr lvl="1"/>
            <a:r>
              <a:rPr lang="en-US" dirty="0"/>
              <a:t>A simple question should function as shorthand for a larger problem that is fully laid out in the </a:t>
            </a:r>
            <a:r>
              <a:rPr lang="en-US" i="1" dirty="0"/>
              <a:t>focus paragraph</a:t>
            </a:r>
          </a:p>
          <a:p>
            <a:r>
              <a:rPr lang="en-US" dirty="0"/>
              <a:t>The majority of this paragraph should be devoted to presenting the </a:t>
            </a:r>
            <a:r>
              <a:rPr lang="en-US" i="1" dirty="0"/>
              <a:t>problem </a:t>
            </a:r>
            <a:r>
              <a:rPr lang="en-US" dirty="0"/>
              <a:t>and </a:t>
            </a:r>
            <a:r>
              <a:rPr lang="en-US" i="1" dirty="0"/>
              <a:t>central question(s)</a:t>
            </a:r>
          </a:p>
        </p:txBody>
      </p:sp>
    </p:spTree>
    <p:extLst>
      <p:ext uri="{BB962C8B-B14F-4D97-AF65-F5344CB8AC3E}">
        <p14:creationId xmlns:p14="http://schemas.microsoft.com/office/powerpoint/2010/main" val="4691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4026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product of your </a:t>
            </a:r>
            <a:r>
              <a:rPr lang="en-US" i="1" dirty="0"/>
              <a:t>interpretation</a:t>
            </a:r>
            <a:r>
              <a:rPr lang="en-US" dirty="0"/>
              <a:t> or </a:t>
            </a:r>
            <a:r>
              <a:rPr lang="en-US" i="1" dirty="0"/>
              <a:t>analysis …</a:t>
            </a:r>
          </a:p>
          <a:p>
            <a:pPr lvl="1"/>
            <a:r>
              <a:rPr lang="en-US" dirty="0"/>
              <a:t>I.e. the answer to your questions</a:t>
            </a:r>
          </a:p>
          <a:p>
            <a:r>
              <a:rPr lang="en-US" dirty="0"/>
              <a:t>In which you attempt to understand the parts of something:</a:t>
            </a:r>
          </a:p>
          <a:p>
            <a:pPr lvl="1"/>
            <a:r>
              <a:rPr lang="en-US" dirty="0"/>
              <a:t>Individually</a:t>
            </a:r>
          </a:p>
          <a:p>
            <a:pPr lvl="1"/>
            <a:r>
              <a:rPr lang="en-US" dirty="0"/>
              <a:t>In relationship to each other</a:t>
            </a:r>
          </a:p>
          <a:p>
            <a:pPr lvl="1"/>
            <a:r>
              <a:rPr lang="en-US" dirty="0"/>
              <a:t>In relationship to the whole</a:t>
            </a:r>
          </a:p>
          <a:p>
            <a:r>
              <a:rPr lang="en-US" dirty="0"/>
              <a:t>In your beginning, you may not yet know what your interpretation or analysis is going to be, so…</a:t>
            </a:r>
          </a:p>
          <a:p>
            <a:r>
              <a:rPr lang="en-US" dirty="0"/>
              <a:t>Use a </a:t>
            </a:r>
            <a:r>
              <a:rPr lang="en-US" i="1" dirty="0"/>
              <a:t>placeholder thesis</a:t>
            </a:r>
            <a:r>
              <a:rPr lang="en-US" dirty="0"/>
              <a:t> – one that gestures toward an interpretation</a:t>
            </a:r>
          </a:p>
          <a:p>
            <a:pPr lvl="1"/>
            <a:r>
              <a:rPr lang="en-US" dirty="0"/>
              <a:t>E.g. “In this essay, I will examine how X does Y”</a:t>
            </a:r>
          </a:p>
        </p:txBody>
      </p:sp>
    </p:spTree>
    <p:extLst>
      <p:ext uri="{BB962C8B-B14F-4D97-AF65-F5344CB8AC3E}">
        <p14:creationId xmlns:p14="http://schemas.microsoft.com/office/powerpoint/2010/main" val="4510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/>
          <a:lstStyle/>
          <a:p>
            <a:r>
              <a:rPr lang="en-US" dirty="0"/>
              <a:t>The implications, consequence, or applications of the </a:t>
            </a:r>
            <a:r>
              <a:rPr lang="en-US" i="1" dirty="0"/>
              <a:t>thesis </a:t>
            </a:r>
            <a:r>
              <a:rPr lang="en-US" dirty="0"/>
              <a:t>to some larger topic related to the thesis</a:t>
            </a:r>
          </a:p>
          <a:p>
            <a:r>
              <a:rPr lang="en-US" i="1" dirty="0"/>
              <a:t>Why is the problem or question important to consider?</a:t>
            </a:r>
          </a:p>
          <a:p>
            <a:r>
              <a:rPr lang="en-US" dirty="0"/>
              <a:t>Motive can range from small-scale to large:</a:t>
            </a:r>
          </a:p>
          <a:p>
            <a:pPr lvl="1"/>
            <a:r>
              <a:rPr lang="en-US" dirty="0"/>
              <a:t>Trying to understand a text or author better</a:t>
            </a:r>
          </a:p>
          <a:p>
            <a:pPr lvl="1"/>
            <a:r>
              <a:rPr lang="en-US" dirty="0"/>
              <a:t>Understanding a historical/cultural period or milieu in which a text is produced</a:t>
            </a:r>
          </a:p>
          <a:p>
            <a:pPr lvl="1"/>
            <a:r>
              <a:rPr lang="en-US" dirty="0"/>
              <a:t>Has massive implications for entire discipline</a:t>
            </a:r>
          </a:p>
        </p:txBody>
      </p:sp>
    </p:spTree>
    <p:extLst>
      <p:ext uri="{BB962C8B-B14F-4D97-AF65-F5344CB8AC3E}">
        <p14:creationId xmlns:p14="http://schemas.microsoft.com/office/powerpoint/2010/main" val="21796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3372</TotalTime>
  <Words>524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Summary &amp; Beginning</vt:lpstr>
      <vt:lpstr>Summary Peer Review Questions</vt:lpstr>
      <vt:lpstr>Key Terms  Focus Paragraph</vt:lpstr>
      <vt:lpstr>Key Terms  Transition sentence</vt:lpstr>
      <vt:lpstr>Key Terms  Problem or Central Question</vt:lpstr>
      <vt:lpstr>Key Terms  Thesis</vt:lpstr>
      <vt:lpstr>Key Terms  Motive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56</cp:revision>
  <dcterms:created xsi:type="dcterms:W3CDTF">2017-02-02T03:45:22Z</dcterms:created>
  <dcterms:modified xsi:type="dcterms:W3CDTF">2019-09-10T12:48:16Z</dcterms:modified>
</cp:coreProperties>
</file>