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316" r:id="rId3"/>
    <p:sldId id="304" r:id="rId4"/>
    <p:sldId id="317" r:id="rId5"/>
    <p:sldId id="318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3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2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0A4C43-3F68-4740-A38D-2D96FF4FE646}" type="datetimeFigureOut">
              <a:rPr lang="en-US" smtClean="0"/>
              <a:t>9/19/19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EA49D6-130B-E442-AA51-830BA21B5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8295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871669-0B60-084C-A8AC-E6DC1EA6EC19}" type="datetimeFigureOut">
              <a:rPr lang="en-US" smtClean="0"/>
              <a:t>9/19/19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33553B-D63A-4947-B40F-9A4437EC7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374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9/19/19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9/19/19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9/19/19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9/19/19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9/19/19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72359" y="1772460"/>
            <a:ext cx="10447282" cy="2072782"/>
          </a:xfrm>
        </p:spPr>
        <p:txBody>
          <a:bodyPr>
            <a:normAutofit/>
          </a:bodyPr>
          <a:lstStyle/>
          <a:p>
            <a:r>
              <a:rPr lang="en-US" dirty="0"/>
              <a:t>Conclusions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938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26EC0-35E4-A742-96BA-C95A750F7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3" y="459868"/>
            <a:ext cx="10353761" cy="1326321"/>
          </a:xfrm>
        </p:spPr>
        <p:txBody>
          <a:bodyPr/>
          <a:lstStyle/>
          <a:p>
            <a:r>
              <a:rPr lang="en-US" dirty="0"/>
              <a:t>Conclusions</a:t>
            </a:r>
            <a:br>
              <a:rPr lang="en-US" dirty="0"/>
            </a:br>
            <a:br>
              <a:rPr lang="en-US" sz="2400" dirty="0"/>
            </a:br>
            <a:r>
              <a:rPr lang="en-US" sz="2200" i="1" dirty="0"/>
              <a:t>Looking inward</a:t>
            </a:r>
            <a:endParaRPr lang="en-US" sz="2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7332E-0686-6945-B0D3-1BCD8CD1F6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1736" y="1969069"/>
            <a:ext cx="9417874" cy="4370286"/>
          </a:xfrm>
        </p:spPr>
        <p:txBody>
          <a:bodyPr>
            <a:normAutofit lnSpcReduction="10000"/>
          </a:bodyPr>
          <a:lstStyle/>
          <a:p>
            <a:r>
              <a:rPr lang="en-US" i="1" dirty="0"/>
              <a:t>Summary</a:t>
            </a:r>
            <a:endParaRPr lang="en-US" dirty="0"/>
          </a:p>
          <a:p>
            <a:pPr lvl="1"/>
            <a:r>
              <a:rPr lang="en-US" sz="2000" dirty="0"/>
              <a:t>Restatement of the thesis (not a mere repetition) that is more thoughtful and insightful</a:t>
            </a:r>
          </a:p>
          <a:p>
            <a:pPr lvl="1"/>
            <a:r>
              <a:rPr lang="en-US" sz="2000" dirty="0"/>
              <a:t>May need to revise initial </a:t>
            </a:r>
            <a:r>
              <a:rPr lang="en-US" sz="2000" i="1" dirty="0"/>
              <a:t>placeholder thesis</a:t>
            </a:r>
            <a:r>
              <a:rPr lang="en-US" sz="2000" dirty="0"/>
              <a:t> depending on where you essay has ended up</a:t>
            </a:r>
          </a:p>
          <a:p>
            <a:pPr lvl="1"/>
            <a:r>
              <a:rPr lang="en-US" sz="2000" dirty="0"/>
              <a:t>By end of essay, you have the weight of all the evidence behind you, and can be more definitive</a:t>
            </a:r>
          </a:p>
          <a:p>
            <a:r>
              <a:rPr lang="en-US" dirty="0"/>
              <a:t>Echoing/Framing</a:t>
            </a:r>
          </a:p>
          <a:p>
            <a:pPr lvl="1"/>
            <a:r>
              <a:rPr lang="en-US" sz="2000" dirty="0"/>
              <a:t>“Close the circle” by returning to an idea, image, word, or phrase suggested in the beginning</a:t>
            </a:r>
          </a:p>
          <a:p>
            <a:pPr lvl="1"/>
            <a:r>
              <a:rPr lang="en-US" sz="2000" dirty="0"/>
              <a:t>Provide a solution to the </a:t>
            </a:r>
            <a:r>
              <a:rPr lang="en-US" sz="2000" i="1" dirty="0"/>
              <a:t>problem</a:t>
            </a:r>
            <a:r>
              <a:rPr lang="en-US" sz="2000" dirty="0"/>
              <a:t> or answer the </a:t>
            </a:r>
            <a:r>
              <a:rPr lang="en-US" sz="2000" i="1" dirty="0"/>
              <a:t>question</a:t>
            </a:r>
            <a:r>
              <a:rPr lang="en-US" sz="2000" dirty="0"/>
              <a:t> you asked</a:t>
            </a:r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63397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26EC0-35E4-A742-96BA-C95A750F7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3" y="459868"/>
            <a:ext cx="10353761" cy="1326321"/>
          </a:xfrm>
        </p:spPr>
        <p:txBody>
          <a:bodyPr/>
          <a:lstStyle/>
          <a:p>
            <a:r>
              <a:rPr lang="en-US" dirty="0"/>
              <a:t>Conclusions</a:t>
            </a:r>
            <a:br>
              <a:rPr lang="en-US" dirty="0"/>
            </a:br>
            <a:br>
              <a:rPr lang="en-US" sz="2400" dirty="0"/>
            </a:br>
            <a:r>
              <a:rPr lang="en-US" sz="2200" i="1" dirty="0"/>
              <a:t>Looking Outward</a:t>
            </a:r>
            <a:endParaRPr lang="en-US" sz="2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7332E-0686-6945-B0D3-1BCD8CD1F6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1736" y="1969069"/>
            <a:ext cx="9417874" cy="4370286"/>
          </a:xfrm>
        </p:spPr>
        <p:txBody>
          <a:bodyPr>
            <a:normAutofit/>
          </a:bodyPr>
          <a:lstStyle/>
          <a:p>
            <a:r>
              <a:rPr lang="en-US" dirty="0"/>
              <a:t>Context</a:t>
            </a:r>
          </a:p>
          <a:p>
            <a:pPr lvl="1"/>
            <a:r>
              <a:rPr lang="en-US" sz="2000" dirty="0"/>
              <a:t>Contextualize argument by suggesting way in which material applies to a larger concern</a:t>
            </a:r>
          </a:p>
          <a:p>
            <a:r>
              <a:rPr lang="en-US" i="1" dirty="0"/>
              <a:t>So what?</a:t>
            </a:r>
          </a:p>
          <a:p>
            <a:pPr lvl="1"/>
            <a:r>
              <a:rPr lang="en-US" sz="2000" dirty="0"/>
              <a:t>What are the implications of your argument? Broader significance?</a:t>
            </a:r>
          </a:p>
          <a:p>
            <a:pPr lvl="1"/>
            <a:r>
              <a:rPr lang="en-US" sz="2000" dirty="0"/>
              <a:t>BUT: Avoid making new, unsubstantiated claims</a:t>
            </a:r>
          </a:p>
          <a:p>
            <a:r>
              <a:rPr lang="en-US" i="1" dirty="0"/>
              <a:t>Now what?</a:t>
            </a:r>
          </a:p>
          <a:p>
            <a:pPr lvl="1"/>
            <a:r>
              <a:rPr lang="en-US" sz="2000" dirty="0"/>
              <a:t>Consider work that remains to be done</a:t>
            </a:r>
          </a:p>
          <a:p>
            <a:pPr lvl="1"/>
            <a:r>
              <a:rPr lang="en-US" sz="2000" dirty="0"/>
              <a:t>Are there limitations to your approach? Ideas that fall outside of the scope of your essay? Suggestions for future research?</a:t>
            </a:r>
          </a:p>
        </p:txBody>
      </p:sp>
    </p:spTree>
    <p:extLst>
      <p:ext uri="{BB962C8B-B14F-4D97-AF65-F5344CB8AC3E}">
        <p14:creationId xmlns:p14="http://schemas.microsoft.com/office/powerpoint/2010/main" val="756756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26EC0-35E4-A742-96BA-C95A750F7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3" y="459868"/>
            <a:ext cx="10353761" cy="1326321"/>
          </a:xfrm>
        </p:spPr>
        <p:txBody>
          <a:bodyPr/>
          <a:lstStyle/>
          <a:p>
            <a:r>
              <a:rPr lang="en-US" dirty="0"/>
              <a:t>Conclusions</a:t>
            </a:r>
            <a:br>
              <a:rPr lang="en-US" dirty="0"/>
            </a:br>
            <a:br>
              <a:rPr lang="en-US" sz="2400" dirty="0"/>
            </a:br>
            <a:r>
              <a:rPr lang="en-US" sz="2200" i="1" dirty="0"/>
              <a:t>How not to end an essay</a:t>
            </a:r>
            <a:endParaRPr lang="en-US" sz="2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7332E-0686-6945-B0D3-1BCD8CD1F6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1736" y="1969069"/>
            <a:ext cx="9417874" cy="4370286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The Sopranos Ending (leaves off abruptly)</a:t>
            </a:r>
          </a:p>
          <a:p>
            <a:r>
              <a:rPr lang="en-US" sz="2000" dirty="0"/>
              <a:t>The Groundhog Day (or, </a:t>
            </a:r>
            <a:r>
              <a:rPr lang="en-US" i="1" dirty="0"/>
              <a:t>Déjà Vu)</a:t>
            </a:r>
            <a:r>
              <a:rPr lang="en-US" sz="2000" dirty="0"/>
              <a:t> Ending (keeps repeating itself)</a:t>
            </a:r>
          </a:p>
          <a:p>
            <a:r>
              <a:rPr lang="en-US" dirty="0"/>
              <a:t>Don’t introduce new information or ideas</a:t>
            </a:r>
          </a:p>
          <a:p>
            <a:r>
              <a:rPr lang="en-US" sz="2000" dirty="0"/>
              <a:t>Avoid phrases like: “in conclusion…,” “to sum up…,” “in summary…”</a:t>
            </a:r>
          </a:p>
          <a:p>
            <a:r>
              <a:rPr lang="en-US" dirty="0"/>
              <a:t>Resist the urge to apologize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93248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26EC0-35E4-A742-96BA-C95A750F7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220718"/>
            <a:ext cx="10353761" cy="1326321"/>
          </a:xfrm>
        </p:spPr>
        <p:txBody>
          <a:bodyPr/>
          <a:lstStyle/>
          <a:p>
            <a:r>
              <a:rPr lang="en-US" dirty="0"/>
              <a:t>Peer Review - Draft </a:t>
            </a:r>
            <a:br>
              <a:rPr lang="en-US" dirty="0"/>
            </a:br>
            <a:r>
              <a:rPr lang="en-US" sz="2200" dirty="0"/>
              <a:t>guiding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7332E-0686-6945-B0D3-1BCD8CD1F6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1737" y="1547038"/>
            <a:ext cx="9417874" cy="4370286"/>
          </a:xfrm>
        </p:spPr>
        <p:txBody>
          <a:bodyPr>
            <a:normAutofit/>
          </a:bodyPr>
          <a:lstStyle/>
          <a:p>
            <a:r>
              <a:rPr lang="en-US" dirty="0"/>
              <a:t>Is there a </a:t>
            </a:r>
            <a:r>
              <a:rPr lang="en-US" i="1" dirty="0"/>
              <a:t>problem</a:t>
            </a:r>
            <a:r>
              <a:rPr lang="en-US" dirty="0"/>
              <a:t>, </a:t>
            </a:r>
            <a:r>
              <a:rPr lang="en-US" i="1" dirty="0"/>
              <a:t>thesis</a:t>
            </a:r>
            <a:r>
              <a:rPr lang="en-US" dirty="0"/>
              <a:t>, and </a:t>
            </a:r>
            <a:r>
              <a:rPr lang="en-US" i="1" dirty="0"/>
              <a:t>motive</a:t>
            </a:r>
            <a:r>
              <a:rPr lang="en-US" dirty="0"/>
              <a:t> in the </a:t>
            </a:r>
            <a:r>
              <a:rPr lang="en-US" i="1" dirty="0"/>
              <a:t>focus paragraph</a:t>
            </a:r>
            <a:r>
              <a:rPr lang="en-US" dirty="0"/>
              <a:t>?</a:t>
            </a:r>
          </a:p>
          <a:p>
            <a:r>
              <a:rPr lang="en-US" dirty="0"/>
              <a:t>Does the structure of the essay work toward answering the </a:t>
            </a:r>
            <a:r>
              <a:rPr lang="en-US" i="1" dirty="0"/>
              <a:t>central question </a:t>
            </a:r>
            <a:r>
              <a:rPr lang="en-US" dirty="0"/>
              <a:t>and </a:t>
            </a:r>
            <a:r>
              <a:rPr lang="en-US" i="1" dirty="0"/>
              <a:t>problem</a:t>
            </a:r>
            <a:r>
              <a:rPr lang="en-US" dirty="0"/>
              <a:t>?</a:t>
            </a:r>
          </a:p>
          <a:p>
            <a:r>
              <a:rPr lang="en-US" dirty="0"/>
              <a:t>Do the</a:t>
            </a:r>
            <a:r>
              <a:rPr lang="en-US" i="1" dirty="0"/>
              <a:t> topic sentences</a:t>
            </a:r>
            <a:r>
              <a:rPr lang="en-US" dirty="0"/>
              <a:t> clearly convey what will happen in each body paragraph?</a:t>
            </a:r>
          </a:p>
          <a:p>
            <a:r>
              <a:rPr lang="en-US" dirty="0"/>
              <a:t>Does the evidence support the author’s interpretation?</a:t>
            </a:r>
          </a:p>
          <a:p>
            <a:r>
              <a:rPr lang="en-US" dirty="0"/>
              <a:t>Does the </a:t>
            </a:r>
            <a:r>
              <a:rPr lang="en-US" i="1" dirty="0"/>
              <a:t>conclusion </a:t>
            </a:r>
            <a:r>
              <a:rPr lang="en-US" dirty="0"/>
              <a:t>return to the </a:t>
            </a:r>
            <a:r>
              <a:rPr lang="en-US" i="1" dirty="0"/>
              <a:t>thesis</a:t>
            </a:r>
            <a:r>
              <a:rPr lang="en-US" dirty="0"/>
              <a:t> and </a:t>
            </a:r>
            <a:r>
              <a:rPr lang="en-US" i="1" dirty="0"/>
              <a:t>motive</a:t>
            </a:r>
            <a:r>
              <a:rPr lang="en-US" dirty="0"/>
              <a:t>, giving a succinct answer to the </a:t>
            </a:r>
            <a:r>
              <a:rPr lang="en-US" i="1" dirty="0"/>
              <a:t>question</a:t>
            </a:r>
            <a:r>
              <a:rPr lang="en-US" dirty="0"/>
              <a:t> and explaining its broader significance?</a:t>
            </a:r>
            <a:endParaRPr lang="en-US" i="1" dirty="0"/>
          </a:p>
          <a:p>
            <a:r>
              <a:rPr lang="en-US" dirty="0"/>
              <a:t>What is something the author does well? Something they can work on?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379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3824</TotalTime>
  <Words>305</Words>
  <Application>Microsoft Macintosh PowerPoint</Application>
  <PresentationFormat>Widescreen</PresentationFormat>
  <Paragraphs>32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Bookman Old Style</vt:lpstr>
      <vt:lpstr>Calibri</vt:lpstr>
      <vt:lpstr>Rockwell</vt:lpstr>
      <vt:lpstr>Damask</vt:lpstr>
      <vt:lpstr>Conclusions </vt:lpstr>
      <vt:lpstr>Conclusions  Looking inward</vt:lpstr>
      <vt:lpstr>Conclusions  Looking Outward</vt:lpstr>
      <vt:lpstr>Conclusions  How not to end an essay</vt:lpstr>
      <vt:lpstr>Peer Review - Draft  guiding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Roman Cities</dc:title>
  <dc:creator>Nathan Daniels</dc:creator>
  <cp:lastModifiedBy>Nathan Daniels</cp:lastModifiedBy>
  <cp:revision>95</cp:revision>
  <dcterms:created xsi:type="dcterms:W3CDTF">2017-02-02T03:45:22Z</dcterms:created>
  <dcterms:modified xsi:type="dcterms:W3CDTF">2019-09-19T12:45:48Z</dcterms:modified>
</cp:coreProperties>
</file>