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0" r:id="rId3"/>
    <p:sldId id="317" r:id="rId4"/>
    <p:sldId id="306" r:id="rId5"/>
    <p:sldId id="310" r:id="rId6"/>
    <p:sldId id="307" r:id="rId7"/>
    <p:sldId id="309" r:id="rId8"/>
    <p:sldId id="308" r:id="rId9"/>
    <p:sldId id="311" r:id="rId10"/>
    <p:sldId id="314" r:id="rId11"/>
    <p:sldId id="313" r:id="rId12"/>
    <p:sldId id="30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787" y="1187669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Titles</a:t>
            </a:r>
            <a:br>
              <a:rPr lang="en-US" dirty="0"/>
            </a:br>
            <a:r>
              <a:rPr lang="en-US" dirty="0"/>
              <a:t>&amp; Works </a:t>
            </a:r>
            <a:r>
              <a:rPr lang="en-US" dirty="0" err="1"/>
              <a:t>CIted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3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C63CD-5FE7-C14A-9A71-3B67901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27" y="2220649"/>
            <a:ext cx="5710291" cy="3555646"/>
          </a:xfrm>
        </p:spPr>
      </p:pic>
    </p:spTree>
    <p:extLst>
      <p:ext uri="{BB962C8B-B14F-4D97-AF65-F5344CB8AC3E}">
        <p14:creationId xmlns:p14="http://schemas.microsoft.com/office/powerpoint/2010/main" val="3755085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5274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to avoid?</a:t>
            </a:r>
          </a:p>
          <a:p>
            <a:pPr lvl="1"/>
            <a:r>
              <a:rPr lang="en-US" sz="2000" dirty="0"/>
              <a:t>Uninformative</a:t>
            </a:r>
          </a:p>
          <a:p>
            <a:pPr lvl="2"/>
            <a:r>
              <a:rPr lang="en-US" sz="1700" dirty="0"/>
              <a:t>“A New Reading of Gerald of Wales’ </a:t>
            </a:r>
            <a:r>
              <a:rPr lang="en-US" sz="1700" i="1" dirty="0"/>
              <a:t>Topography of Ireland”</a:t>
            </a:r>
            <a:endParaRPr lang="en-US" sz="1700" dirty="0"/>
          </a:p>
          <a:p>
            <a:pPr lvl="1"/>
            <a:r>
              <a:rPr lang="en-US" sz="2000" dirty="0"/>
              <a:t>Overdone jokes/puns, “edgy”</a:t>
            </a:r>
          </a:p>
          <a:p>
            <a:pPr lvl="1"/>
            <a:r>
              <a:rPr lang="en-US" sz="2000" dirty="0"/>
              <a:t>Clichés</a:t>
            </a:r>
          </a:p>
          <a:p>
            <a:pPr lvl="2"/>
            <a:r>
              <a:rPr lang="en-US" sz="1700" dirty="0"/>
              <a:t>“To Wait or Not to Wait: Two Approaches to Exile in Benjamin of </a:t>
            </a:r>
            <a:r>
              <a:rPr lang="en-US" sz="1700" dirty="0" err="1"/>
              <a:t>Tudela</a:t>
            </a:r>
            <a:r>
              <a:rPr lang="en-US" sz="1700" dirty="0"/>
              <a:t>”</a:t>
            </a:r>
          </a:p>
          <a:p>
            <a:pPr lvl="1"/>
            <a:r>
              <a:rPr lang="en-US" sz="2000" dirty="0"/>
              <a:t>Grandiose / Incomprehensible</a:t>
            </a:r>
          </a:p>
          <a:p>
            <a:pPr lvl="2"/>
            <a:r>
              <a:rPr lang="en-US" sz="1700" dirty="0"/>
              <a:t>“Towards a New Hermeneutics of Medieval Jewish Eschatology: Re-Reading David </a:t>
            </a:r>
            <a:r>
              <a:rPr lang="en-US" sz="1700" dirty="0" err="1"/>
              <a:t>Alroy</a:t>
            </a:r>
            <a:r>
              <a:rPr lang="en-US" sz="1700" dirty="0"/>
              <a:t> in Benjamin of </a:t>
            </a:r>
            <a:r>
              <a:rPr lang="en-US" sz="1700" dirty="0" err="1"/>
              <a:t>Tudela’s</a:t>
            </a:r>
            <a:r>
              <a:rPr lang="en-US" sz="1700" dirty="0"/>
              <a:t> </a:t>
            </a:r>
            <a:r>
              <a:rPr lang="en-US" sz="1700" i="1" dirty="0"/>
              <a:t>Itinerary</a:t>
            </a:r>
            <a:r>
              <a:rPr lang="en-US" sz="1700" dirty="0"/>
              <a:t>”</a:t>
            </a:r>
          </a:p>
          <a:p>
            <a:pPr lvl="1"/>
            <a:r>
              <a:rPr lang="en-US" sz="2000" dirty="0"/>
              <a:t>Forgetting to change your placeholder title…</a:t>
            </a:r>
          </a:p>
          <a:p>
            <a:pPr lvl="2"/>
            <a:r>
              <a:rPr lang="en-US" sz="1700" dirty="0"/>
              <a:t>“Title, When I think of It, Goes Here”</a:t>
            </a:r>
          </a:p>
          <a:p>
            <a:pPr lvl="2"/>
            <a:r>
              <a:rPr lang="en-US" sz="1700" dirty="0"/>
              <a:t>Or, the title from the previous assignment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3657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When all else fails…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few tried and true formulas:</a:t>
            </a:r>
          </a:p>
          <a:p>
            <a:pPr lvl="1"/>
            <a:r>
              <a:rPr lang="en-US" dirty="0"/>
              <a:t>_____ and _____ in ____________ (Specific/Complexity)</a:t>
            </a:r>
          </a:p>
          <a:p>
            <a:pPr lvl="2"/>
            <a:r>
              <a:rPr lang="en-US" dirty="0"/>
              <a:t>“Authority and Order in Benjamin of </a:t>
            </a:r>
            <a:r>
              <a:rPr lang="en-US" dirty="0" err="1"/>
              <a:t>Tudela’s</a:t>
            </a:r>
            <a:r>
              <a:rPr lang="en-US" dirty="0"/>
              <a:t> </a:t>
            </a:r>
            <a:r>
              <a:rPr lang="en-US" i="1" dirty="0"/>
              <a:t>Itinerary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[X (, Y, and Z)]: [Description] (Specific/Complexity/Curiosity?)</a:t>
            </a:r>
          </a:p>
          <a:p>
            <a:pPr lvl="2"/>
            <a:r>
              <a:rPr lang="en-US" dirty="0"/>
              <a:t>“Minstrels, Guild Organization, and Medieval Urban Life: A Case Study of the Confraternity of Jongleurs in Paris, 1292-1350”</a:t>
            </a:r>
          </a:p>
          <a:p>
            <a:pPr lvl="1"/>
            <a:r>
              <a:rPr lang="en-US" dirty="0"/>
              <a:t>[Quote from text]: [Description] (Inviting/Curiosity/Specific/Complexity)</a:t>
            </a:r>
          </a:p>
          <a:p>
            <a:pPr lvl="2"/>
            <a:r>
              <a:rPr lang="en-US" dirty="0"/>
              <a:t>“The Imposter Sea: The Making of the Medieval Mediterranean”</a:t>
            </a:r>
          </a:p>
          <a:p>
            <a:pPr lvl="2"/>
            <a:r>
              <a:rPr lang="en-US" dirty="0"/>
              <a:t>“Servants of All, Servants of None: Jews and the State in the Kingdom of Acre, 1188-1291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Works Cited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MLA Format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Works Cited Section</a:t>
            </a:r>
          </a:p>
          <a:p>
            <a:pPr lvl="1"/>
            <a:r>
              <a:rPr lang="en-US" dirty="0"/>
              <a:t>Print “Works Cited” at end of paper</a:t>
            </a:r>
          </a:p>
          <a:p>
            <a:pPr lvl="1"/>
            <a:r>
              <a:rPr lang="en-US" dirty="0"/>
              <a:t>Alphabetize listed works by last name</a:t>
            </a:r>
          </a:p>
          <a:p>
            <a:pPr lvl="1"/>
            <a:r>
              <a:rPr lang="en-US" dirty="0"/>
              <a:t>If single entry exceeds one line, indent the </a:t>
            </a:r>
            <a:r>
              <a:rPr lang="en-US" i="1" dirty="0"/>
              <a:t>second</a:t>
            </a:r>
            <a:r>
              <a:rPr lang="en-US" dirty="0"/>
              <a:t> line</a:t>
            </a:r>
          </a:p>
          <a:p>
            <a:pPr lvl="1"/>
            <a:endParaRPr lang="en-US" sz="2000" dirty="0"/>
          </a:p>
          <a:p>
            <a:r>
              <a:rPr lang="en-US" dirty="0"/>
              <a:t>Basic MLA Book Format(s)</a:t>
            </a:r>
          </a:p>
          <a:p>
            <a:pPr marL="457200" lvl="1" indent="0">
              <a:buNone/>
            </a:pPr>
            <a:r>
              <a:rPr lang="en-US" sz="2000" dirty="0"/>
              <a:t>Last, First MI. </a:t>
            </a:r>
            <a:r>
              <a:rPr lang="en-US" sz="2000" i="1" dirty="0"/>
              <a:t>Title in Italics</a:t>
            </a:r>
            <a:r>
              <a:rPr lang="en-US" sz="2000" dirty="0"/>
              <a:t>.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Edited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 MI, editor.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edited by First Last, 	Publisher, Date.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08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Works Cited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MLA Format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 MLA Book Format(s)</a:t>
            </a:r>
          </a:p>
          <a:p>
            <a:pPr marL="457200" lvl="1" indent="0">
              <a:buNone/>
            </a:pPr>
            <a:r>
              <a:rPr lang="en-US" sz="2000" dirty="0"/>
              <a:t>Last, First MI. </a:t>
            </a:r>
            <a:r>
              <a:rPr lang="en-US" sz="2000" i="1" dirty="0"/>
              <a:t>Title in Italics</a:t>
            </a:r>
            <a:r>
              <a:rPr lang="en-US" sz="2000" dirty="0"/>
              <a:t>.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Edited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 MI, editor.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edited by First Last, 	Publisher, Date.</a:t>
            </a:r>
          </a:p>
          <a:p>
            <a:r>
              <a:rPr lang="en-US" sz="2200" dirty="0"/>
              <a:t>Benjamin of </a:t>
            </a:r>
            <a:r>
              <a:rPr lang="en-US" sz="2200" dirty="0" err="1"/>
              <a:t>Tudela</a:t>
            </a:r>
            <a:endParaRPr lang="en-US" sz="2200" dirty="0"/>
          </a:p>
          <a:p>
            <a:pPr lvl="1"/>
            <a:r>
              <a:rPr lang="en-US" sz="2000" dirty="0"/>
              <a:t>Author: Benjamin [of </a:t>
            </a:r>
            <a:r>
              <a:rPr lang="en-US" sz="2000" dirty="0" err="1"/>
              <a:t>Tudela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Editor: Michael A. Signer</a:t>
            </a:r>
          </a:p>
          <a:p>
            <a:pPr lvl="1"/>
            <a:r>
              <a:rPr lang="en-US" sz="2000" dirty="0"/>
              <a:t>Translator: Marcus N. Adler</a:t>
            </a:r>
          </a:p>
          <a:p>
            <a:pPr lvl="1"/>
            <a:r>
              <a:rPr lang="en-US" sz="2000" dirty="0"/>
              <a:t>Publisher: Pangloss Press</a:t>
            </a:r>
          </a:p>
          <a:p>
            <a:pPr lvl="1"/>
            <a:r>
              <a:rPr lang="en-US" sz="2000" dirty="0"/>
              <a:t>Date: 1983</a:t>
            </a:r>
          </a:p>
        </p:txBody>
      </p:sp>
    </p:spTree>
    <p:extLst>
      <p:ext uri="{BB962C8B-B14F-4D97-AF65-F5344CB8AC3E}">
        <p14:creationId xmlns:p14="http://schemas.microsoft.com/office/powerpoint/2010/main" val="12719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r>
              <a:rPr lang="en-US" dirty="0"/>
              <a:t>What does a good title look like?</a:t>
            </a:r>
          </a:p>
          <a:p>
            <a:pPr lvl="1"/>
            <a:r>
              <a:rPr lang="en-US" sz="2000" dirty="0"/>
              <a:t>Specific and inviting</a:t>
            </a:r>
          </a:p>
          <a:p>
            <a:pPr lvl="1"/>
            <a:r>
              <a:rPr lang="en-US" sz="2000" dirty="0"/>
              <a:t>Announces paper topic</a:t>
            </a:r>
          </a:p>
          <a:p>
            <a:pPr lvl="1"/>
            <a:r>
              <a:rPr lang="en-US" sz="2000" dirty="0"/>
              <a:t>Gestures toward the complexity of the argument</a:t>
            </a:r>
          </a:p>
          <a:p>
            <a:pPr lvl="1"/>
            <a:r>
              <a:rPr lang="en-US" sz="2000" dirty="0"/>
              <a:t>Raises the reader’s curiosity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5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r>
              <a:rPr lang="en-US" dirty="0"/>
              <a:t>What to avoid?</a:t>
            </a:r>
          </a:p>
          <a:p>
            <a:pPr lvl="1"/>
            <a:r>
              <a:rPr lang="en-US" sz="2000" dirty="0"/>
              <a:t>Uninformative</a:t>
            </a:r>
          </a:p>
          <a:p>
            <a:pPr lvl="2"/>
            <a:r>
              <a:rPr lang="en-US" sz="1800" dirty="0"/>
              <a:t>“A New Reading of Gerald of Wales’ </a:t>
            </a:r>
            <a:r>
              <a:rPr lang="en-US" sz="1800" i="1" dirty="0"/>
              <a:t>Topography of Ireland”</a:t>
            </a:r>
            <a:endParaRPr lang="en-US" sz="1800" dirty="0"/>
          </a:p>
          <a:p>
            <a:pPr lvl="1"/>
            <a:r>
              <a:rPr lang="en-US" sz="2000" dirty="0"/>
              <a:t>Overdone jokes/puns, “edgy”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864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 (!)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C63CD-5FE7-C14A-9A71-3B67901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450" y="2095500"/>
            <a:ext cx="7993574" cy="3695700"/>
          </a:xfrm>
        </p:spPr>
      </p:pic>
    </p:spTree>
    <p:extLst>
      <p:ext uri="{BB962C8B-B14F-4D97-AF65-F5344CB8AC3E}">
        <p14:creationId xmlns:p14="http://schemas.microsoft.com/office/powerpoint/2010/main" val="15157001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 (!)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C63CD-5FE7-C14A-9A71-3B67901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450" y="2225219"/>
            <a:ext cx="7993574" cy="3436261"/>
          </a:xfrm>
        </p:spPr>
      </p:pic>
    </p:spTree>
    <p:extLst>
      <p:ext uri="{BB962C8B-B14F-4D97-AF65-F5344CB8AC3E}">
        <p14:creationId xmlns:p14="http://schemas.microsoft.com/office/powerpoint/2010/main" val="25616746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527424"/>
          </a:xfrm>
        </p:spPr>
        <p:txBody>
          <a:bodyPr>
            <a:normAutofit/>
          </a:bodyPr>
          <a:lstStyle/>
          <a:p>
            <a:r>
              <a:rPr lang="en-US" dirty="0"/>
              <a:t>What to avoid?</a:t>
            </a:r>
          </a:p>
          <a:p>
            <a:pPr lvl="1"/>
            <a:r>
              <a:rPr lang="en-US" sz="2000" dirty="0"/>
              <a:t>Uninformative</a:t>
            </a:r>
          </a:p>
          <a:p>
            <a:pPr lvl="2"/>
            <a:r>
              <a:rPr lang="en-US" sz="1700" dirty="0"/>
              <a:t>“A New Reading of Gerald of Wales’ </a:t>
            </a:r>
            <a:r>
              <a:rPr lang="en-US" sz="1700" i="1" dirty="0"/>
              <a:t>Topography of Ireland”</a:t>
            </a:r>
            <a:endParaRPr lang="en-US" sz="1700" dirty="0"/>
          </a:p>
          <a:p>
            <a:pPr lvl="1"/>
            <a:r>
              <a:rPr lang="en-US" sz="2000" dirty="0"/>
              <a:t>Overdone jokes/puns, “edgy”</a:t>
            </a:r>
          </a:p>
          <a:p>
            <a:pPr lvl="1"/>
            <a:r>
              <a:rPr lang="en-US" sz="2000" dirty="0"/>
              <a:t>Clichés</a:t>
            </a:r>
          </a:p>
          <a:p>
            <a:pPr lvl="2"/>
            <a:r>
              <a:rPr lang="en-US" sz="1700" dirty="0"/>
              <a:t>“To Wait or Not to Wait: Two Approaches to Exile in Benjamin of </a:t>
            </a:r>
            <a:r>
              <a:rPr lang="en-US" sz="1700" dirty="0" err="1"/>
              <a:t>Tudela</a:t>
            </a:r>
            <a:r>
              <a:rPr lang="en-US" sz="1700" dirty="0"/>
              <a:t>”</a:t>
            </a:r>
          </a:p>
          <a:p>
            <a:pPr lvl="1"/>
            <a:r>
              <a:rPr lang="en-US" sz="2000" dirty="0"/>
              <a:t>Grandiose / Incomprehensible</a:t>
            </a:r>
          </a:p>
          <a:p>
            <a:pPr lvl="2"/>
            <a:r>
              <a:rPr lang="en-US" sz="1700" dirty="0"/>
              <a:t>“Towards a New Hermeneutics of Medieval Jewish Eschatology: Re-Interpreting Messianism and David </a:t>
            </a:r>
            <a:r>
              <a:rPr lang="en-US" sz="1700" dirty="0" err="1"/>
              <a:t>Alroy</a:t>
            </a:r>
            <a:r>
              <a:rPr lang="en-US" sz="1700" dirty="0"/>
              <a:t> in Benjamin of </a:t>
            </a:r>
            <a:r>
              <a:rPr lang="en-US" sz="1700" dirty="0" err="1"/>
              <a:t>Tudela’s</a:t>
            </a:r>
            <a:r>
              <a:rPr lang="en-US" sz="1700" dirty="0"/>
              <a:t> </a:t>
            </a:r>
            <a:r>
              <a:rPr lang="en-US" sz="1700" i="1" dirty="0"/>
              <a:t>Itinerary</a:t>
            </a:r>
            <a:r>
              <a:rPr lang="en-US" sz="1700" dirty="0"/>
              <a:t>”</a:t>
            </a:r>
          </a:p>
          <a:p>
            <a:pPr lvl="1"/>
            <a:r>
              <a:rPr lang="en-US" sz="2000" dirty="0"/>
              <a:t>Forgetting to change your placeholder title…</a:t>
            </a:r>
          </a:p>
          <a:p>
            <a:pPr lvl="2"/>
            <a:r>
              <a:rPr lang="en-US" sz="1700" dirty="0"/>
              <a:t>“Title, When I think of It, Goes Here”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5332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C63CD-5FE7-C14A-9A71-3B67901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3" y="2203953"/>
            <a:ext cx="4402486" cy="4148191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D9D1F8-D8BC-7149-9562-F5BE7E12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78" y="2892006"/>
            <a:ext cx="5207621" cy="27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95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3828</TotalTime>
  <Words>542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Damask</vt:lpstr>
      <vt:lpstr>Titles &amp; Works CIted</vt:lpstr>
      <vt:lpstr>Works Cited  MLA Format</vt:lpstr>
      <vt:lpstr>Works Cited  MLA Format</vt:lpstr>
      <vt:lpstr>Titles  Making a good first impression</vt:lpstr>
      <vt:lpstr>Titles  Making a good first impression</vt:lpstr>
      <vt:lpstr>Titles  Making a good first impression (!)</vt:lpstr>
      <vt:lpstr>Titles  Making a good first impression (!)</vt:lpstr>
      <vt:lpstr>Titles  Making a good first impression</vt:lpstr>
      <vt:lpstr>Titles  Making a good first impression</vt:lpstr>
      <vt:lpstr>Titles  Making a good first impression</vt:lpstr>
      <vt:lpstr>Titles  Making a good first impression</vt:lpstr>
      <vt:lpstr>Titles  When all else fails…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94</cp:revision>
  <dcterms:created xsi:type="dcterms:W3CDTF">2017-02-02T03:45:22Z</dcterms:created>
  <dcterms:modified xsi:type="dcterms:W3CDTF">2019-09-24T12:26:38Z</dcterms:modified>
</cp:coreProperties>
</file>