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7" r:id="rId2"/>
    <p:sldId id="279" r:id="rId3"/>
    <p:sldId id="289" r:id="rId4"/>
    <p:sldId id="292" r:id="rId5"/>
    <p:sldId id="291" r:id="rId6"/>
    <p:sldId id="2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5" d="100"/>
          <a:sy n="105" d="100"/>
        </p:scale>
        <p:origin x="88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2640846"/>
            <a:ext cx="10447282" cy="2072782"/>
          </a:xfrm>
        </p:spPr>
        <p:txBody>
          <a:bodyPr>
            <a:normAutofit fontScale="90000"/>
          </a:bodyPr>
          <a:lstStyle/>
          <a:p>
            <a:r>
              <a:rPr lang="en-US" dirty="0"/>
              <a:t>Essay 2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Beginning Peer Review,</a:t>
            </a:r>
            <a:br>
              <a:rPr lang="en-US" dirty="0"/>
            </a:br>
            <a:r>
              <a:rPr lang="en-US" dirty="0"/>
              <a:t>Structure, Citations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20718"/>
            <a:ext cx="10353761" cy="1326321"/>
          </a:xfrm>
        </p:spPr>
        <p:txBody>
          <a:bodyPr/>
          <a:lstStyle/>
          <a:p>
            <a:r>
              <a:rPr lang="en-US" dirty="0"/>
              <a:t>Peer Review - Beginnings </a:t>
            </a:r>
            <a:br>
              <a:rPr lang="en-US" dirty="0"/>
            </a:br>
            <a:r>
              <a:rPr lang="en-US" sz="22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7" y="1547038"/>
            <a:ext cx="9417874" cy="4370286"/>
          </a:xfrm>
        </p:spPr>
        <p:txBody>
          <a:bodyPr>
            <a:normAutofit/>
          </a:bodyPr>
          <a:lstStyle/>
          <a:p>
            <a:r>
              <a:rPr lang="en-US" dirty="0"/>
              <a:t>Read the draft, look for errors in spelling, grammar, citation, etc.</a:t>
            </a:r>
          </a:p>
          <a:p>
            <a:r>
              <a:rPr lang="en-US" dirty="0"/>
              <a:t>Label the </a:t>
            </a:r>
            <a:r>
              <a:rPr lang="en-US" i="1" dirty="0"/>
              <a:t>elements </a:t>
            </a:r>
            <a:r>
              <a:rPr lang="en-US" dirty="0"/>
              <a:t>of the </a:t>
            </a:r>
            <a:r>
              <a:rPr lang="en-US" i="1" dirty="0"/>
              <a:t>Fundamental Structure of Academic Argument</a:t>
            </a:r>
            <a:endParaRPr lang="en-US" dirty="0"/>
          </a:p>
          <a:p>
            <a:r>
              <a:rPr lang="en-US" dirty="0"/>
              <a:t>What is the </a:t>
            </a:r>
            <a:r>
              <a:rPr lang="en-US" i="1" dirty="0"/>
              <a:t>problem</a:t>
            </a:r>
            <a:r>
              <a:rPr lang="en-US" dirty="0"/>
              <a:t> that the author wants to address?</a:t>
            </a:r>
            <a:endParaRPr lang="en-US" i="1" dirty="0"/>
          </a:p>
          <a:p>
            <a:r>
              <a:rPr lang="en-US" dirty="0"/>
              <a:t>What is the </a:t>
            </a:r>
            <a:r>
              <a:rPr lang="en-US" i="1" dirty="0"/>
              <a:t>thesis</a:t>
            </a:r>
            <a:r>
              <a:rPr lang="en-US" dirty="0"/>
              <a:t> of the </a:t>
            </a:r>
            <a:r>
              <a:rPr lang="en-US" i="1" dirty="0"/>
              <a:t>established view</a:t>
            </a:r>
            <a:r>
              <a:rPr lang="en-US" dirty="0"/>
              <a:t>?</a:t>
            </a:r>
          </a:p>
          <a:p>
            <a:r>
              <a:rPr lang="en-US" dirty="0"/>
              <a:t>What is the </a:t>
            </a:r>
            <a:r>
              <a:rPr lang="en-US" i="1" dirty="0"/>
              <a:t>merit </a:t>
            </a:r>
            <a:r>
              <a:rPr lang="en-US" dirty="0"/>
              <a:t>of the </a:t>
            </a:r>
            <a:r>
              <a:rPr lang="en-US" i="1" dirty="0"/>
              <a:t>established view</a:t>
            </a:r>
            <a:r>
              <a:rPr lang="en-US" dirty="0"/>
              <a:t>? What evidence in cited in support of that </a:t>
            </a:r>
            <a:r>
              <a:rPr lang="en-US" i="1" dirty="0"/>
              <a:t>merit</a:t>
            </a:r>
            <a:r>
              <a:rPr lang="en-US" dirty="0"/>
              <a:t>?</a:t>
            </a:r>
            <a:endParaRPr lang="en-US" i="1" dirty="0"/>
          </a:p>
          <a:p>
            <a:r>
              <a:rPr lang="en-US" dirty="0"/>
              <a:t>What textual evidence from Ibn Battuta might the author want to use in the body of their essay?</a:t>
            </a:r>
          </a:p>
          <a:p>
            <a:r>
              <a:rPr lang="en-US" dirty="0"/>
              <a:t>What is the author doing well? What might they need to work 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390783"/>
            <a:ext cx="9321767" cy="5011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Summary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Paragraph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Introduces </a:t>
            </a:r>
            <a:r>
              <a:rPr lang="en-US" sz="2400" i="1" dirty="0"/>
              <a:t>Problem</a:t>
            </a:r>
            <a:r>
              <a:rPr lang="en-US" sz="2400" dirty="0"/>
              <a:t>, </a:t>
            </a:r>
            <a:r>
              <a:rPr lang="en-US" sz="2400" i="1" dirty="0"/>
              <a:t>EV</a:t>
            </a:r>
            <a:r>
              <a:rPr lang="en-US" sz="2400" dirty="0"/>
              <a:t>, </a:t>
            </a:r>
            <a:r>
              <a:rPr lang="en-US" sz="2400" i="1" dirty="0"/>
              <a:t>merit &amp; flaw</a:t>
            </a:r>
            <a:r>
              <a:rPr lang="en-US" sz="2400" dirty="0"/>
              <a:t> in </a:t>
            </a:r>
            <a:r>
              <a:rPr lang="en-US" sz="2400" i="1" dirty="0"/>
              <a:t>EV</a:t>
            </a:r>
            <a:r>
              <a:rPr lang="en-US" sz="2400" dirty="0"/>
              <a:t>, </a:t>
            </a:r>
            <a:r>
              <a:rPr lang="en-US" sz="2400" i="1" dirty="0"/>
              <a:t>thesis</a:t>
            </a:r>
            <a:r>
              <a:rPr lang="en-US" sz="2400" dirty="0"/>
              <a:t>, </a:t>
            </a:r>
            <a:r>
              <a:rPr lang="en-US" sz="2400" i="1" dirty="0"/>
              <a:t>motive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 a roadmap of the structure of your essay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Merit Paragraph</a:t>
            </a:r>
            <a:endParaRPr lang="en-US" sz="2400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Goes into detail about </a:t>
            </a:r>
            <a:r>
              <a:rPr lang="en-US" sz="2400" i="1" dirty="0"/>
              <a:t>Merit(s)</a:t>
            </a:r>
            <a:r>
              <a:rPr lang="en-US" sz="2400" dirty="0"/>
              <a:t> of the argument in the EV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Flaw Paragraph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Goes into detail about </a:t>
            </a:r>
            <a:r>
              <a:rPr lang="en-US" sz="2400" i="1" dirty="0"/>
              <a:t>Flaw(s)</a:t>
            </a:r>
            <a:r>
              <a:rPr lang="en-US" sz="2400" dirty="0"/>
              <a:t> of the argument in the EV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284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219200" y="1390783"/>
            <a:ext cx="9917883" cy="465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(Remainder of ) Body Paragraphs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Pivot after flaw paragraph (“if not that, then what?”)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Seek to correct the </a:t>
            </a:r>
            <a:r>
              <a:rPr lang="en-US" sz="2000" i="1" dirty="0"/>
              <a:t>flaw </a:t>
            </a:r>
            <a:r>
              <a:rPr lang="en-US" sz="2000" dirty="0"/>
              <a:t>in the </a:t>
            </a:r>
            <a:r>
              <a:rPr lang="en-US" sz="2000" i="1" dirty="0"/>
              <a:t>EV </a:t>
            </a:r>
            <a:r>
              <a:rPr lang="en-US" sz="2000" dirty="0"/>
              <a:t>while engaging with its merits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Paragraphs should logically build on each other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Organize by </a:t>
            </a:r>
            <a:r>
              <a:rPr lang="en-US" sz="2000" i="1" dirty="0"/>
              <a:t>idea</a:t>
            </a:r>
            <a:r>
              <a:rPr lang="en-US" sz="2000" dirty="0"/>
              <a:t>, not </a:t>
            </a:r>
            <a:r>
              <a:rPr lang="en-US" sz="2000" i="1" dirty="0"/>
              <a:t>locale </a:t>
            </a:r>
            <a:r>
              <a:rPr lang="en-US" sz="2000" dirty="0"/>
              <a:t>in Ibn Battuta’s text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are the varying </a:t>
            </a:r>
            <a:r>
              <a:rPr lang="en-US" sz="2000" i="1" dirty="0"/>
              <a:t>factors</a:t>
            </a:r>
            <a:r>
              <a:rPr lang="en-US" sz="2000" dirty="0"/>
              <a:t> that seem to influence how IB responds in any given situation?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you apply Chism’s arguments about </a:t>
            </a:r>
            <a:r>
              <a:rPr lang="en-US" sz="2000" i="1" dirty="0"/>
              <a:t>improvisation</a:t>
            </a:r>
            <a:r>
              <a:rPr lang="en-US" sz="2000" dirty="0"/>
              <a:t> and the </a:t>
            </a:r>
            <a:r>
              <a:rPr lang="en-US" sz="2000" i="1" dirty="0"/>
              <a:t>contingent nature of cultural interaction</a:t>
            </a:r>
            <a:r>
              <a:rPr lang="en-US" sz="2000" dirty="0"/>
              <a:t> to help make sense of these encounters? Recall that this is a </a:t>
            </a:r>
            <a:r>
              <a:rPr lang="en-US" sz="2000" i="1" dirty="0"/>
              <a:t>two-way</a:t>
            </a:r>
            <a:r>
              <a:rPr lang="en-US" sz="2000" dirty="0"/>
              <a:t> process – not </a:t>
            </a:r>
            <a:r>
              <a:rPr lang="en-US" sz="2000" i="1" dirty="0"/>
              <a:t>just </a:t>
            </a:r>
            <a:r>
              <a:rPr lang="en-US" sz="2000" dirty="0"/>
              <a:t>about Ibn Battuta.</a:t>
            </a:r>
          </a:p>
        </p:txBody>
      </p:sp>
    </p:spTree>
    <p:extLst>
      <p:ext uri="{BB962C8B-B14F-4D97-AF65-F5344CB8AC3E}">
        <p14:creationId xmlns:p14="http://schemas.microsoft.com/office/powerpoint/2010/main" val="26707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219200" y="1390783"/>
            <a:ext cx="9917883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Concluding Paragraph(s)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Presents fullest statement of </a:t>
            </a:r>
            <a:r>
              <a:rPr lang="en-US" sz="2400" i="1" dirty="0"/>
              <a:t>thesis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Answers the Qs proposed in the </a:t>
            </a:r>
            <a:r>
              <a:rPr lang="en-US" sz="2400" i="1" dirty="0"/>
              <a:t>focus paragraph</a:t>
            </a:r>
            <a:r>
              <a:rPr lang="en-US" sz="2400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Corrects the flaw in the </a:t>
            </a:r>
            <a:r>
              <a:rPr lang="en-US" sz="2400" i="1" dirty="0"/>
              <a:t>established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Revisits </a:t>
            </a:r>
            <a:r>
              <a:rPr lang="en-US" sz="2400" i="1" dirty="0"/>
              <a:t>motive</a:t>
            </a:r>
          </a:p>
        </p:txBody>
      </p:sp>
    </p:spTree>
    <p:extLst>
      <p:ext uri="{BB962C8B-B14F-4D97-AF65-F5344CB8AC3E}">
        <p14:creationId xmlns:p14="http://schemas.microsoft.com/office/powerpoint/2010/main" val="323278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CITATION REVISITED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390783"/>
            <a:ext cx="9321767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Begin with a </a:t>
            </a:r>
            <a:r>
              <a:rPr lang="en-US" sz="2400" i="1" dirty="0"/>
              <a:t>transition sentence</a:t>
            </a:r>
            <a:r>
              <a:rPr lang="en-US" sz="2400" dirty="0"/>
              <a:t> that introduces a </a:t>
            </a:r>
            <a:r>
              <a:rPr lang="en-US" sz="2400" i="1" dirty="0"/>
              <a:t>problem </a:t>
            </a:r>
            <a:r>
              <a:rPr lang="en-US" sz="2400" dirty="0"/>
              <a:t>or leads to series of questions</a:t>
            </a:r>
            <a:endParaRPr lang="en-US" sz="2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 the </a:t>
            </a:r>
            <a:r>
              <a:rPr lang="en-US" sz="2400" i="1" dirty="0"/>
              <a:t>Established View </a:t>
            </a:r>
            <a:r>
              <a:rPr lang="en-US" sz="2400" dirty="0"/>
              <a:t>(author’s name, title, genre)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the EV answer the Qs?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Briefly describe the </a:t>
            </a:r>
            <a:r>
              <a:rPr lang="en-US" sz="2400" i="1" dirty="0"/>
              <a:t>merit(s) </a:t>
            </a:r>
            <a:r>
              <a:rPr lang="en-US" sz="2400" dirty="0"/>
              <a:t>of the EV.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 a </a:t>
            </a:r>
            <a:r>
              <a:rPr lang="en-US" sz="2400" i="1" dirty="0"/>
              <a:t>flaw</a:t>
            </a:r>
            <a:r>
              <a:rPr lang="en-US" sz="2400" dirty="0"/>
              <a:t> in the EV – (“But,” “However,” “Yet”)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Offer a </a:t>
            </a:r>
            <a:r>
              <a:rPr lang="en-US" sz="2400" i="1" dirty="0"/>
              <a:t>correction </a:t>
            </a:r>
            <a:r>
              <a:rPr lang="en-US" sz="2400" dirty="0"/>
              <a:t>to the EV that will become your </a:t>
            </a:r>
            <a:r>
              <a:rPr lang="en-US" sz="2400" i="1" dirty="0"/>
              <a:t>thesis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Suggest why the </a:t>
            </a:r>
            <a:r>
              <a:rPr lang="en-US" sz="2400" i="1" dirty="0"/>
              <a:t>problem</a:t>
            </a:r>
            <a:r>
              <a:rPr lang="en-US" sz="2400" dirty="0"/>
              <a:t> is important to consider and how your </a:t>
            </a:r>
            <a:r>
              <a:rPr lang="en-US" sz="2400" i="1" dirty="0"/>
              <a:t>thesis</a:t>
            </a:r>
            <a:r>
              <a:rPr lang="en-US" sz="2400" dirty="0"/>
              <a:t> points toward this broader consideration (</a:t>
            </a:r>
            <a:r>
              <a:rPr lang="en-US" sz="2400" i="1" dirty="0"/>
              <a:t>motive</a:t>
            </a:r>
            <a:r>
              <a:rPr lang="en-US" sz="2400" dirty="0"/>
              <a:t>)</a:t>
            </a:r>
            <a:endParaRPr lang="en-US" sz="2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293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3462</TotalTime>
  <Words>395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Essay 2   Beginning Peer Review, Structure, Citations </vt:lpstr>
      <vt:lpstr>Peer Review - Beginnings  Questions</vt:lpstr>
      <vt:lpstr>Essay 2 Structure </vt:lpstr>
      <vt:lpstr>Essay 2 Structure </vt:lpstr>
      <vt:lpstr>Essay 2 Structure </vt:lpstr>
      <vt:lpstr>CITATION REVISITED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61</cp:revision>
  <dcterms:created xsi:type="dcterms:W3CDTF">2017-02-02T03:45:22Z</dcterms:created>
  <dcterms:modified xsi:type="dcterms:W3CDTF">2019-03-12T12:56:18Z</dcterms:modified>
</cp:coreProperties>
</file>