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15" r:id="rId2"/>
    <p:sldId id="318" r:id="rId3"/>
    <p:sldId id="323" r:id="rId4"/>
    <p:sldId id="324" r:id="rId5"/>
    <p:sldId id="328" r:id="rId6"/>
    <p:sldId id="325" r:id="rId7"/>
    <p:sldId id="326" r:id="rId8"/>
    <p:sldId id="327" r:id="rId9"/>
    <p:sldId id="317" r:id="rId10"/>
    <p:sldId id="316" r:id="rId11"/>
    <p:sldId id="32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63"/>
  </p:normalViewPr>
  <p:slideViewPr>
    <p:cSldViewPr snapToGrid="0">
      <p:cViewPr varScale="1">
        <p:scale>
          <a:sx n="112" d="100"/>
          <a:sy n="112" d="100"/>
        </p:scale>
        <p:origin x="5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0A4C43-3F68-4740-A38D-2D96FF4FE646}" type="datetimeFigureOut">
              <a:rPr lang="en-US" smtClean="0"/>
              <a:t>2/27/20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A49D6-130B-E442-AA51-830BA21B5C06}" type="slidenum">
              <a:rPr lang="en-US" smtClean="0"/>
              <a:t>‹#›</a:t>
            </a:fld>
            <a:endParaRPr lang="en-US"/>
          </a:p>
        </p:txBody>
      </p:sp>
    </p:spTree>
    <p:extLst>
      <p:ext uri="{BB962C8B-B14F-4D97-AF65-F5344CB8AC3E}">
        <p14:creationId xmlns:p14="http://schemas.microsoft.com/office/powerpoint/2010/main" val="531829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71669-0B60-084C-A8AC-E6DC1EA6EC19}" type="datetimeFigureOut">
              <a:rPr lang="en-US" smtClean="0"/>
              <a:t>2/27/20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3553B-D63A-4947-B40F-9A4437EC71BA}" type="slidenum">
              <a:rPr lang="en-US" smtClean="0"/>
              <a:t>‹#›</a:t>
            </a:fld>
            <a:endParaRPr lang="en-US"/>
          </a:p>
        </p:txBody>
      </p:sp>
    </p:spTree>
    <p:extLst>
      <p:ext uri="{BB962C8B-B14F-4D97-AF65-F5344CB8AC3E}">
        <p14:creationId xmlns:p14="http://schemas.microsoft.com/office/powerpoint/2010/main" val="1582374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Five Elements in sum. Where do you see each of these elements in the sample abstract that I’ve handed out to you?</a:t>
            </a:r>
          </a:p>
        </p:txBody>
      </p:sp>
      <p:sp>
        <p:nvSpPr>
          <p:cNvPr id="4" name="Slide Number Placeholder 3"/>
          <p:cNvSpPr>
            <a:spLocks noGrp="1"/>
          </p:cNvSpPr>
          <p:nvPr>
            <p:ph type="sldNum" sz="quarter" idx="5"/>
          </p:nvPr>
        </p:nvSpPr>
        <p:spPr/>
        <p:txBody>
          <a:bodyPr/>
          <a:lstStyle/>
          <a:p>
            <a:fld id="{C033553B-D63A-4947-B40F-9A4437EC71BA}" type="slidenum">
              <a:rPr lang="en-US" smtClean="0"/>
              <a:t>2</a:t>
            </a:fld>
            <a:endParaRPr lang="en-US"/>
          </a:p>
        </p:txBody>
      </p:sp>
    </p:spTree>
    <p:extLst>
      <p:ext uri="{BB962C8B-B14F-4D97-AF65-F5344CB8AC3E}">
        <p14:creationId xmlns:p14="http://schemas.microsoft.com/office/powerpoint/2010/main" val="415062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3</a:t>
            </a:fld>
            <a:endParaRPr lang="en-US"/>
          </a:p>
        </p:txBody>
      </p:sp>
    </p:spTree>
    <p:extLst>
      <p:ext uri="{BB962C8B-B14F-4D97-AF65-F5344CB8AC3E}">
        <p14:creationId xmlns:p14="http://schemas.microsoft.com/office/powerpoint/2010/main" val="193180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4</a:t>
            </a:fld>
            <a:endParaRPr lang="en-US"/>
          </a:p>
        </p:txBody>
      </p:sp>
    </p:spTree>
    <p:extLst>
      <p:ext uri="{BB962C8B-B14F-4D97-AF65-F5344CB8AC3E}">
        <p14:creationId xmlns:p14="http://schemas.microsoft.com/office/powerpoint/2010/main" val="315084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5</a:t>
            </a:fld>
            <a:endParaRPr lang="en-US"/>
          </a:p>
        </p:txBody>
      </p:sp>
    </p:spTree>
    <p:extLst>
      <p:ext uri="{BB962C8B-B14F-4D97-AF65-F5344CB8AC3E}">
        <p14:creationId xmlns:p14="http://schemas.microsoft.com/office/powerpoint/2010/main" val="1867183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6</a:t>
            </a:fld>
            <a:endParaRPr lang="en-US"/>
          </a:p>
        </p:txBody>
      </p:sp>
    </p:spTree>
    <p:extLst>
      <p:ext uri="{BB962C8B-B14F-4D97-AF65-F5344CB8AC3E}">
        <p14:creationId xmlns:p14="http://schemas.microsoft.com/office/powerpoint/2010/main" val="217916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7</a:t>
            </a:fld>
            <a:endParaRPr lang="en-US"/>
          </a:p>
        </p:txBody>
      </p:sp>
    </p:spTree>
    <p:extLst>
      <p:ext uri="{BB962C8B-B14F-4D97-AF65-F5344CB8AC3E}">
        <p14:creationId xmlns:p14="http://schemas.microsoft.com/office/powerpoint/2010/main" val="315434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C9DE2-152E-044D-8C65-E5FCC07E43B9}" type="slidenum">
              <a:rPr lang="en-US" smtClean="0"/>
              <a:t>8</a:t>
            </a:fld>
            <a:endParaRPr lang="en-US"/>
          </a:p>
        </p:txBody>
      </p:sp>
    </p:spTree>
    <p:extLst>
      <p:ext uri="{BB962C8B-B14F-4D97-AF65-F5344CB8AC3E}">
        <p14:creationId xmlns:p14="http://schemas.microsoft.com/office/powerpoint/2010/main" val="1027892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3553B-D63A-4947-B40F-9A4437EC71BA}" type="slidenum">
              <a:rPr lang="en-US" smtClean="0"/>
              <a:t>9</a:t>
            </a:fld>
            <a:endParaRPr lang="en-US"/>
          </a:p>
        </p:txBody>
      </p:sp>
    </p:spTree>
    <p:extLst>
      <p:ext uri="{BB962C8B-B14F-4D97-AF65-F5344CB8AC3E}">
        <p14:creationId xmlns:p14="http://schemas.microsoft.com/office/powerpoint/2010/main" val="419187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3553B-D63A-4947-B40F-9A4437EC71BA}" type="slidenum">
              <a:rPr lang="en-US" smtClean="0"/>
              <a:t>11</a:t>
            </a:fld>
            <a:endParaRPr lang="en-US"/>
          </a:p>
        </p:txBody>
      </p:sp>
    </p:spTree>
    <p:extLst>
      <p:ext uri="{BB962C8B-B14F-4D97-AF65-F5344CB8AC3E}">
        <p14:creationId xmlns:p14="http://schemas.microsoft.com/office/powerpoint/2010/main" val="20597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2/27/20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380" y="2953406"/>
            <a:ext cx="10447282" cy="2072782"/>
          </a:xfrm>
        </p:spPr>
        <p:txBody>
          <a:bodyPr>
            <a:normAutofit fontScale="90000"/>
          </a:bodyPr>
          <a:lstStyle/>
          <a:p>
            <a:r>
              <a:rPr lang="en-US" dirty="0"/>
              <a:t>Christine Chism</a:t>
            </a:r>
            <a:br>
              <a:rPr lang="en-US" dirty="0"/>
            </a:br>
            <a:br>
              <a:rPr lang="en-US" dirty="0"/>
            </a:br>
            <a:r>
              <a:rPr lang="en-US" dirty="0"/>
              <a:t>“</a:t>
            </a:r>
            <a:r>
              <a:rPr lang="en-US" b="0" i="1" dirty="0">
                <a:effectLst/>
              </a:rPr>
              <a:t>Between Islam and Christendom: Ibn Battuta’s </a:t>
            </a:r>
            <a:r>
              <a:rPr lang="en-US" b="0" dirty="0">
                <a:effectLst/>
              </a:rPr>
              <a:t>travels </a:t>
            </a:r>
            <a:r>
              <a:rPr lang="en-US" b="0" i="1" dirty="0">
                <a:effectLst/>
              </a:rPr>
              <a:t>in Asia Minor and the North”</a:t>
            </a:r>
            <a:endParaRPr lang="en-US" dirty="0"/>
          </a:p>
        </p:txBody>
      </p:sp>
    </p:spTree>
    <p:extLst>
      <p:ext uri="{BB962C8B-B14F-4D97-AF65-F5344CB8AC3E}">
        <p14:creationId xmlns:p14="http://schemas.microsoft.com/office/powerpoint/2010/main" val="37103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D05F5-F7A7-0D4B-A55C-09EBA38AF7E3}"/>
              </a:ext>
            </a:extLst>
          </p:cNvPr>
          <p:cNvSpPr txBox="1"/>
          <p:nvPr/>
        </p:nvSpPr>
        <p:spPr>
          <a:xfrm>
            <a:off x="1429335" y="2192333"/>
            <a:ext cx="9322676" cy="3477875"/>
          </a:xfrm>
          <a:prstGeom prst="rect">
            <a:avLst/>
          </a:prstGeom>
          <a:noFill/>
        </p:spPr>
        <p:txBody>
          <a:bodyPr wrap="square" rtlCol="0">
            <a:spAutoFit/>
          </a:bodyPr>
          <a:lstStyle/>
          <a:p>
            <a:pPr marL="342900" indent="-342900">
              <a:buFont typeface="+mj-lt"/>
              <a:buAutoNum type="arabicPeriod"/>
            </a:pPr>
            <a:r>
              <a:rPr lang="en-US" sz="2000" dirty="0"/>
              <a:t>Does Chism's essay follow the Fundamental Structure of Academic Argument? (Are all of the pieces there?)</a:t>
            </a:r>
          </a:p>
          <a:p>
            <a:pPr marL="342900" indent="-342900">
              <a:buFont typeface="+mj-lt"/>
              <a:buAutoNum type="arabicPeriod"/>
            </a:pPr>
            <a:endParaRPr lang="en-US" sz="2000" dirty="0"/>
          </a:p>
          <a:p>
            <a:pPr marL="342900" indent="-342900">
              <a:buFont typeface="+mj-lt"/>
              <a:buAutoNum type="arabicPeriod"/>
            </a:pPr>
            <a:r>
              <a:rPr lang="en-US" sz="2000" dirty="0"/>
              <a:t>What does Chism argue about the way that Ibn Battuta relates to other cultures?</a:t>
            </a:r>
          </a:p>
          <a:p>
            <a:pPr marL="342900" indent="-342900">
              <a:buFont typeface="+mj-lt"/>
              <a:buAutoNum type="arabicPeriod"/>
            </a:pPr>
            <a:endParaRPr lang="en-US" sz="2000" dirty="0"/>
          </a:p>
          <a:p>
            <a:pPr marL="342900" indent="-342900">
              <a:buFont typeface="+mj-lt"/>
              <a:buAutoNum type="arabicPeriod"/>
            </a:pPr>
            <a:r>
              <a:rPr lang="en-US" sz="2000" dirty="0"/>
              <a:t>Is her argument supported by textual evidence?</a:t>
            </a:r>
          </a:p>
          <a:p>
            <a:pPr marL="342900" indent="-342900">
              <a:buFont typeface="+mj-lt"/>
              <a:buAutoNum type="arabicPeriod"/>
            </a:pPr>
            <a:endParaRPr lang="en-US" sz="2000" dirty="0"/>
          </a:p>
          <a:p>
            <a:pPr marL="342900" indent="-342900">
              <a:buFont typeface="+mj-lt"/>
              <a:buAutoNum type="arabicPeriod"/>
            </a:pPr>
            <a:r>
              <a:rPr lang="en-US" sz="2000" dirty="0"/>
              <a:t>Are there places where her argument falls short? Is there evidence that suggests the opposite of what she argues?</a:t>
            </a:r>
          </a:p>
          <a:p>
            <a:pPr marL="342900" indent="-342900">
              <a:buFont typeface="+mj-lt"/>
              <a:buAutoNum type="arabicPeriod"/>
            </a:pPr>
            <a:endParaRPr lang="en-US" sz="2000" dirty="0"/>
          </a:p>
        </p:txBody>
      </p:sp>
      <p:sp>
        <p:nvSpPr>
          <p:cNvPr id="3" name="Title 1">
            <a:extLst>
              <a:ext uri="{FF2B5EF4-FFF2-40B4-BE49-F238E27FC236}">
                <a16:creationId xmlns:a16="http://schemas.microsoft.com/office/drawing/2014/main" id="{5AF5A1C3-D46E-DA4E-BE11-DE0B836345D1}"/>
              </a:ext>
            </a:extLst>
          </p:cNvPr>
          <p:cNvSpPr txBox="1">
            <a:spLocks/>
          </p:cNvSpPr>
          <p:nvPr/>
        </p:nvSpPr>
        <p:spPr>
          <a:xfrm>
            <a:off x="913793" y="459868"/>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t>Christine Chism</a:t>
            </a:r>
            <a:br>
              <a:rPr lang="en-US" sz="2400" dirty="0"/>
            </a:br>
            <a:endParaRPr lang="en-US" sz="2400" dirty="0"/>
          </a:p>
          <a:p>
            <a:r>
              <a:rPr lang="en-US" sz="2200" i="1" dirty="0"/>
              <a:t>Discussion Questions</a:t>
            </a:r>
            <a:endParaRPr lang="en-US" sz="2200" dirty="0"/>
          </a:p>
        </p:txBody>
      </p:sp>
    </p:spTree>
    <p:extLst>
      <p:ext uri="{BB962C8B-B14F-4D97-AF65-F5344CB8AC3E}">
        <p14:creationId xmlns:p14="http://schemas.microsoft.com/office/powerpoint/2010/main" val="304890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25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70690" y="220718"/>
            <a:ext cx="8229600" cy="1049867"/>
          </a:xfrm>
        </p:spPr>
        <p:txBody>
          <a:bodyPr/>
          <a:lstStyle/>
          <a:p>
            <a:r>
              <a:rPr lang="en-US" dirty="0"/>
              <a:t>Elements of Academic Argument – Review</a:t>
            </a:r>
          </a:p>
        </p:txBody>
      </p:sp>
      <p:sp>
        <p:nvSpPr>
          <p:cNvPr id="8" name="Content Placeholder 7"/>
          <p:cNvSpPr>
            <a:spLocks noGrp="1"/>
          </p:cNvSpPr>
          <p:nvPr>
            <p:ph idx="1"/>
          </p:nvPr>
        </p:nvSpPr>
        <p:spPr>
          <a:xfrm>
            <a:off x="1970690" y="1406051"/>
            <a:ext cx="3487575" cy="5367867"/>
          </a:xfrm>
        </p:spPr>
        <p:txBody>
          <a:bodyPr>
            <a:normAutofit/>
          </a:bodyPr>
          <a:lstStyle/>
          <a:p>
            <a:pPr marL="0" indent="0">
              <a:buNone/>
            </a:pPr>
            <a:r>
              <a:rPr lang="en-US" b="1" dirty="0">
                <a:solidFill>
                  <a:srgbClr val="C2A3DF"/>
                </a:solidFill>
              </a:rPr>
              <a:t>Problem</a:t>
            </a:r>
            <a:r>
              <a:rPr lang="en-US" dirty="0">
                <a:solidFill>
                  <a:schemeClr val="accent4">
                    <a:lumMod val="60000"/>
                    <a:lumOff val="40000"/>
                  </a:schemeClr>
                </a:solidFill>
              </a:rPr>
              <a:t> </a:t>
            </a:r>
            <a:r>
              <a:rPr lang="en-US" dirty="0"/>
              <a:t>			</a:t>
            </a:r>
          </a:p>
          <a:p>
            <a:pPr marL="0" indent="0">
              <a:buNone/>
            </a:pPr>
            <a:endParaRPr lang="en-US" sz="100" b="1" dirty="0">
              <a:solidFill>
                <a:srgbClr val="FF6600"/>
              </a:solidFill>
            </a:endParaRPr>
          </a:p>
          <a:p>
            <a:pPr marL="0" indent="0">
              <a:buNone/>
            </a:pPr>
            <a:r>
              <a:rPr lang="en-US" b="1" dirty="0">
                <a:solidFill>
                  <a:srgbClr val="FF6600"/>
                </a:solidFill>
              </a:rPr>
              <a:t>Established View</a:t>
            </a:r>
            <a:r>
              <a:rPr lang="en-US" dirty="0">
                <a:solidFill>
                  <a:srgbClr val="FF6600"/>
                </a:solidFill>
              </a:rPr>
              <a:t> 		</a:t>
            </a:r>
          </a:p>
          <a:p>
            <a:pPr marL="0" indent="0">
              <a:buNone/>
            </a:pPr>
            <a:endParaRPr lang="en-US" sz="800" b="1" dirty="0">
              <a:solidFill>
                <a:srgbClr val="FF6600"/>
              </a:solidFill>
            </a:endParaRPr>
          </a:p>
          <a:p>
            <a:pPr marL="0" indent="0">
              <a:buNone/>
            </a:pPr>
            <a:r>
              <a:rPr lang="en-US" b="1" dirty="0">
                <a:solidFill>
                  <a:schemeClr val="accent5"/>
                </a:solidFill>
              </a:rPr>
              <a:t>Flaw</a:t>
            </a:r>
            <a:r>
              <a:rPr lang="en-US" dirty="0"/>
              <a:t>				</a:t>
            </a:r>
            <a:endParaRPr lang="en-US" sz="800" b="1" dirty="0">
              <a:solidFill>
                <a:srgbClr val="FF6600"/>
              </a:solidFill>
            </a:endParaRPr>
          </a:p>
          <a:p>
            <a:pPr marL="0" indent="0">
              <a:buNone/>
            </a:pPr>
            <a:r>
              <a:rPr lang="en-US" b="1" dirty="0">
                <a:solidFill>
                  <a:srgbClr val="008000"/>
                </a:solidFill>
              </a:rPr>
              <a:t>Thesis</a:t>
            </a:r>
            <a:r>
              <a:rPr lang="en-US" dirty="0"/>
              <a:t>				</a:t>
            </a:r>
          </a:p>
          <a:p>
            <a:pPr marL="0" indent="0">
              <a:buNone/>
            </a:pPr>
            <a:endParaRPr lang="en-US" sz="800" b="1" dirty="0">
              <a:solidFill>
                <a:srgbClr val="FF6600"/>
              </a:solidFill>
            </a:endParaRPr>
          </a:p>
          <a:p>
            <a:pPr marL="0" indent="0">
              <a:buNone/>
            </a:pPr>
            <a:r>
              <a:rPr lang="en-US" b="1" dirty="0">
                <a:solidFill>
                  <a:srgbClr val="3366FF"/>
                </a:solidFill>
              </a:rPr>
              <a:t>Motive</a:t>
            </a:r>
            <a:r>
              <a:rPr lang="en-US" dirty="0">
                <a:solidFill>
                  <a:srgbClr val="3366FF"/>
                </a:solidFill>
              </a:rPr>
              <a:t> </a:t>
            </a:r>
            <a:r>
              <a:rPr lang="en-US" dirty="0"/>
              <a:t>			</a:t>
            </a:r>
          </a:p>
        </p:txBody>
      </p:sp>
      <p:sp>
        <p:nvSpPr>
          <p:cNvPr id="4" name="Content Placeholder 7">
            <a:extLst>
              <a:ext uri="{FF2B5EF4-FFF2-40B4-BE49-F238E27FC236}">
                <a16:creationId xmlns:a16="http://schemas.microsoft.com/office/drawing/2014/main" id="{A074EBD6-6B50-7544-B53C-651F6EB56B3B}"/>
              </a:ext>
            </a:extLst>
          </p:cNvPr>
          <p:cNvSpPr txBox="1">
            <a:spLocks/>
          </p:cNvSpPr>
          <p:nvPr/>
        </p:nvSpPr>
        <p:spPr>
          <a:xfrm>
            <a:off x="3797144" y="1406050"/>
            <a:ext cx="7611754" cy="53678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en-US" dirty="0"/>
              <a:t>		something difficult to understand; 				   an ongoing conversation/question</a:t>
            </a:r>
          </a:p>
          <a:p>
            <a:pPr marL="0" indent="0">
              <a:buFont typeface="Arial" panose="020B0604020202020204" pitchFamily="34" charset="0"/>
              <a:buNone/>
            </a:pPr>
            <a:endParaRPr lang="en-US" sz="100" b="1" dirty="0">
              <a:solidFill>
                <a:srgbClr val="FF6600"/>
              </a:solidFill>
            </a:endParaRPr>
          </a:p>
          <a:p>
            <a:pPr marL="0" indent="0">
              <a:buFont typeface="Arial" panose="020B0604020202020204" pitchFamily="34" charset="0"/>
              <a:buNone/>
            </a:pPr>
            <a:r>
              <a:rPr lang="en-US" dirty="0">
                <a:solidFill>
                  <a:srgbClr val="FF6600"/>
                </a:solidFill>
              </a:rPr>
              <a:t>		</a:t>
            </a:r>
            <a:r>
              <a:rPr lang="en-US" dirty="0"/>
              <a:t>a voice in the conversation; 					   a proposed solution/answer</a:t>
            </a:r>
          </a:p>
          <a:p>
            <a:pPr marL="0" indent="0">
              <a:buFont typeface="Arial" panose="020B0604020202020204" pitchFamily="34" charset="0"/>
              <a:buNone/>
            </a:pPr>
            <a:endParaRPr lang="en-US" sz="800" b="1" dirty="0">
              <a:solidFill>
                <a:srgbClr val="FF6600"/>
              </a:solidFill>
            </a:endParaRPr>
          </a:p>
          <a:p>
            <a:pPr marL="0" indent="0">
              <a:buFont typeface="Arial" panose="020B0604020202020204" pitchFamily="34" charset="0"/>
              <a:buNone/>
            </a:pPr>
            <a:r>
              <a:rPr lang="en-US" dirty="0"/>
              <a:t>		a concern about the EV’s validity </a:t>
            </a:r>
          </a:p>
          <a:p>
            <a:pPr marL="0" indent="0">
              <a:buFont typeface="Arial" panose="020B0604020202020204" pitchFamily="34" charset="0"/>
              <a:buNone/>
            </a:pPr>
            <a:endParaRPr lang="en-US" sz="800" b="1" dirty="0">
              <a:solidFill>
                <a:srgbClr val="FF6600"/>
              </a:solidFill>
            </a:endParaRPr>
          </a:p>
          <a:p>
            <a:pPr marL="0" indent="0">
              <a:buFont typeface="Arial" panose="020B0604020202020204" pitchFamily="34" charset="0"/>
              <a:buNone/>
            </a:pPr>
            <a:r>
              <a:rPr lang="en-US" dirty="0"/>
              <a:t>		correction of the flaw; a better 					   view; the product of the analysis</a:t>
            </a:r>
          </a:p>
          <a:p>
            <a:pPr marL="0" indent="0">
              <a:buFont typeface="Arial" panose="020B0604020202020204" pitchFamily="34" charset="0"/>
              <a:buNone/>
            </a:pPr>
            <a:endParaRPr lang="en-US" sz="800" b="1" dirty="0">
              <a:solidFill>
                <a:srgbClr val="FF6600"/>
              </a:solidFill>
            </a:endParaRPr>
          </a:p>
          <a:p>
            <a:pPr marL="0" indent="0">
              <a:buFont typeface="Arial" panose="020B0604020202020204" pitchFamily="34" charset="0"/>
              <a:buNone/>
            </a:pPr>
            <a:r>
              <a:rPr lang="en-US" dirty="0"/>
              <a:t>		why this is important?; what’s at 				   stake?; so what?</a:t>
            </a:r>
          </a:p>
          <a:p>
            <a:endParaRPr lang="en-US" dirty="0"/>
          </a:p>
          <a:p>
            <a:endParaRPr lang="en-US" dirty="0"/>
          </a:p>
        </p:txBody>
      </p:sp>
    </p:spTree>
    <p:extLst>
      <p:ext uri="{BB962C8B-B14F-4D97-AF65-F5344CB8AC3E}">
        <p14:creationId xmlns:p14="http://schemas.microsoft.com/office/powerpoint/2010/main" val="59883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 calcmode="lin" valueType="num">
                                      <p:cBhvr additive="base">
                                        <p:cTn id="1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 calcmode="lin" valueType="num">
                                      <p:cBhvr additive="base">
                                        <p:cTn id="1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 calcmode="lin" valueType="num">
                                      <p:cBhvr additive="base">
                                        <p:cTn id="2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additive="base">
                                        <p:cTn id="3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 calcmode="lin" valueType="num">
                                      <p:cBhvr additive="base">
                                        <p:cTn id="53"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effectLst/>
              </a:rPr>
              <a:t>The dramatic interpretation of [Geoffrey Chaucer’s] </a:t>
            </a:r>
            <a:r>
              <a:rPr lang="en-US" i="1" dirty="0">
                <a:effectLst/>
              </a:rPr>
              <a:t>Canterbury Tales</a:t>
            </a:r>
            <a:r>
              <a:rPr lang="en-US" dirty="0">
                <a:effectLst/>
              </a:rPr>
              <a:t>—which asserts that each tale, whatever its other purposes, is designed to reveal the personality of its teller—has a long and distinguished history. Its most influential modern exponent is undoubtedly George Lyman Kittredge, who flatly declared that “the Pilgrims do not exist for the sake of the stories, but </a:t>
            </a:r>
            <a:r>
              <a:rPr lang="en-US" i="1" dirty="0">
                <a:effectLst/>
              </a:rPr>
              <a:t>vice versa</a:t>
            </a:r>
            <a:r>
              <a:rPr lang="en-US" dirty="0">
                <a:effectLst/>
              </a:rPr>
              <a:t>.” […] Although the tellers and their interactions are certainly a part of Chaucer's total conception, modern critics, influenced by anachronistic ideas of characterization drawn largely from the realistic novel, have given them much too much importance. 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295667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Although the tellers and their interactions are certainly a part of Chaucer's total conception, modern critics, influenced by anachronistic ideas of characterization drawn largely from the realistic novel, have given them much too much importance. 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371511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58527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a:t>
            </a:r>
            <a:r>
              <a:rPr lang="en-US" dirty="0">
                <a:solidFill>
                  <a:schemeClr val="accent5"/>
                </a:solidFill>
                <a:effectLst/>
              </a:rPr>
              <a:t>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 Therefore, I suggest that, while recognizing the weaknesses of the dramatic theory, we should borrow its central insight—that every tale has its own voice—and apply it artistically instead of personally.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226245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a:t>
            </a:r>
            <a:r>
              <a:rPr lang="en-US" dirty="0">
                <a:solidFill>
                  <a:schemeClr val="accent5"/>
                </a:solidFill>
                <a:effectLst/>
              </a:rPr>
              <a:t>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a:t>
            </a:r>
            <a:r>
              <a:rPr lang="en-US" dirty="0">
                <a:solidFill>
                  <a:srgbClr val="00B050"/>
                </a:solidFill>
                <a:effectLst/>
              </a:rPr>
              <a:t> Therefore, I suggest that, while recognizing the weaknesses of the dramatic theory, we should borrow its central insight—that every tale has its own voice—and apply it artistically instead of personally.</a:t>
            </a:r>
            <a:r>
              <a:rPr lang="en-US" dirty="0">
                <a:effectLst/>
              </a:rPr>
              <a:t> 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45354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169685"/>
            <a:ext cx="10353761" cy="1326321"/>
          </a:xfrm>
        </p:spPr>
        <p:txBody>
          <a:bodyPr>
            <a:normAutofit/>
          </a:bodyPr>
          <a:lstStyle/>
          <a:p>
            <a:r>
              <a:rPr lang="en-US" sz="3200" dirty="0"/>
              <a:t>Fundamental Structure Review</a:t>
            </a:r>
          </a:p>
        </p:txBody>
      </p:sp>
      <p:sp>
        <p:nvSpPr>
          <p:cNvPr id="7" name="Content Placeholder 6"/>
          <p:cNvSpPr>
            <a:spLocks noGrp="1"/>
          </p:cNvSpPr>
          <p:nvPr>
            <p:ph idx="1"/>
          </p:nvPr>
        </p:nvSpPr>
        <p:spPr>
          <a:xfrm>
            <a:off x="913795" y="944803"/>
            <a:ext cx="10510697" cy="5356699"/>
          </a:xfrm>
        </p:spPr>
        <p:txBody>
          <a:bodyPr>
            <a:normAutofit fontScale="92500" lnSpcReduction="20000"/>
          </a:bodyPr>
          <a:lstStyle/>
          <a:p>
            <a:pPr marL="0" indent="0">
              <a:buNone/>
            </a:pPr>
            <a:r>
              <a:rPr lang="en-US" dirty="0">
                <a:solidFill>
                  <a:srgbClr val="C2A3DF"/>
                </a:solidFill>
                <a:effectLst/>
              </a:rPr>
              <a:t>The dramatic interpretation of [Geoffrey Chaucer’s] </a:t>
            </a:r>
            <a:r>
              <a:rPr lang="en-US" i="1" dirty="0">
                <a:solidFill>
                  <a:srgbClr val="C2A3DF"/>
                </a:solidFill>
                <a:effectLst/>
              </a:rPr>
              <a:t>Canterbury Tales</a:t>
            </a:r>
            <a:r>
              <a:rPr lang="en-US" dirty="0">
                <a:solidFill>
                  <a:srgbClr val="C2A3DF"/>
                </a:solidFill>
                <a:effectLst/>
              </a:rPr>
              <a:t>—which asserts that each tale, whatever its other purposes, is designed to reveal the personality of its teller—has a long and distinguished history.</a:t>
            </a:r>
            <a:r>
              <a:rPr lang="en-US" dirty="0">
                <a:solidFill>
                  <a:schemeClr val="accent4"/>
                </a:solidFill>
                <a:effectLst/>
              </a:rPr>
              <a:t> </a:t>
            </a:r>
            <a:r>
              <a:rPr lang="en-US" dirty="0">
                <a:effectLst/>
              </a:rPr>
              <a:t>Its most influential modern exponent is undoubtedly George Lyman Kittredge, who flatly declared that “the Pilgrims do not exist for the sake of the stories, but </a:t>
            </a:r>
            <a:r>
              <a:rPr lang="en-US" i="1" dirty="0">
                <a:effectLst/>
              </a:rPr>
              <a:t>vice versa</a:t>
            </a:r>
            <a:r>
              <a:rPr lang="en-US" dirty="0">
                <a:effectLst/>
              </a:rPr>
              <a:t>.” […] </a:t>
            </a:r>
            <a:r>
              <a:rPr lang="en-US" dirty="0">
                <a:solidFill>
                  <a:srgbClr val="FF6600"/>
                </a:solidFill>
                <a:effectLst/>
              </a:rPr>
              <a:t>Although the tellers and their interactions are certainly a part of Chaucer's total conception, modern critics, influenced by anachronistic ideas of characterization drawn largely from the realistic novel, have given them much too much importance.</a:t>
            </a:r>
            <a:r>
              <a:rPr lang="en-US" dirty="0">
                <a:effectLst/>
              </a:rPr>
              <a:t> </a:t>
            </a:r>
            <a:r>
              <a:rPr lang="en-US" dirty="0">
                <a:solidFill>
                  <a:schemeClr val="accent5"/>
                </a:solidFill>
                <a:effectLst/>
              </a:rPr>
              <a:t>Very often the artistic complexity of the tales has been sacrificed to a futile search for psychological depth in the tellers. </a:t>
            </a:r>
          </a:p>
          <a:p>
            <a:pPr marL="0" indent="0">
              <a:buNone/>
            </a:pPr>
            <a:r>
              <a:rPr lang="en-US" dirty="0">
                <a:effectLst/>
              </a:rPr>
              <a:t>I believe that the dramatic critics have got hold of the wrong end of the right stick. They are right to stress the individuality of Chaucer's tales but wrong to locate that individuality in the tellers. The real contest in the Canterbury Tales is between poems not pilgrims.</a:t>
            </a:r>
            <a:r>
              <a:rPr lang="en-US" dirty="0">
                <a:solidFill>
                  <a:srgbClr val="00B050"/>
                </a:solidFill>
                <a:effectLst/>
              </a:rPr>
              <a:t> Therefore, I suggest that, while recognizing the weaknesses of the dramatic theory, we should borrow its central insight—that every tale has its own voice—and apply it artistically instead of personally.</a:t>
            </a:r>
            <a:r>
              <a:rPr lang="en-US" dirty="0">
                <a:effectLst/>
              </a:rPr>
              <a:t> </a:t>
            </a:r>
            <a:r>
              <a:rPr lang="en-US" dirty="0">
                <a:solidFill>
                  <a:srgbClr val="3366FF"/>
                </a:solidFill>
                <a:effectLst/>
              </a:rPr>
              <a:t>None of the Canterbury Tales is fundamentally much like any other; each is constructed on its own individual literary principles and composed in its own special style, as if each were written by a separate poet.</a:t>
            </a:r>
          </a:p>
        </p:txBody>
      </p:sp>
      <p:sp>
        <p:nvSpPr>
          <p:cNvPr id="2" name="Rectangle 1">
            <a:extLst>
              <a:ext uri="{FF2B5EF4-FFF2-40B4-BE49-F238E27FC236}">
                <a16:creationId xmlns:a16="http://schemas.microsoft.com/office/drawing/2014/main" id="{1EE2A938-8A1A-4546-8B25-A6E9D6F469A2}"/>
              </a:ext>
            </a:extLst>
          </p:cNvPr>
          <p:cNvSpPr/>
          <p:nvPr/>
        </p:nvSpPr>
        <p:spPr>
          <a:xfrm>
            <a:off x="6857999" y="6033822"/>
            <a:ext cx="5040217" cy="830997"/>
          </a:xfrm>
          <a:prstGeom prst="rect">
            <a:avLst/>
          </a:prstGeom>
        </p:spPr>
        <p:txBody>
          <a:bodyPr wrap="square">
            <a:spAutoFit/>
          </a:bodyPr>
          <a:lstStyle/>
          <a:p>
            <a:r>
              <a:rPr lang="en-US" sz="1600" dirty="0"/>
              <a:t>C. David Benson, “Their Telling Difference: Chaucer the Pilgrim and his two Contrasting Tales,” </a:t>
            </a:r>
            <a:r>
              <a:rPr lang="en-US" sz="1600" i="1" dirty="0"/>
              <a:t>The Chaucer Review</a:t>
            </a:r>
            <a:r>
              <a:rPr lang="en-US" sz="1600" dirty="0"/>
              <a:t>, Vol. 18, No. 1 (1983), pp. 61-76</a:t>
            </a:r>
          </a:p>
        </p:txBody>
      </p:sp>
    </p:spTree>
    <p:extLst>
      <p:ext uri="{BB962C8B-B14F-4D97-AF65-F5344CB8AC3E}">
        <p14:creationId xmlns:p14="http://schemas.microsoft.com/office/powerpoint/2010/main" val="373527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087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3009</TotalTime>
  <Words>2035</Words>
  <Application>Microsoft Macintosh PowerPoint</Application>
  <PresentationFormat>Widescreen</PresentationFormat>
  <Paragraphs>62</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Christine Chism  “Between Islam and Christendom: Ibn Battuta’s travels in Asia Minor and the North”</vt:lpstr>
      <vt:lpstr>Elements of Academic Argument – Review</vt:lpstr>
      <vt:lpstr>Fundamental Structure Review</vt:lpstr>
      <vt:lpstr>Fundamental Structure Review</vt:lpstr>
      <vt:lpstr>Fundamental Structure Review</vt:lpstr>
      <vt:lpstr>Fundamental Structure Review</vt:lpstr>
      <vt:lpstr>Fundamental Structure Review</vt:lpstr>
      <vt:lpstr>Fundamental Structure Review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Cities</dc:title>
  <dc:creator>Nathan Daniels</dc:creator>
  <cp:lastModifiedBy>Nathan Daniels</cp:lastModifiedBy>
  <cp:revision>70</cp:revision>
  <dcterms:created xsi:type="dcterms:W3CDTF">2017-02-02T03:45:22Z</dcterms:created>
  <dcterms:modified xsi:type="dcterms:W3CDTF">2020-02-27T13:26:58Z</dcterms:modified>
</cp:coreProperties>
</file>