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56" r:id="rId2"/>
    <p:sldId id="322" r:id="rId3"/>
    <p:sldId id="300" r:id="rId4"/>
    <p:sldId id="317" r:id="rId5"/>
    <p:sldId id="318" r:id="rId6"/>
    <p:sldId id="319" r:id="rId7"/>
    <p:sldId id="32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91" d="100"/>
          <a:sy n="91" d="100"/>
        </p:scale>
        <p:origin x="208" y="8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0A4C43-3F68-4740-A38D-2D96FF4FE646}" type="datetimeFigureOut">
              <a:rPr lang="en-US" smtClean="0"/>
              <a:t>3/14/19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EA49D6-130B-E442-AA51-830BA21B5C06}" type="slidenum">
              <a:rPr lang="en-US" smtClean="0"/>
              <a:t>‹#›</a:t>
            </a:fld>
            <a:endParaRPr lang="en-US"/>
          </a:p>
        </p:txBody>
      </p:sp>
    </p:spTree>
    <p:extLst>
      <p:ext uri="{BB962C8B-B14F-4D97-AF65-F5344CB8AC3E}">
        <p14:creationId xmlns:p14="http://schemas.microsoft.com/office/powerpoint/2010/main" val="531829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871669-0B60-084C-A8AC-E6DC1EA6EC19}" type="datetimeFigureOut">
              <a:rPr lang="en-US" smtClean="0"/>
              <a:t>3/14/19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33553B-D63A-4947-B40F-9A4437EC71BA}" type="slidenum">
              <a:rPr lang="en-US" smtClean="0"/>
              <a:t>‹#›</a:t>
            </a:fld>
            <a:endParaRPr lang="en-US"/>
          </a:p>
        </p:txBody>
      </p:sp>
    </p:spTree>
    <p:extLst>
      <p:ext uri="{BB962C8B-B14F-4D97-AF65-F5344CB8AC3E}">
        <p14:creationId xmlns:p14="http://schemas.microsoft.com/office/powerpoint/2010/main" val="1582374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3/14/19</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2359" y="2073933"/>
            <a:ext cx="10447282" cy="2072782"/>
          </a:xfrm>
        </p:spPr>
        <p:txBody>
          <a:bodyPr>
            <a:normAutofit/>
          </a:bodyPr>
          <a:lstStyle/>
          <a:p>
            <a:r>
              <a:rPr lang="en-US" dirty="0"/>
              <a:t>Sample Essay 2</a:t>
            </a:r>
            <a:br>
              <a:rPr lang="en-US" dirty="0"/>
            </a:br>
            <a:r>
              <a:rPr lang="en-US" dirty="0"/>
              <a:t>Workshops</a:t>
            </a:r>
            <a:br>
              <a:rPr lang="en-US" dirty="0"/>
            </a:br>
            <a:r>
              <a:rPr lang="en-US" dirty="0"/>
              <a:t>Plagiarism</a:t>
            </a:r>
          </a:p>
        </p:txBody>
      </p:sp>
    </p:spTree>
    <p:extLst>
      <p:ext uri="{BB962C8B-B14F-4D97-AF65-F5344CB8AC3E}">
        <p14:creationId xmlns:p14="http://schemas.microsoft.com/office/powerpoint/2010/main" val="772938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0417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26EC0-35E4-A742-96BA-C95A750F7C76}"/>
              </a:ext>
            </a:extLst>
          </p:cNvPr>
          <p:cNvSpPr>
            <a:spLocks noGrp="1"/>
          </p:cNvSpPr>
          <p:nvPr>
            <p:ph type="title"/>
          </p:nvPr>
        </p:nvSpPr>
        <p:spPr>
          <a:xfrm>
            <a:off x="913793" y="459868"/>
            <a:ext cx="10353761" cy="1326321"/>
          </a:xfrm>
        </p:spPr>
        <p:txBody>
          <a:bodyPr/>
          <a:lstStyle/>
          <a:p>
            <a:r>
              <a:rPr lang="en-US" dirty="0"/>
              <a:t>Types of Plagiarism</a:t>
            </a:r>
            <a:br>
              <a:rPr lang="en-US" dirty="0"/>
            </a:br>
            <a:br>
              <a:rPr lang="en-US" sz="2400" dirty="0"/>
            </a:br>
            <a:r>
              <a:rPr lang="en-US" sz="2200" i="1" dirty="0"/>
              <a:t>Types of Plagiarism</a:t>
            </a:r>
            <a:endParaRPr lang="en-US" sz="2200" dirty="0"/>
          </a:p>
        </p:txBody>
      </p:sp>
      <p:sp>
        <p:nvSpPr>
          <p:cNvPr id="3" name="Content Placeholder 2">
            <a:extLst>
              <a:ext uri="{FF2B5EF4-FFF2-40B4-BE49-F238E27FC236}">
                <a16:creationId xmlns:a16="http://schemas.microsoft.com/office/drawing/2014/main" id="{0837332E-0686-6945-B0D3-1BCD8CD1F6F7}"/>
              </a:ext>
            </a:extLst>
          </p:cNvPr>
          <p:cNvSpPr>
            <a:spLocks noGrp="1"/>
          </p:cNvSpPr>
          <p:nvPr>
            <p:ph idx="1"/>
          </p:nvPr>
        </p:nvSpPr>
        <p:spPr>
          <a:xfrm>
            <a:off x="1381736" y="1969069"/>
            <a:ext cx="9417874" cy="4370286"/>
          </a:xfrm>
        </p:spPr>
        <p:txBody>
          <a:bodyPr>
            <a:normAutofit/>
          </a:bodyPr>
          <a:lstStyle/>
          <a:p>
            <a:r>
              <a:rPr lang="en-US" dirty="0"/>
              <a:t>Uncited data or information</a:t>
            </a:r>
          </a:p>
          <a:p>
            <a:pPr lvl="1"/>
            <a:r>
              <a:rPr lang="en-US" dirty="0"/>
              <a:t>Data or facts that aren’t common knowledge</a:t>
            </a:r>
          </a:p>
          <a:p>
            <a:pPr lvl="2"/>
            <a:r>
              <a:rPr lang="en-US" dirty="0"/>
              <a:t>“Nearly 40% of undergraduates say they have plagiarized at least once”</a:t>
            </a:r>
          </a:p>
          <a:p>
            <a:pPr lvl="1"/>
            <a:r>
              <a:rPr lang="en-US" dirty="0"/>
              <a:t>Deep background information</a:t>
            </a:r>
          </a:p>
          <a:p>
            <a:pPr lvl="2"/>
            <a:r>
              <a:rPr lang="en-US" dirty="0"/>
              <a:t>If you have to rely heavily on a source for background information, cite it</a:t>
            </a:r>
          </a:p>
          <a:p>
            <a:r>
              <a:rPr lang="en-US" dirty="0"/>
              <a:t>What is “Common Knowledge?”</a:t>
            </a:r>
          </a:p>
          <a:p>
            <a:pPr lvl="1"/>
            <a:r>
              <a:rPr lang="en-US" dirty="0"/>
              <a:t>Data or facts that are easy to look up, and/or widely accepted</a:t>
            </a:r>
          </a:p>
          <a:p>
            <a:pPr lvl="2"/>
            <a:r>
              <a:rPr lang="en-US" i="1" dirty="0"/>
              <a:t>NB: This can vary by audience</a:t>
            </a:r>
          </a:p>
          <a:p>
            <a:pPr lvl="1"/>
            <a:r>
              <a:rPr lang="en-US" dirty="0"/>
              <a:t>“Ibn Battuta was a Moroccan scholar who lived in the fourteenth century”</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4734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26EC0-35E4-A742-96BA-C95A750F7C76}"/>
              </a:ext>
            </a:extLst>
          </p:cNvPr>
          <p:cNvSpPr>
            <a:spLocks noGrp="1"/>
          </p:cNvSpPr>
          <p:nvPr>
            <p:ph type="title"/>
          </p:nvPr>
        </p:nvSpPr>
        <p:spPr>
          <a:xfrm>
            <a:off x="913793" y="459868"/>
            <a:ext cx="10353761" cy="1326321"/>
          </a:xfrm>
        </p:spPr>
        <p:txBody>
          <a:bodyPr/>
          <a:lstStyle/>
          <a:p>
            <a:r>
              <a:rPr lang="en-US" dirty="0"/>
              <a:t>Types of Plagiarism</a:t>
            </a:r>
            <a:br>
              <a:rPr lang="en-US" dirty="0"/>
            </a:br>
            <a:br>
              <a:rPr lang="en-US" sz="2400" dirty="0"/>
            </a:br>
            <a:r>
              <a:rPr lang="en-US" sz="2200" i="1" dirty="0"/>
              <a:t>Types of Plagiarism</a:t>
            </a:r>
            <a:endParaRPr lang="en-US" sz="2200" dirty="0"/>
          </a:p>
        </p:txBody>
      </p:sp>
      <p:sp>
        <p:nvSpPr>
          <p:cNvPr id="3" name="Content Placeholder 2">
            <a:extLst>
              <a:ext uri="{FF2B5EF4-FFF2-40B4-BE49-F238E27FC236}">
                <a16:creationId xmlns:a16="http://schemas.microsoft.com/office/drawing/2014/main" id="{0837332E-0686-6945-B0D3-1BCD8CD1F6F7}"/>
              </a:ext>
            </a:extLst>
          </p:cNvPr>
          <p:cNvSpPr>
            <a:spLocks noGrp="1"/>
          </p:cNvSpPr>
          <p:nvPr>
            <p:ph idx="1"/>
          </p:nvPr>
        </p:nvSpPr>
        <p:spPr>
          <a:xfrm>
            <a:off x="1381736" y="1969069"/>
            <a:ext cx="9417874" cy="4370286"/>
          </a:xfrm>
        </p:spPr>
        <p:txBody>
          <a:bodyPr>
            <a:normAutofit/>
          </a:bodyPr>
          <a:lstStyle/>
          <a:p>
            <a:r>
              <a:rPr lang="en-US" dirty="0"/>
              <a:t>Uncited ideas, whether specific or general concepts</a:t>
            </a:r>
          </a:p>
          <a:p>
            <a:pPr lvl="1"/>
            <a:r>
              <a:rPr lang="en-US" dirty="0"/>
              <a:t>“Chism argues that Ibn Battuta learns how to ‘improvise grounds of connection,’ which is only possible if he himself possesses a form of transcultural curiosity” (Chism 60).</a:t>
            </a:r>
          </a:p>
          <a:p>
            <a:pPr lvl="1"/>
            <a:r>
              <a:rPr lang="en-US" dirty="0"/>
              <a:t>“The </a:t>
            </a:r>
            <a:r>
              <a:rPr lang="en-US" dirty="0" err="1"/>
              <a:t>Islamicate</a:t>
            </a:r>
            <a:r>
              <a:rPr lang="en-US" dirty="0"/>
              <a:t> world was not nearly as unified as it may seem.”</a:t>
            </a:r>
          </a:p>
          <a:p>
            <a:pPr marL="457200" lvl="1" indent="0">
              <a:buNone/>
            </a:pPr>
            <a:endParaRPr lang="en-US" sz="2000" dirty="0"/>
          </a:p>
        </p:txBody>
      </p:sp>
    </p:spTree>
    <p:extLst>
      <p:ext uri="{BB962C8B-B14F-4D97-AF65-F5344CB8AC3E}">
        <p14:creationId xmlns:p14="http://schemas.microsoft.com/office/powerpoint/2010/main" val="4134598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26EC0-35E4-A742-96BA-C95A750F7C76}"/>
              </a:ext>
            </a:extLst>
          </p:cNvPr>
          <p:cNvSpPr>
            <a:spLocks noGrp="1"/>
          </p:cNvSpPr>
          <p:nvPr>
            <p:ph type="title"/>
          </p:nvPr>
        </p:nvSpPr>
        <p:spPr>
          <a:xfrm>
            <a:off x="913793" y="459868"/>
            <a:ext cx="10353761" cy="1326321"/>
          </a:xfrm>
        </p:spPr>
        <p:txBody>
          <a:bodyPr/>
          <a:lstStyle/>
          <a:p>
            <a:r>
              <a:rPr lang="en-US" dirty="0"/>
              <a:t>Types of Plagiarism</a:t>
            </a:r>
            <a:br>
              <a:rPr lang="en-US" dirty="0"/>
            </a:br>
            <a:br>
              <a:rPr lang="en-US" sz="2400" dirty="0"/>
            </a:br>
            <a:r>
              <a:rPr lang="en-US" sz="2200" i="1" dirty="0"/>
              <a:t>Types of Plagiarism</a:t>
            </a:r>
            <a:endParaRPr lang="en-US" sz="2200" dirty="0"/>
          </a:p>
        </p:txBody>
      </p:sp>
      <p:sp>
        <p:nvSpPr>
          <p:cNvPr id="3" name="Content Placeholder 2">
            <a:extLst>
              <a:ext uri="{FF2B5EF4-FFF2-40B4-BE49-F238E27FC236}">
                <a16:creationId xmlns:a16="http://schemas.microsoft.com/office/drawing/2014/main" id="{0837332E-0686-6945-B0D3-1BCD8CD1F6F7}"/>
              </a:ext>
            </a:extLst>
          </p:cNvPr>
          <p:cNvSpPr>
            <a:spLocks noGrp="1"/>
          </p:cNvSpPr>
          <p:nvPr>
            <p:ph idx="1"/>
          </p:nvPr>
        </p:nvSpPr>
        <p:spPr>
          <a:xfrm>
            <a:off x="1381736" y="1969069"/>
            <a:ext cx="9417874" cy="4370286"/>
          </a:xfrm>
        </p:spPr>
        <p:txBody>
          <a:bodyPr>
            <a:normAutofit/>
          </a:bodyPr>
          <a:lstStyle/>
          <a:p>
            <a:r>
              <a:rPr lang="en-US" dirty="0"/>
              <a:t>Unquoted, but verbatim phrase or passage</a:t>
            </a:r>
          </a:p>
          <a:p>
            <a:pPr lvl="1"/>
            <a:r>
              <a:rPr lang="en-US" dirty="0"/>
              <a:t>“Ibn Battuta learns how to resist backing away from the discomforts of meeting other cultures and improvise grounds of connection.”</a:t>
            </a:r>
          </a:p>
          <a:p>
            <a:pPr lvl="1"/>
            <a:endParaRPr lang="en-US" sz="2000" dirty="0"/>
          </a:p>
          <a:p>
            <a:pPr lvl="1"/>
            <a:r>
              <a:rPr lang="en-US" dirty="0"/>
              <a:t>Original:</a:t>
            </a:r>
          </a:p>
          <a:p>
            <a:pPr lvl="1"/>
            <a:r>
              <a:rPr lang="en-US" dirty="0"/>
              <a:t>“My answer is—he learns how to resist withdrawing from the discomforts and aversions of transcultural encounters with alien Muslims and non-Muslims, and instead learns how to improvise grounds of connection” (Chism 60).</a:t>
            </a:r>
          </a:p>
        </p:txBody>
      </p:sp>
    </p:spTree>
    <p:extLst>
      <p:ext uri="{BB962C8B-B14F-4D97-AF65-F5344CB8AC3E}">
        <p14:creationId xmlns:p14="http://schemas.microsoft.com/office/powerpoint/2010/main" val="320254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26EC0-35E4-A742-96BA-C95A750F7C76}"/>
              </a:ext>
            </a:extLst>
          </p:cNvPr>
          <p:cNvSpPr>
            <a:spLocks noGrp="1"/>
          </p:cNvSpPr>
          <p:nvPr>
            <p:ph type="title"/>
          </p:nvPr>
        </p:nvSpPr>
        <p:spPr>
          <a:xfrm>
            <a:off x="913793" y="459868"/>
            <a:ext cx="10353761" cy="1326321"/>
          </a:xfrm>
        </p:spPr>
        <p:txBody>
          <a:bodyPr/>
          <a:lstStyle/>
          <a:p>
            <a:r>
              <a:rPr lang="en-US" dirty="0"/>
              <a:t>Types of Plagiarism</a:t>
            </a:r>
            <a:br>
              <a:rPr lang="en-US" dirty="0"/>
            </a:br>
            <a:br>
              <a:rPr lang="en-US" sz="2400" dirty="0"/>
            </a:br>
            <a:r>
              <a:rPr lang="en-US" sz="2200" i="1" dirty="0"/>
              <a:t>Types of Plagiarism</a:t>
            </a:r>
            <a:endParaRPr lang="en-US" sz="2200" dirty="0"/>
          </a:p>
        </p:txBody>
      </p:sp>
      <p:sp>
        <p:nvSpPr>
          <p:cNvPr id="3" name="Content Placeholder 2">
            <a:extLst>
              <a:ext uri="{FF2B5EF4-FFF2-40B4-BE49-F238E27FC236}">
                <a16:creationId xmlns:a16="http://schemas.microsoft.com/office/drawing/2014/main" id="{0837332E-0686-6945-B0D3-1BCD8CD1F6F7}"/>
              </a:ext>
            </a:extLst>
          </p:cNvPr>
          <p:cNvSpPr>
            <a:spLocks noGrp="1"/>
          </p:cNvSpPr>
          <p:nvPr>
            <p:ph idx="1"/>
          </p:nvPr>
        </p:nvSpPr>
        <p:spPr>
          <a:xfrm>
            <a:off x="1381736" y="1969069"/>
            <a:ext cx="9417874" cy="4370286"/>
          </a:xfrm>
        </p:spPr>
        <p:txBody>
          <a:bodyPr>
            <a:normAutofit/>
          </a:bodyPr>
          <a:lstStyle/>
          <a:p>
            <a:r>
              <a:rPr lang="en-US" dirty="0"/>
              <a:t>An uncited structure or organizing strategy</a:t>
            </a:r>
          </a:p>
          <a:p>
            <a:pPr lvl="1"/>
            <a:r>
              <a:rPr lang="en-US" dirty="0"/>
              <a:t>“Ibn Battuta overcomes his aversion to encountering other cultures in a variety of situations during his travels. First, he has to confront strange forms of Islam with which he is unfamiliar. Second, he must adapt to the unusual degree of freedom and autonomy given to women in Anatolia and the Mongol Khanate. Finally, he more broadly gets used to encountering a variety of other religious and cultural practices.”</a:t>
            </a:r>
          </a:p>
        </p:txBody>
      </p:sp>
    </p:spTree>
    <p:extLst>
      <p:ext uri="{BB962C8B-B14F-4D97-AF65-F5344CB8AC3E}">
        <p14:creationId xmlns:p14="http://schemas.microsoft.com/office/powerpoint/2010/main" val="292134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26EC0-35E4-A742-96BA-C95A750F7C76}"/>
              </a:ext>
            </a:extLst>
          </p:cNvPr>
          <p:cNvSpPr>
            <a:spLocks noGrp="1"/>
          </p:cNvSpPr>
          <p:nvPr>
            <p:ph type="title"/>
          </p:nvPr>
        </p:nvSpPr>
        <p:spPr>
          <a:xfrm>
            <a:off x="913793" y="459868"/>
            <a:ext cx="10353761" cy="1326321"/>
          </a:xfrm>
        </p:spPr>
        <p:txBody>
          <a:bodyPr/>
          <a:lstStyle/>
          <a:p>
            <a:r>
              <a:rPr lang="en-US" dirty="0"/>
              <a:t>Types of Plagiarism</a:t>
            </a:r>
            <a:br>
              <a:rPr lang="en-US" dirty="0"/>
            </a:br>
            <a:br>
              <a:rPr lang="en-US" sz="2400" dirty="0"/>
            </a:br>
            <a:r>
              <a:rPr lang="en-US" sz="2200" i="1" dirty="0"/>
              <a:t>Other Misuse of Sources</a:t>
            </a:r>
            <a:endParaRPr lang="en-US" sz="2200" dirty="0"/>
          </a:p>
        </p:txBody>
      </p:sp>
      <p:sp>
        <p:nvSpPr>
          <p:cNvPr id="3" name="Content Placeholder 2">
            <a:extLst>
              <a:ext uri="{FF2B5EF4-FFF2-40B4-BE49-F238E27FC236}">
                <a16:creationId xmlns:a16="http://schemas.microsoft.com/office/drawing/2014/main" id="{0837332E-0686-6945-B0D3-1BCD8CD1F6F7}"/>
              </a:ext>
            </a:extLst>
          </p:cNvPr>
          <p:cNvSpPr>
            <a:spLocks noGrp="1"/>
          </p:cNvSpPr>
          <p:nvPr>
            <p:ph idx="1"/>
          </p:nvPr>
        </p:nvSpPr>
        <p:spPr>
          <a:xfrm>
            <a:off x="1381736" y="1969069"/>
            <a:ext cx="9417874" cy="4370286"/>
          </a:xfrm>
        </p:spPr>
        <p:txBody>
          <a:bodyPr>
            <a:normAutofit/>
          </a:bodyPr>
          <a:lstStyle/>
          <a:p>
            <a:r>
              <a:rPr lang="en-US" dirty="0"/>
              <a:t>Misrepresenting evidence</a:t>
            </a:r>
          </a:p>
          <a:p>
            <a:pPr lvl="1"/>
            <a:r>
              <a:rPr lang="en-US" dirty="0"/>
              <a:t>Cherry picking arguments</a:t>
            </a:r>
          </a:p>
          <a:p>
            <a:pPr lvl="1"/>
            <a:r>
              <a:rPr lang="en-US" dirty="0"/>
              <a:t>Omitting words and phrases that change the meaning</a:t>
            </a:r>
          </a:p>
          <a:p>
            <a:r>
              <a:rPr lang="en-US" dirty="0"/>
              <a:t>Improper collaboration</a:t>
            </a:r>
          </a:p>
          <a:p>
            <a:r>
              <a:rPr lang="en-US" dirty="0"/>
              <a:t>Dual or overlapping submission</a:t>
            </a:r>
          </a:p>
          <a:p>
            <a:r>
              <a:rPr lang="en-US" dirty="0"/>
              <a:t>Aiding or abetting plagiarism</a:t>
            </a:r>
          </a:p>
        </p:txBody>
      </p:sp>
    </p:spTree>
    <p:extLst>
      <p:ext uri="{BB962C8B-B14F-4D97-AF65-F5344CB8AC3E}">
        <p14:creationId xmlns:p14="http://schemas.microsoft.com/office/powerpoint/2010/main" val="169959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3803</TotalTime>
  <Words>333</Words>
  <Application>Microsoft Macintosh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Bookman Old Style</vt:lpstr>
      <vt:lpstr>Calibri</vt:lpstr>
      <vt:lpstr>Rockwell</vt:lpstr>
      <vt:lpstr>Damask</vt:lpstr>
      <vt:lpstr>Sample Essay 2 Workshops Plagiarism</vt:lpstr>
      <vt:lpstr>PowerPoint Presentation</vt:lpstr>
      <vt:lpstr>Types of Plagiarism  Types of Plagiarism</vt:lpstr>
      <vt:lpstr>Types of Plagiarism  Types of Plagiarism</vt:lpstr>
      <vt:lpstr>Types of Plagiarism  Types of Plagiarism</vt:lpstr>
      <vt:lpstr>Types of Plagiarism  Types of Plagiarism</vt:lpstr>
      <vt:lpstr>Types of Plagiarism  Other Misuse of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Roman Cities</dc:title>
  <dc:creator>Nathan Daniels</dc:creator>
  <cp:lastModifiedBy>Nathan Daniels</cp:lastModifiedBy>
  <cp:revision>94</cp:revision>
  <dcterms:created xsi:type="dcterms:W3CDTF">2017-02-02T03:45:22Z</dcterms:created>
  <dcterms:modified xsi:type="dcterms:W3CDTF">2019-03-14T12:55:12Z</dcterms:modified>
</cp:coreProperties>
</file>