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315" r:id="rId2"/>
    <p:sldId id="264" r:id="rId3"/>
    <p:sldId id="317" r:id="rId4"/>
    <p:sldId id="31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3"/>
  </p:normalViewPr>
  <p:slideViewPr>
    <p:cSldViewPr snapToGrid="0">
      <p:cViewPr varScale="1">
        <p:scale>
          <a:sx n="112" d="100"/>
          <a:sy n="112" d="100"/>
        </p:scale>
        <p:origin x="5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10/8/19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10/8/19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2</a:t>
            </a:fld>
            <a:endParaRPr lang="en-US"/>
          </a:p>
        </p:txBody>
      </p:sp>
    </p:spTree>
    <p:extLst>
      <p:ext uri="{BB962C8B-B14F-4D97-AF65-F5344CB8AC3E}">
        <p14:creationId xmlns:p14="http://schemas.microsoft.com/office/powerpoint/2010/main" val="142876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3</a:t>
            </a:fld>
            <a:endParaRPr lang="en-US"/>
          </a:p>
        </p:txBody>
      </p:sp>
    </p:spTree>
    <p:extLst>
      <p:ext uri="{BB962C8B-B14F-4D97-AF65-F5344CB8AC3E}">
        <p14:creationId xmlns:p14="http://schemas.microsoft.com/office/powerpoint/2010/main" val="342356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10/8/19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359" y="1356218"/>
            <a:ext cx="10447282" cy="2072782"/>
          </a:xfrm>
        </p:spPr>
        <p:txBody>
          <a:bodyPr>
            <a:normAutofit/>
          </a:bodyPr>
          <a:lstStyle/>
          <a:p>
            <a:r>
              <a:rPr lang="en-US" dirty="0"/>
              <a:t>Evaluating an Argument</a:t>
            </a:r>
          </a:p>
        </p:txBody>
      </p:sp>
    </p:spTree>
    <p:extLst>
      <p:ext uri="{BB962C8B-B14F-4D97-AF65-F5344CB8AC3E}">
        <p14:creationId xmlns:p14="http://schemas.microsoft.com/office/powerpoint/2010/main" val="371039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344665"/>
            <a:ext cx="10353761" cy="1326321"/>
          </a:xfrm>
        </p:spPr>
        <p:txBody>
          <a:bodyPr>
            <a:normAutofit/>
          </a:bodyPr>
          <a:lstStyle/>
          <a:p>
            <a:r>
              <a:rPr lang="en-US" dirty="0"/>
              <a:t>Review: Fundamental Structure of Academic Argument</a:t>
            </a:r>
          </a:p>
        </p:txBody>
      </p:sp>
      <p:sp>
        <p:nvSpPr>
          <p:cNvPr id="7" name="Content Placeholder 6"/>
          <p:cNvSpPr>
            <a:spLocks noGrp="1"/>
          </p:cNvSpPr>
          <p:nvPr>
            <p:ph idx="1"/>
          </p:nvPr>
        </p:nvSpPr>
        <p:spPr>
          <a:xfrm>
            <a:off x="913795" y="1670986"/>
            <a:ext cx="10510697" cy="4842349"/>
          </a:xfrm>
        </p:spPr>
        <p:txBody>
          <a:bodyPr>
            <a:normAutofit fontScale="92500" lnSpcReduction="10000"/>
          </a:bodyPr>
          <a:lstStyle/>
          <a:p>
            <a:pPr marL="0" indent="0">
              <a:buNone/>
            </a:pPr>
            <a:r>
              <a:rPr lang="en-US" dirty="0">
                <a:effectLst/>
              </a:rPr>
              <a:t>Historians have long recognized Italian preponderance in Mediterranean commerce during the late Middle Ages. More recently, studies have greatly enriched our understanding of how cross-cultural communication helped foster Italian mercantile relations in foreign, non-European markets (Epstein, 2007). Yet surprisingly, a corpus of material that constitutes a valuable documentary record of the Italian merchant’s education and understanding of Islamic and Crimean cultures remains untouched:</a:t>
            </a:r>
            <a:r>
              <a:rPr lang="en-US" i="1" dirty="0">
                <a:effectLst/>
              </a:rPr>
              <a:t> </a:t>
            </a:r>
            <a:r>
              <a:rPr lang="en-US" i="1" dirty="0" err="1">
                <a:effectLst/>
              </a:rPr>
              <a:t>pratiche</a:t>
            </a:r>
            <a:r>
              <a:rPr lang="en-US" i="1" dirty="0">
                <a:effectLst/>
              </a:rPr>
              <a:t> </a:t>
            </a:r>
            <a:r>
              <a:rPr lang="en-US" i="1" dirty="0" err="1">
                <a:effectLst/>
              </a:rPr>
              <a:t>della</a:t>
            </a:r>
            <a:r>
              <a:rPr lang="en-US" i="1" dirty="0">
                <a:effectLst/>
              </a:rPr>
              <a:t> </a:t>
            </a:r>
            <a:r>
              <a:rPr lang="en-US" i="1" dirty="0" err="1">
                <a:effectLst/>
              </a:rPr>
              <a:t>mercatura</a:t>
            </a:r>
            <a:r>
              <a:rPr lang="en-US" dirty="0">
                <a:effectLst/>
              </a:rPr>
              <a:t>, or “manuals of commercial practice”. These handbooks, widely circulated throughout central and northern Italy, contained vital information pertaining to the merchant’s understanding and awareness of Arabic-Turkic cultures and customs outside the realm of commercial affairs. Taking these manuals as its documentary focus, this essay proposes new ways of reading and classifying these texts whilst exploring Italian mercantile conceptions of the non-Western Mediterranean world. Indeed, the cross-cultural understanding and exchange gleaned from their pages suggest these manuals were imperative tools used by the Italian merchant in negotiating trade with the so-called “Other.”</a:t>
            </a:r>
          </a:p>
        </p:txBody>
      </p:sp>
      <p:sp>
        <p:nvSpPr>
          <p:cNvPr id="2" name="Rectangle 1">
            <a:extLst>
              <a:ext uri="{FF2B5EF4-FFF2-40B4-BE49-F238E27FC236}">
                <a16:creationId xmlns:a16="http://schemas.microsoft.com/office/drawing/2014/main" id="{1EE2A938-8A1A-4546-8B25-A6E9D6F469A2}"/>
              </a:ext>
            </a:extLst>
          </p:cNvPr>
          <p:cNvSpPr/>
          <p:nvPr/>
        </p:nvSpPr>
        <p:spPr>
          <a:xfrm>
            <a:off x="5802217" y="6033822"/>
            <a:ext cx="6096000" cy="584775"/>
          </a:xfrm>
          <a:prstGeom prst="rect">
            <a:avLst/>
          </a:prstGeom>
        </p:spPr>
        <p:txBody>
          <a:bodyPr>
            <a:spAutoFit/>
          </a:bodyPr>
          <a:lstStyle/>
          <a:p>
            <a:r>
              <a:rPr lang="en-US" sz="1600" dirty="0">
                <a:latin typeface="Rockwell" panose="02060603020205020403" pitchFamily="18" charset="77"/>
              </a:rPr>
              <a:t>Joseph F. Stanley, “Negotiating Trade: Merchant Manuals and Cross-Cultural Exchange in the Medieval Mediterranean”</a:t>
            </a:r>
          </a:p>
        </p:txBody>
      </p:sp>
    </p:spTree>
    <p:extLst>
      <p:ext uri="{BB962C8B-B14F-4D97-AF65-F5344CB8AC3E}">
        <p14:creationId xmlns:p14="http://schemas.microsoft.com/office/powerpoint/2010/main" val="215209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344665"/>
            <a:ext cx="10353761" cy="1326321"/>
          </a:xfrm>
        </p:spPr>
        <p:txBody>
          <a:bodyPr>
            <a:normAutofit/>
          </a:bodyPr>
          <a:lstStyle/>
          <a:p>
            <a:r>
              <a:rPr lang="en-US" dirty="0"/>
              <a:t>Review: Fundamental Structure of Academic Argument</a:t>
            </a:r>
          </a:p>
        </p:txBody>
      </p:sp>
      <p:sp>
        <p:nvSpPr>
          <p:cNvPr id="7" name="Content Placeholder 6"/>
          <p:cNvSpPr>
            <a:spLocks noGrp="1"/>
          </p:cNvSpPr>
          <p:nvPr>
            <p:ph idx="1"/>
          </p:nvPr>
        </p:nvSpPr>
        <p:spPr>
          <a:xfrm>
            <a:off x="913795" y="1670986"/>
            <a:ext cx="10510697" cy="4842349"/>
          </a:xfrm>
        </p:spPr>
        <p:txBody>
          <a:bodyPr>
            <a:normAutofit fontScale="92500" lnSpcReduction="10000"/>
          </a:bodyPr>
          <a:lstStyle/>
          <a:p>
            <a:pPr marL="0" indent="0">
              <a:buNone/>
            </a:pPr>
            <a:r>
              <a:rPr lang="en-US" dirty="0">
                <a:effectLst/>
              </a:rPr>
              <a:t>Historians have long recognized </a:t>
            </a:r>
            <a:r>
              <a:rPr lang="en-US" dirty="0">
                <a:solidFill>
                  <a:schemeClr val="accent4">
                    <a:lumMod val="60000"/>
                    <a:lumOff val="40000"/>
                  </a:schemeClr>
                </a:solidFill>
                <a:effectLst/>
              </a:rPr>
              <a:t>Italian preponderance in Mediterranean commerce</a:t>
            </a:r>
            <a:r>
              <a:rPr lang="en-US" dirty="0">
                <a:effectLst/>
              </a:rPr>
              <a:t> </a:t>
            </a:r>
            <a:r>
              <a:rPr lang="en-US" dirty="0">
                <a:solidFill>
                  <a:schemeClr val="accent4">
                    <a:lumMod val="60000"/>
                    <a:lumOff val="40000"/>
                  </a:schemeClr>
                </a:solidFill>
                <a:effectLst/>
              </a:rPr>
              <a:t>during the late Middle Ages</a:t>
            </a:r>
            <a:r>
              <a:rPr lang="en-US" dirty="0">
                <a:effectLst/>
              </a:rPr>
              <a:t>. More recently, </a:t>
            </a:r>
            <a:r>
              <a:rPr lang="en-US" dirty="0">
                <a:solidFill>
                  <a:schemeClr val="accent6"/>
                </a:solidFill>
                <a:effectLst/>
              </a:rPr>
              <a:t>studies have greatly enriched our understanding of how cross-cultural communication helped foster Italian mercantile relations in foreign, non-European markets</a:t>
            </a:r>
            <a:r>
              <a:rPr lang="en-US" dirty="0">
                <a:effectLst/>
              </a:rPr>
              <a:t> (Epstein, 2007). </a:t>
            </a:r>
            <a:r>
              <a:rPr lang="en-US" dirty="0">
                <a:solidFill>
                  <a:schemeClr val="accent5">
                    <a:lumMod val="75000"/>
                  </a:schemeClr>
                </a:solidFill>
                <a:effectLst/>
              </a:rPr>
              <a:t>Yet surprisingly, a corpus of material</a:t>
            </a:r>
            <a:r>
              <a:rPr lang="en-US" dirty="0">
                <a:solidFill>
                  <a:schemeClr val="accent5">
                    <a:lumMod val="60000"/>
                    <a:lumOff val="40000"/>
                  </a:schemeClr>
                </a:solidFill>
                <a:effectLst/>
              </a:rPr>
              <a:t> </a:t>
            </a:r>
            <a:r>
              <a:rPr lang="en-US" dirty="0">
                <a:effectLst/>
              </a:rPr>
              <a:t>that constitutes a valuable documentary record of the Italian merchant’s education and understanding of Islamic and Crimean cultures </a:t>
            </a:r>
            <a:r>
              <a:rPr lang="en-US" dirty="0">
                <a:solidFill>
                  <a:schemeClr val="accent5">
                    <a:lumMod val="75000"/>
                  </a:schemeClr>
                </a:solidFill>
                <a:effectLst/>
              </a:rPr>
              <a:t>remains untouched</a:t>
            </a:r>
            <a:r>
              <a:rPr lang="en-US" dirty="0">
                <a:effectLst/>
              </a:rPr>
              <a:t>:</a:t>
            </a:r>
            <a:r>
              <a:rPr lang="en-US" i="1" dirty="0">
                <a:effectLst/>
              </a:rPr>
              <a:t> </a:t>
            </a:r>
            <a:r>
              <a:rPr lang="en-US" i="1" dirty="0" err="1">
                <a:effectLst/>
              </a:rPr>
              <a:t>pratiche</a:t>
            </a:r>
            <a:r>
              <a:rPr lang="en-US" i="1" dirty="0">
                <a:effectLst/>
              </a:rPr>
              <a:t> </a:t>
            </a:r>
            <a:r>
              <a:rPr lang="en-US" i="1" dirty="0" err="1">
                <a:effectLst/>
              </a:rPr>
              <a:t>della</a:t>
            </a:r>
            <a:r>
              <a:rPr lang="en-US" i="1" dirty="0">
                <a:effectLst/>
              </a:rPr>
              <a:t> </a:t>
            </a:r>
            <a:r>
              <a:rPr lang="en-US" i="1" dirty="0" err="1">
                <a:effectLst/>
              </a:rPr>
              <a:t>mercatura</a:t>
            </a:r>
            <a:r>
              <a:rPr lang="en-US" dirty="0">
                <a:effectLst/>
              </a:rPr>
              <a:t>, or “manuals of commercial practice”. These handbooks, widely circulated throughout central and northern Italy, contained vital information pertaining to the merchant’s understanding and awareness of Arabic-Turkic cultures and customs outside the realm of commercial affairs. Taking these manuals as its documentary focus, </a:t>
            </a:r>
            <a:r>
              <a:rPr lang="en-US" dirty="0">
                <a:solidFill>
                  <a:srgbClr val="00B050"/>
                </a:solidFill>
                <a:effectLst/>
              </a:rPr>
              <a:t>this essay proposes new ways of reading and classifying these texts whilst exploring Italian mercantile conceptions of the non-Western Mediterranean world</a:t>
            </a:r>
            <a:r>
              <a:rPr lang="en-US" dirty="0">
                <a:effectLst/>
              </a:rPr>
              <a:t>. Indeed, the cross-cultural understanding and exchange gleaned from their pages </a:t>
            </a:r>
            <a:r>
              <a:rPr lang="en-US" dirty="0">
                <a:solidFill>
                  <a:schemeClr val="tx2">
                    <a:lumMod val="50000"/>
                  </a:schemeClr>
                </a:solidFill>
                <a:effectLst/>
              </a:rPr>
              <a:t>suggest these manuals were imperative tools used by the Italian merchant in negotiating trade with the so-called “Other.”</a:t>
            </a:r>
          </a:p>
          <a:p>
            <a:pPr marL="0" indent="0">
              <a:buNone/>
            </a:pPr>
            <a:endParaRPr lang="en-US" dirty="0">
              <a:solidFill>
                <a:schemeClr val="tx2">
                  <a:lumMod val="50000"/>
                </a:schemeClr>
              </a:solidFill>
              <a:effectLst/>
            </a:endParaRPr>
          </a:p>
        </p:txBody>
      </p:sp>
      <p:sp>
        <p:nvSpPr>
          <p:cNvPr id="2" name="TextBox 1">
            <a:extLst>
              <a:ext uri="{FF2B5EF4-FFF2-40B4-BE49-F238E27FC236}">
                <a16:creationId xmlns:a16="http://schemas.microsoft.com/office/drawing/2014/main" id="{90EB27FD-DD7E-4D4B-A8BD-F83200091313}"/>
              </a:ext>
            </a:extLst>
          </p:cNvPr>
          <p:cNvSpPr txBox="1"/>
          <p:nvPr/>
        </p:nvSpPr>
        <p:spPr>
          <a:xfrm>
            <a:off x="4968607" y="6345716"/>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DFC39C88-D30A-DB4A-AB2D-9D3885DDF740}"/>
              </a:ext>
            </a:extLst>
          </p:cNvPr>
          <p:cNvSpPr/>
          <p:nvPr/>
        </p:nvSpPr>
        <p:spPr>
          <a:xfrm>
            <a:off x="5802217" y="6033822"/>
            <a:ext cx="6096000" cy="584775"/>
          </a:xfrm>
          <a:prstGeom prst="rect">
            <a:avLst/>
          </a:prstGeom>
        </p:spPr>
        <p:txBody>
          <a:bodyPr>
            <a:spAutoFit/>
          </a:bodyPr>
          <a:lstStyle/>
          <a:p>
            <a:r>
              <a:rPr lang="en-US" sz="1600" dirty="0">
                <a:latin typeface="Rockwell" panose="02060603020205020403" pitchFamily="18" charset="77"/>
              </a:rPr>
              <a:t>Joseph F. Stanley, “Negotiating Trade: Merchant Manuals and Cross-Cultural Exchange in the Medieval Mediterranean”</a:t>
            </a:r>
          </a:p>
        </p:txBody>
      </p:sp>
    </p:spTree>
    <p:extLst>
      <p:ext uri="{BB962C8B-B14F-4D97-AF65-F5344CB8AC3E}">
        <p14:creationId xmlns:p14="http://schemas.microsoft.com/office/powerpoint/2010/main" val="115957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D05F5-F7A7-0D4B-A55C-09EBA38AF7E3}"/>
              </a:ext>
            </a:extLst>
          </p:cNvPr>
          <p:cNvSpPr txBox="1"/>
          <p:nvPr/>
        </p:nvSpPr>
        <p:spPr>
          <a:xfrm>
            <a:off x="1429335" y="2192333"/>
            <a:ext cx="9322676" cy="3477875"/>
          </a:xfrm>
          <a:prstGeom prst="rect">
            <a:avLst/>
          </a:prstGeom>
          <a:noFill/>
        </p:spPr>
        <p:txBody>
          <a:bodyPr wrap="square" rtlCol="0">
            <a:spAutoFit/>
          </a:bodyPr>
          <a:lstStyle/>
          <a:p>
            <a:pPr marL="342900" indent="-342900">
              <a:buFont typeface="+mj-lt"/>
              <a:buAutoNum type="arabicPeriod"/>
            </a:pPr>
            <a:r>
              <a:rPr lang="en-US" sz="2000" dirty="0"/>
              <a:t>[Thesis] Ibn Battuta opens himself up to new cultural experiences</a:t>
            </a:r>
          </a:p>
          <a:p>
            <a:pPr marL="342900" indent="-342900">
              <a:buFont typeface="+mj-lt"/>
              <a:buAutoNum type="arabicPeriod"/>
            </a:pPr>
            <a:endParaRPr lang="en-US" sz="2000" dirty="0"/>
          </a:p>
          <a:p>
            <a:pPr marL="342900" indent="-342900">
              <a:buFont typeface="+mj-lt"/>
              <a:buAutoNum type="arabicPeriod"/>
            </a:pPr>
            <a:r>
              <a:rPr lang="en-US" sz="2000" dirty="0"/>
              <a:t>Ibn Battuta becomes more comfortable with variant forms of Islam</a:t>
            </a:r>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r>
              <a:rPr lang="en-US" sz="2000" dirty="0"/>
              <a:t>Ibn Battuta becomes more comfortable (?) around women</a:t>
            </a:r>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r>
              <a:rPr lang="en-US" sz="2000" dirty="0"/>
              <a:t>Ibn Battuta becomes more open to experiences in different (non-Islamic) cultures</a:t>
            </a:r>
          </a:p>
          <a:p>
            <a:pPr marL="342900" indent="-342900">
              <a:buFont typeface="+mj-lt"/>
              <a:buAutoNum type="arabicPeriod"/>
            </a:pPr>
            <a:endParaRPr lang="en-US" sz="2000" dirty="0"/>
          </a:p>
        </p:txBody>
      </p:sp>
      <p:sp>
        <p:nvSpPr>
          <p:cNvPr id="3" name="Title 1">
            <a:extLst>
              <a:ext uri="{FF2B5EF4-FFF2-40B4-BE49-F238E27FC236}">
                <a16:creationId xmlns:a16="http://schemas.microsoft.com/office/drawing/2014/main" id="{5AF5A1C3-D46E-DA4E-BE11-DE0B836345D1}"/>
              </a:ext>
            </a:extLst>
          </p:cNvPr>
          <p:cNvSpPr txBox="1">
            <a:spLocks/>
          </p:cNvSpPr>
          <p:nvPr/>
        </p:nvSpPr>
        <p:spPr>
          <a:xfrm>
            <a:off x="913793" y="459868"/>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t>Evaluating an Argument</a:t>
            </a:r>
            <a:br>
              <a:rPr lang="en-US" sz="2400" dirty="0"/>
            </a:br>
            <a:endParaRPr lang="en-US" sz="2400" dirty="0"/>
          </a:p>
          <a:p>
            <a:r>
              <a:rPr lang="en-US" sz="2200" i="1" dirty="0"/>
              <a:t>Chism’s Claims (Paraphrased)</a:t>
            </a:r>
            <a:endParaRPr lang="en-US" sz="2200" dirty="0"/>
          </a:p>
        </p:txBody>
      </p:sp>
    </p:spTree>
    <p:extLst>
      <p:ext uri="{BB962C8B-B14F-4D97-AF65-F5344CB8AC3E}">
        <p14:creationId xmlns:p14="http://schemas.microsoft.com/office/powerpoint/2010/main" val="304890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3049</TotalTime>
  <Words>449</Words>
  <Application>Microsoft Macintosh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Rockwell</vt:lpstr>
      <vt:lpstr>Damask</vt:lpstr>
      <vt:lpstr>Evaluating an Argument</vt:lpstr>
      <vt:lpstr>Review: Fundamental Structure of Academic Argument</vt:lpstr>
      <vt:lpstr>Review: Fundamental Structure of Academic Argument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71</cp:revision>
  <dcterms:created xsi:type="dcterms:W3CDTF">2017-02-02T03:45:22Z</dcterms:created>
  <dcterms:modified xsi:type="dcterms:W3CDTF">2019-10-08T12:55:08Z</dcterms:modified>
</cp:coreProperties>
</file>