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" r:id="rId2"/>
    <p:sldId id="316" r:id="rId3"/>
    <p:sldId id="304" r:id="rId4"/>
    <p:sldId id="317" r:id="rId5"/>
    <p:sldId id="306" r:id="rId6"/>
    <p:sldId id="310" r:id="rId7"/>
    <p:sldId id="307" r:id="rId8"/>
    <p:sldId id="309" r:id="rId9"/>
    <p:sldId id="308" r:id="rId10"/>
    <p:sldId id="311" r:id="rId11"/>
    <p:sldId id="314" r:id="rId12"/>
    <p:sldId id="313" r:id="rId13"/>
    <p:sldId id="305" r:id="rId14"/>
    <p:sldId id="321" r:id="rId15"/>
    <p:sldId id="30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4893" y="698413"/>
            <a:ext cx="6868633" cy="2879806"/>
          </a:xfrm>
        </p:spPr>
        <p:txBody>
          <a:bodyPr>
            <a:normAutofit/>
          </a:bodyPr>
          <a:lstStyle/>
          <a:p>
            <a:r>
              <a:rPr lang="en-US" sz="4000" dirty="0"/>
              <a:t>Conclusions, </a:t>
            </a:r>
            <a:br>
              <a:rPr lang="en-US" sz="4000" dirty="0"/>
            </a:br>
            <a:r>
              <a:rPr lang="en-US" sz="4000" dirty="0"/>
              <a:t>Titles, </a:t>
            </a:r>
            <a:br>
              <a:rPr lang="en-US" sz="4000" dirty="0"/>
            </a:br>
            <a:r>
              <a:rPr lang="en-US" sz="4000" dirty="0"/>
              <a:t>&amp; Works Cited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DC1C4-E1BA-B044-89A2-1E0131F4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28" y="534499"/>
            <a:ext cx="4359454" cy="5789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E6E29-8AF5-C24B-92D3-3689004FFAFE}"/>
              </a:ext>
            </a:extLst>
          </p:cNvPr>
          <p:cNvSpPr/>
          <p:nvPr/>
        </p:nvSpPr>
        <p:spPr>
          <a:xfrm>
            <a:off x="5380074" y="5740862"/>
            <a:ext cx="3916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Christine de </a:t>
            </a:r>
            <a:r>
              <a:rPr lang="en-US" sz="1600" dirty="0" err="1"/>
              <a:t>Pizan</a:t>
            </a:r>
            <a:r>
              <a:rPr lang="en-US" sz="1600" dirty="0"/>
              <a:t>, </a:t>
            </a:r>
            <a:r>
              <a:rPr lang="en-US" sz="1600" i="1" dirty="0" err="1"/>
              <a:t>L’Epistre</a:t>
            </a:r>
            <a:r>
              <a:rPr lang="en-US" sz="1600" i="1" dirty="0"/>
              <a:t> </a:t>
            </a:r>
            <a:r>
              <a:rPr lang="en-US" sz="1600" i="1" dirty="0" err="1"/>
              <a:t>Othea</a:t>
            </a:r>
            <a:endParaRPr lang="en-US" sz="1600" i="1" dirty="0"/>
          </a:p>
          <a:p>
            <a:r>
              <a:rPr lang="en-US" sz="1600" dirty="0"/>
              <a:t>15</a:t>
            </a:r>
            <a:r>
              <a:rPr lang="en-US" sz="1600" baseline="30000" dirty="0"/>
              <a:t>th</a:t>
            </a:r>
            <a:r>
              <a:rPr lang="en-US" sz="1600" dirty="0"/>
              <a:t> c., Bib. nat. France, </a:t>
            </a:r>
            <a:r>
              <a:rPr lang="en-US" sz="1600" dirty="0" err="1"/>
              <a:t>ms</a:t>
            </a:r>
            <a:r>
              <a:rPr lang="en-US" sz="1600" dirty="0"/>
              <a:t> </a:t>
            </a:r>
            <a:r>
              <a:rPr lang="en-US" sz="1600" dirty="0" err="1"/>
              <a:t>fr.</a:t>
            </a:r>
            <a:r>
              <a:rPr lang="en-US" sz="1600" dirty="0"/>
              <a:t> 606, f. 6r</a:t>
            </a:r>
          </a:p>
        </p:txBody>
      </p:sp>
    </p:spTree>
    <p:extLst>
      <p:ext uri="{BB962C8B-B14F-4D97-AF65-F5344CB8AC3E}">
        <p14:creationId xmlns:p14="http://schemas.microsoft.com/office/powerpoint/2010/main" val="257767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3" y="2203953"/>
            <a:ext cx="4402486" cy="4148191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D9D1F8-D8BC-7149-9562-F5BE7E12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8" y="2892006"/>
            <a:ext cx="5207621" cy="27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2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27" y="2220649"/>
            <a:ext cx="5710291" cy="3555646"/>
          </a:xfrm>
        </p:spPr>
      </p:pic>
    </p:spTree>
    <p:extLst>
      <p:ext uri="{BB962C8B-B14F-4D97-AF65-F5344CB8AC3E}">
        <p14:creationId xmlns:p14="http://schemas.microsoft.com/office/powerpoint/2010/main" val="6428640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527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700" dirty="0"/>
              <a:t>“A New Reading of Gerald of Wales’ </a:t>
            </a:r>
            <a:r>
              <a:rPr lang="en-US" sz="1700" i="1" dirty="0"/>
              <a:t>Topography of Ireland”</a:t>
            </a:r>
            <a:endParaRPr lang="en-US" sz="17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r>
              <a:rPr lang="en-US" sz="2000" dirty="0"/>
              <a:t>Clichés</a:t>
            </a:r>
          </a:p>
          <a:p>
            <a:pPr lvl="2"/>
            <a:r>
              <a:rPr lang="en-US" sz="1700" dirty="0"/>
              <a:t>“To Wait or Not to Wait: Two Approaches to Exile in Benjamin of </a:t>
            </a:r>
            <a:r>
              <a:rPr lang="en-US" sz="1700" dirty="0" err="1"/>
              <a:t>Tudela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Grandiose / Incomprehensible</a:t>
            </a:r>
          </a:p>
          <a:p>
            <a:pPr lvl="2"/>
            <a:r>
              <a:rPr lang="en-US" sz="1700" dirty="0"/>
              <a:t>“Towards a New Hermeneutics of Medieval Jewish Eschatology: Re-Reading David </a:t>
            </a:r>
            <a:r>
              <a:rPr lang="en-US" sz="1700" dirty="0" err="1"/>
              <a:t>Alroy</a:t>
            </a:r>
            <a:r>
              <a:rPr lang="en-US" sz="1700" dirty="0"/>
              <a:t> in Benjamin of </a:t>
            </a:r>
            <a:r>
              <a:rPr lang="en-US" sz="1700" dirty="0" err="1"/>
              <a:t>Tudela’s</a:t>
            </a:r>
            <a:r>
              <a:rPr lang="en-US" sz="1700" dirty="0"/>
              <a:t> </a:t>
            </a:r>
            <a:r>
              <a:rPr lang="en-US" sz="1700" i="1" dirty="0"/>
              <a:t>Itinerary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Forgetting to change your placeholder title…</a:t>
            </a:r>
          </a:p>
          <a:p>
            <a:pPr lvl="2"/>
            <a:r>
              <a:rPr lang="en-US" sz="1700" dirty="0"/>
              <a:t>“Title, When I think of It, Goes Here”</a:t>
            </a:r>
          </a:p>
          <a:p>
            <a:pPr lvl="2"/>
            <a:r>
              <a:rPr lang="en-US" sz="1700" dirty="0"/>
              <a:t>Or, the title from the previous assignment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802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When all else fails…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few tried and true formulas:</a:t>
            </a:r>
          </a:p>
          <a:p>
            <a:pPr lvl="1"/>
            <a:r>
              <a:rPr lang="en-US" dirty="0"/>
              <a:t>_____ and _____ in ____________ (Specific/Complexity)</a:t>
            </a:r>
          </a:p>
          <a:p>
            <a:pPr lvl="2"/>
            <a:r>
              <a:rPr lang="en-US" dirty="0"/>
              <a:t>“Authority and Order in Benjamin of </a:t>
            </a:r>
            <a:r>
              <a:rPr lang="en-US" dirty="0" err="1"/>
              <a:t>Tudela’s</a:t>
            </a:r>
            <a:r>
              <a:rPr lang="en-US" dirty="0"/>
              <a:t> </a:t>
            </a:r>
            <a:r>
              <a:rPr lang="en-US" i="1" dirty="0"/>
              <a:t>Itinerary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[X (, Y, and Z)]: [Description] (Specific/Complexity/Curiosity?)</a:t>
            </a:r>
          </a:p>
          <a:p>
            <a:pPr lvl="2"/>
            <a:r>
              <a:rPr lang="en-US" dirty="0"/>
              <a:t>“Minstrels, Guild Organization, and Medieval Urban Life: A Case Study of the Confraternity of Jongleurs in Paris, 1292-1350”</a:t>
            </a:r>
          </a:p>
          <a:p>
            <a:pPr lvl="1"/>
            <a:r>
              <a:rPr lang="en-US" dirty="0"/>
              <a:t>[Quote from text]: [Description] (Inviting/Curiosity/Specific/Complexity)</a:t>
            </a:r>
          </a:p>
          <a:p>
            <a:pPr lvl="2"/>
            <a:r>
              <a:rPr lang="en-US" dirty="0"/>
              <a:t>“The Imposter Sea: The Making of the Medieval Mediterranean”</a:t>
            </a:r>
          </a:p>
          <a:p>
            <a:pPr lvl="2"/>
            <a:r>
              <a:rPr lang="en-US" dirty="0"/>
              <a:t>“Servants of All, Servants of None: Jews and the State in the Kingdom of Acre, 1188-1291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62704"/>
            <a:ext cx="10447282" cy="790520"/>
          </a:xfrm>
        </p:spPr>
        <p:txBody>
          <a:bodyPr>
            <a:normAutofit/>
          </a:bodyPr>
          <a:lstStyle/>
          <a:p>
            <a:r>
              <a:rPr lang="en-US" dirty="0"/>
              <a:t>Happy Valentine’s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DC1C4-E1BA-B044-89A2-1E0131F4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04" y="1005559"/>
            <a:ext cx="6894786" cy="5043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E6E29-8AF5-C24B-92D3-3689004FFAFE}"/>
              </a:ext>
            </a:extLst>
          </p:cNvPr>
          <p:cNvSpPr/>
          <p:nvPr/>
        </p:nvSpPr>
        <p:spPr>
          <a:xfrm>
            <a:off x="2543504" y="6069975"/>
            <a:ext cx="563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St. Valentine of Rome (d. 14 Feb 269)</a:t>
            </a:r>
          </a:p>
          <a:p>
            <a:r>
              <a:rPr lang="en-US" dirty="0"/>
              <a:t>British Library, Royal MS 2 B VII, f. 243</a:t>
            </a:r>
          </a:p>
        </p:txBody>
      </p:sp>
    </p:spTree>
    <p:extLst>
      <p:ext uri="{BB962C8B-B14F-4D97-AF65-F5344CB8AC3E}">
        <p14:creationId xmlns:p14="http://schemas.microsoft.com/office/powerpoint/2010/main" val="203138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Cited Section</a:t>
            </a:r>
          </a:p>
          <a:p>
            <a:pPr lvl="1"/>
            <a:r>
              <a:rPr lang="en-US" dirty="0"/>
              <a:t>Print “Works Cited” at end of paper</a:t>
            </a:r>
          </a:p>
          <a:p>
            <a:pPr lvl="1"/>
            <a:r>
              <a:rPr lang="en-US" dirty="0"/>
              <a:t>Alphabetize listed works by last name</a:t>
            </a:r>
          </a:p>
          <a:p>
            <a:pPr lvl="1"/>
            <a:r>
              <a:rPr lang="en-US" dirty="0"/>
              <a:t>If single entry exceeds one line, indent the </a:t>
            </a:r>
            <a:r>
              <a:rPr lang="en-US" i="1" dirty="0"/>
              <a:t>second</a:t>
            </a:r>
            <a:r>
              <a:rPr lang="en-US" dirty="0"/>
              <a:t> line</a:t>
            </a:r>
          </a:p>
          <a:p>
            <a:pPr lvl="1"/>
            <a:endParaRPr lang="en-US" sz="2000" dirty="0"/>
          </a:p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1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MLA Format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MLA Book Format(s)</a:t>
            </a:r>
          </a:p>
          <a:p>
            <a:pPr marL="457200" lvl="1" indent="0">
              <a:buNone/>
            </a:pPr>
            <a:r>
              <a:rPr lang="en-US" sz="2000" dirty="0"/>
              <a:t>Last, First MI. </a:t>
            </a:r>
            <a:r>
              <a:rPr lang="en-US" sz="2000" i="1" dirty="0"/>
              <a:t>Title in Italics</a:t>
            </a:r>
            <a:r>
              <a:rPr lang="en-US" sz="2000" dirty="0"/>
              <a:t>.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Edited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 MI, editor.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Publisher, Date.</a:t>
            </a:r>
          </a:p>
          <a:p>
            <a:pPr marL="457200" lvl="1" indent="0">
              <a:buNone/>
            </a:pPr>
            <a:r>
              <a:rPr lang="en-US" sz="2000" dirty="0"/>
              <a:t>Last, First. </a:t>
            </a:r>
            <a:r>
              <a:rPr lang="en-US" sz="2000" i="1" dirty="0"/>
              <a:t>Title in Italics</a:t>
            </a:r>
            <a:r>
              <a:rPr lang="en-US" sz="2000" dirty="0"/>
              <a:t>. Translated by First Last, edited by First Last, 	Publisher, Date.</a:t>
            </a:r>
          </a:p>
          <a:p>
            <a:r>
              <a:rPr lang="en-US" sz="2200" dirty="0"/>
              <a:t>Benjamin of </a:t>
            </a:r>
            <a:r>
              <a:rPr lang="en-US" sz="2200" dirty="0" err="1"/>
              <a:t>Tudela</a:t>
            </a:r>
            <a:endParaRPr lang="en-US" sz="2200" dirty="0"/>
          </a:p>
          <a:p>
            <a:pPr lvl="1"/>
            <a:r>
              <a:rPr lang="en-US" sz="2000" dirty="0"/>
              <a:t>Author: Benjamin [of </a:t>
            </a:r>
            <a:r>
              <a:rPr lang="en-US" sz="2000" dirty="0" err="1"/>
              <a:t>Tudela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Editor: Michael A. Signer</a:t>
            </a:r>
          </a:p>
          <a:p>
            <a:pPr lvl="1"/>
            <a:r>
              <a:rPr lang="en-US" sz="2000" dirty="0"/>
              <a:t>Translator: Marcus N. Adler</a:t>
            </a:r>
          </a:p>
          <a:p>
            <a:pPr lvl="1"/>
            <a:r>
              <a:rPr lang="en-US" sz="2000" dirty="0"/>
              <a:t>Publisher: Pangloss Press</a:t>
            </a:r>
          </a:p>
          <a:p>
            <a:pPr lvl="1"/>
            <a:r>
              <a:rPr lang="en-US" sz="2000" dirty="0"/>
              <a:t>Date: 1983</a:t>
            </a:r>
          </a:p>
        </p:txBody>
      </p:sp>
    </p:spTree>
    <p:extLst>
      <p:ext uri="{BB962C8B-B14F-4D97-AF65-F5344CB8AC3E}">
        <p14:creationId xmlns:p14="http://schemas.microsoft.com/office/powerpoint/2010/main" val="34297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Looking inward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Summary</a:t>
            </a:r>
            <a:endParaRPr lang="en-US" dirty="0"/>
          </a:p>
          <a:p>
            <a:pPr lvl="1"/>
            <a:r>
              <a:rPr lang="en-US" sz="2000" dirty="0"/>
              <a:t>Restatement of the thesis (not a mere repetition) that is more thoughtful and insightful</a:t>
            </a:r>
          </a:p>
          <a:p>
            <a:pPr lvl="1"/>
            <a:r>
              <a:rPr lang="en-US" sz="2000" dirty="0"/>
              <a:t>May need to revise initial </a:t>
            </a:r>
            <a:r>
              <a:rPr lang="en-US" sz="2000" i="1" dirty="0"/>
              <a:t>placeholder thesis</a:t>
            </a:r>
            <a:r>
              <a:rPr lang="en-US" sz="2000" dirty="0"/>
              <a:t> depending on where you essay has ended up</a:t>
            </a:r>
          </a:p>
          <a:p>
            <a:pPr lvl="1"/>
            <a:r>
              <a:rPr lang="en-US" sz="2000" dirty="0"/>
              <a:t>By end of essay, you have the weight of all the evidence behind you, and can be more definitive</a:t>
            </a:r>
          </a:p>
          <a:p>
            <a:r>
              <a:rPr lang="en-US" dirty="0"/>
              <a:t>Echoing/Framing</a:t>
            </a:r>
          </a:p>
          <a:p>
            <a:pPr lvl="1"/>
            <a:r>
              <a:rPr lang="en-US" sz="2000" dirty="0"/>
              <a:t>“Close the circle” by returning to an idea, image, word, or phrase suggested in the beginning</a:t>
            </a:r>
          </a:p>
          <a:p>
            <a:pPr lvl="1"/>
            <a:r>
              <a:rPr lang="en-US" sz="2000" dirty="0"/>
              <a:t>Provide a solution to the </a:t>
            </a:r>
            <a:r>
              <a:rPr lang="en-US" sz="2000" i="1" dirty="0"/>
              <a:t>problem</a:t>
            </a:r>
            <a:r>
              <a:rPr lang="en-US" sz="2000" dirty="0"/>
              <a:t> or answer the </a:t>
            </a:r>
            <a:r>
              <a:rPr lang="en-US" sz="2000" i="1" dirty="0"/>
              <a:t>question</a:t>
            </a:r>
            <a:r>
              <a:rPr lang="en-US" sz="2000" dirty="0"/>
              <a:t> you asked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3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Looking Outward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sz="2000" dirty="0"/>
              <a:t>Contextualize argument by suggesting way in which material applies to a larger concern</a:t>
            </a:r>
          </a:p>
          <a:p>
            <a:r>
              <a:rPr lang="en-US" i="1" dirty="0"/>
              <a:t>So what?</a:t>
            </a:r>
          </a:p>
          <a:p>
            <a:pPr lvl="1"/>
            <a:r>
              <a:rPr lang="en-US" sz="2000" dirty="0"/>
              <a:t>What are the implications of your argument? Broader significance?</a:t>
            </a:r>
          </a:p>
          <a:p>
            <a:pPr lvl="1"/>
            <a:r>
              <a:rPr lang="en-US" sz="2000" dirty="0"/>
              <a:t>BUT: Avoid making new, unsubstantiated claims</a:t>
            </a:r>
          </a:p>
          <a:p>
            <a:r>
              <a:rPr lang="en-US" i="1" dirty="0"/>
              <a:t>Now what?</a:t>
            </a:r>
          </a:p>
          <a:p>
            <a:pPr lvl="1"/>
            <a:r>
              <a:rPr lang="en-US" sz="2000" dirty="0"/>
              <a:t>Consider work that remains to be done</a:t>
            </a:r>
          </a:p>
          <a:p>
            <a:pPr lvl="1"/>
            <a:r>
              <a:rPr lang="en-US" sz="2000" dirty="0"/>
              <a:t>Are there limitations to your approach? Ideas that fall outside of the scope of your essay? Suggestions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7567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How not to end an essay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Sopranos Ending (leaves off abruptly)</a:t>
            </a:r>
          </a:p>
          <a:p>
            <a:r>
              <a:rPr lang="en-US" sz="2000" dirty="0"/>
              <a:t>The Groundhog Day (or, </a:t>
            </a:r>
            <a:r>
              <a:rPr lang="en-US" i="1" dirty="0"/>
              <a:t>Déjà Vu)</a:t>
            </a:r>
            <a:r>
              <a:rPr lang="en-US" sz="2000" dirty="0"/>
              <a:t> Ending (keeps repeating itself)</a:t>
            </a:r>
          </a:p>
          <a:p>
            <a:r>
              <a:rPr lang="en-US" dirty="0"/>
              <a:t>Don’t introduce new information or ideas</a:t>
            </a:r>
          </a:p>
          <a:p>
            <a:r>
              <a:rPr lang="en-US" sz="2000" dirty="0"/>
              <a:t>Avoid phrases like: “in conclusion…,” “to sum up…,” “in summary…”</a:t>
            </a:r>
          </a:p>
          <a:p>
            <a:r>
              <a:rPr lang="en-US" dirty="0"/>
              <a:t>Resist the urge to apologize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2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What does a good title look like?</a:t>
            </a:r>
          </a:p>
          <a:p>
            <a:pPr lvl="1"/>
            <a:r>
              <a:rPr lang="en-US" sz="2000" dirty="0"/>
              <a:t>Specific and inviting</a:t>
            </a:r>
          </a:p>
          <a:p>
            <a:pPr lvl="1"/>
            <a:r>
              <a:rPr lang="en-US" sz="2000" dirty="0"/>
              <a:t>Announces paper topic</a:t>
            </a:r>
          </a:p>
          <a:p>
            <a:pPr lvl="1"/>
            <a:r>
              <a:rPr lang="en-US" sz="2000" dirty="0"/>
              <a:t>Gestures toward the complexity of the argument</a:t>
            </a:r>
          </a:p>
          <a:p>
            <a:pPr lvl="1"/>
            <a:r>
              <a:rPr lang="en-US" sz="2000" dirty="0"/>
              <a:t>Raises the reader’s curiosity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9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800" dirty="0"/>
              <a:t>“A New Reading of Gerald of Wales’ </a:t>
            </a:r>
            <a:r>
              <a:rPr lang="en-US" sz="1800" i="1" dirty="0"/>
              <a:t>Topography of Ireland”</a:t>
            </a:r>
            <a:endParaRPr lang="en-US" sz="18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0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 (!)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50" y="2095500"/>
            <a:ext cx="7993574" cy="3695700"/>
          </a:xfrm>
        </p:spPr>
      </p:pic>
    </p:spTree>
    <p:extLst>
      <p:ext uri="{BB962C8B-B14F-4D97-AF65-F5344CB8AC3E}">
        <p14:creationId xmlns:p14="http://schemas.microsoft.com/office/powerpoint/2010/main" val="22149358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 (!)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C63CD-5FE7-C14A-9A71-3B67901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50" y="2225219"/>
            <a:ext cx="7993574" cy="3436261"/>
          </a:xfrm>
        </p:spPr>
      </p:pic>
    </p:spTree>
    <p:extLst>
      <p:ext uri="{BB962C8B-B14F-4D97-AF65-F5344CB8AC3E}">
        <p14:creationId xmlns:p14="http://schemas.microsoft.com/office/powerpoint/2010/main" val="35312285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Titles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Making a good first impression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527424"/>
          </a:xfrm>
        </p:spPr>
        <p:txBody>
          <a:bodyPr>
            <a:normAutofit/>
          </a:bodyPr>
          <a:lstStyle/>
          <a:p>
            <a:r>
              <a:rPr lang="en-US" dirty="0"/>
              <a:t>What to avoid?</a:t>
            </a:r>
          </a:p>
          <a:p>
            <a:pPr lvl="1"/>
            <a:r>
              <a:rPr lang="en-US" sz="2000" dirty="0"/>
              <a:t>Uninformative</a:t>
            </a:r>
          </a:p>
          <a:p>
            <a:pPr lvl="2"/>
            <a:r>
              <a:rPr lang="en-US" sz="1700" dirty="0"/>
              <a:t>“A New Reading of Gerald of Wales’ </a:t>
            </a:r>
            <a:r>
              <a:rPr lang="en-US" sz="1700" i="1" dirty="0"/>
              <a:t>Topography of Ireland”</a:t>
            </a:r>
            <a:endParaRPr lang="en-US" sz="1700" dirty="0"/>
          </a:p>
          <a:p>
            <a:pPr lvl="1"/>
            <a:r>
              <a:rPr lang="en-US" sz="2000" dirty="0"/>
              <a:t>Overdone jokes/puns, “edgy”</a:t>
            </a:r>
          </a:p>
          <a:p>
            <a:pPr lvl="1"/>
            <a:r>
              <a:rPr lang="en-US" sz="2000" dirty="0"/>
              <a:t>Clichés</a:t>
            </a:r>
          </a:p>
          <a:p>
            <a:pPr lvl="2"/>
            <a:r>
              <a:rPr lang="en-US" sz="1700" dirty="0"/>
              <a:t>“To Wait or Not to Wait: Two Approaches to Exile in Benjamin of </a:t>
            </a:r>
            <a:r>
              <a:rPr lang="en-US" sz="1700" dirty="0" err="1"/>
              <a:t>Tudela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Grandiose / Incomprehensible</a:t>
            </a:r>
          </a:p>
          <a:p>
            <a:pPr lvl="2"/>
            <a:r>
              <a:rPr lang="en-US" sz="1700" dirty="0"/>
              <a:t>“Towards a New Hermeneutics of Medieval Jewish Eschatology: Re-Interpreting Messianism and David </a:t>
            </a:r>
            <a:r>
              <a:rPr lang="en-US" sz="1700" dirty="0" err="1"/>
              <a:t>Alroy</a:t>
            </a:r>
            <a:r>
              <a:rPr lang="en-US" sz="1700" dirty="0"/>
              <a:t> in Benjamin of </a:t>
            </a:r>
            <a:r>
              <a:rPr lang="en-US" sz="1700" dirty="0" err="1"/>
              <a:t>Tudela’s</a:t>
            </a:r>
            <a:r>
              <a:rPr lang="en-US" sz="1700" dirty="0"/>
              <a:t> </a:t>
            </a:r>
            <a:r>
              <a:rPr lang="en-US" sz="1700" i="1" dirty="0"/>
              <a:t>Itinerary</a:t>
            </a:r>
            <a:r>
              <a:rPr lang="en-US" sz="1700" dirty="0"/>
              <a:t>”</a:t>
            </a:r>
          </a:p>
          <a:p>
            <a:pPr lvl="1"/>
            <a:r>
              <a:rPr lang="en-US" sz="2000" dirty="0"/>
              <a:t>Forgetting to change your placeholder title…</a:t>
            </a:r>
          </a:p>
          <a:p>
            <a:pPr lvl="2"/>
            <a:r>
              <a:rPr lang="en-US" sz="1700" dirty="0"/>
              <a:t>“Title, When I think of It, Goes Here”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8034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4693</TotalTime>
  <Words>941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Conclusions,  Titles,  &amp; Works Cited </vt:lpstr>
      <vt:lpstr>Conclusions  Looking inward</vt:lpstr>
      <vt:lpstr>Conclusions  Looking Outward</vt:lpstr>
      <vt:lpstr>Conclusions  How not to end an essay</vt:lpstr>
      <vt:lpstr>Titles  Making a good first impression</vt:lpstr>
      <vt:lpstr>Titles  Making a good first impression</vt:lpstr>
      <vt:lpstr>Titles  Making a good first impression (!)</vt:lpstr>
      <vt:lpstr>Titles  Making a good first impression (!)</vt:lpstr>
      <vt:lpstr>Titles  Making a good first impression</vt:lpstr>
      <vt:lpstr>Titles  Making a good first impression</vt:lpstr>
      <vt:lpstr>Titles  Making a good first impression</vt:lpstr>
      <vt:lpstr>Titles  Making a good first impression</vt:lpstr>
      <vt:lpstr>Titles  When all else fails…</vt:lpstr>
      <vt:lpstr>Happy Valentine’s Day</vt:lpstr>
      <vt:lpstr>Works Cited  MLA Format</vt:lpstr>
      <vt:lpstr>Works Cited  MLA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98</cp:revision>
  <dcterms:created xsi:type="dcterms:W3CDTF">2017-02-02T03:45:22Z</dcterms:created>
  <dcterms:modified xsi:type="dcterms:W3CDTF">2020-02-13T13:53:15Z</dcterms:modified>
</cp:coreProperties>
</file>