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15" r:id="rId2"/>
    <p:sldId id="316" r:id="rId3"/>
    <p:sldId id="322" r:id="rId4"/>
    <p:sldId id="288" r:id="rId5"/>
    <p:sldId id="323" r:id="rId6"/>
    <p:sldId id="324" r:id="rId7"/>
    <p:sldId id="328" r:id="rId8"/>
    <p:sldId id="325" r:id="rId9"/>
    <p:sldId id="326" r:id="rId10"/>
    <p:sldId id="32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6600"/>
    <a:srgbClr val="C2A3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3"/>
  </p:normalViewPr>
  <p:slideViewPr>
    <p:cSldViewPr snapToGrid="0">
      <p:cViewPr varScale="1">
        <p:scale>
          <a:sx n="89" d="100"/>
          <a:sy n="89" d="100"/>
        </p:scale>
        <p:origin x="168"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0A4C43-3F68-4740-A38D-2D96FF4FE646}" type="datetimeFigureOut">
              <a:rPr lang="en-US" smtClean="0"/>
              <a:t>2/25/20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EA49D6-130B-E442-AA51-830BA21B5C06}" type="slidenum">
              <a:rPr lang="en-US" smtClean="0"/>
              <a:t>‹#›</a:t>
            </a:fld>
            <a:endParaRPr lang="en-US"/>
          </a:p>
        </p:txBody>
      </p:sp>
    </p:spTree>
    <p:extLst>
      <p:ext uri="{BB962C8B-B14F-4D97-AF65-F5344CB8AC3E}">
        <p14:creationId xmlns:p14="http://schemas.microsoft.com/office/powerpoint/2010/main" val="531829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71669-0B60-084C-A8AC-E6DC1EA6EC19}" type="datetimeFigureOut">
              <a:rPr lang="en-US" smtClean="0"/>
              <a:t>2/25/20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3553B-D63A-4947-B40F-9A4437EC71BA}" type="slidenum">
              <a:rPr lang="en-US" smtClean="0"/>
              <a:t>‹#›</a:t>
            </a:fld>
            <a:endParaRPr lang="en-US"/>
          </a:p>
        </p:txBody>
      </p:sp>
    </p:spTree>
    <p:extLst>
      <p:ext uri="{BB962C8B-B14F-4D97-AF65-F5344CB8AC3E}">
        <p14:creationId xmlns:p14="http://schemas.microsoft.com/office/powerpoint/2010/main" val="1582374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Five Elements in sum. Where do you see each of these elements in the sample abstract that I’ve handed out to you?</a:t>
            </a:r>
          </a:p>
        </p:txBody>
      </p:sp>
      <p:sp>
        <p:nvSpPr>
          <p:cNvPr id="4" name="Slide Number Placeholder 3"/>
          <p:cNvSpPr>
            <a:spLocks noGrp="1"/>
          </p:cNvSpPr>
          <p:nvPr>
            <p:ph type="sldNum" sz="quarter" idx="5"/>
          </p:nvPr>
        </p:nvSpPr>
        <p:spPr/>
        <p:txBody>
          <a:bodyPr/>
          <a:lstStyle/>
          <a:p>
            <a:fld id="{C033553B-D63A-4947-B40F-9A4437EC71BA}" type="slidenum">
              <a:rPr lang="en-US" smtClean="0"/>
              <a:t>4</a:t>
            </a:fld>
            <a:endParaRPr lang="en-US"/>
          </a:p>
        </p:txBody>
      </p:sp>
    </p:spTree>
    <p:extLst>
      <p:ext uri="{BB962C8B-B14F-4D97-AF65-F5344CB8AC3E}">
        <p14:creationId xmlns:p14="http://schemas.microsoft.com/office/powerpoint/2010/main" val="3044683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5</a:t>
            </a:fld>
            <a:endParaRPr lang="en-US"/>
          </a:p>
        </p:txBody>
      </p:sp>
    </p:spTree>
    <p:extLst>
      <p:ext uri="{BB962C8B-B14F-4D97-AF65-F5344CB8AC3E}">
        <p14:creationId xmlns:p14="http://schemas.microsoft.com/office/powerpoint/2010/main" val="69869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6</a:t>
            </a:fld>
            <a:endParaRPr lang="en-US"/>
          </a:p>
        </p:txBody>
      </p:sp>
    </p:spTree>
    <p:extLst>
      <p:ext uri="{BB962C8B-B14F-4D97-AF65-F5344CB8AC3E}">
        <p14:creationId xmlns:p14="http://schemas.microsoft.com/office/powerpoint/2010/main" val="555639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7</a:t>
            </a:fld>
            <a:endParaRPr lang="en-US"/>
          </a:p>
        </p:txBody>
      </p:sp>
    </p:spTree>
    <p:extLst>
      <p:ext uri="{BB962C8B-B14F-4D97-AF65-F5344CB8AC3E}">
        <p14:creationId xmlns:p14="http://schemas.microsoft.com/office/powerpoint/2010/main" val="2064101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8</a:t>
            </a:fld>
            <a:endParaRPr lang="en-US"/>
          </a:p>
        </p:txBody>
      </p:sp>
    </p:spTree>
    <p:extLst>
      <p:ext uri="{BB962C8B-B14F-4D97-AF65-F5344CB8AC3E}">
        <p14:creationId xmlns:p14="http://schemas.microsoft.com/office/powerpoint/2010/main" val="4052305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9</a:t>
            </a:fld>
            <a:endParaRPr lang="en-US"/>
          </a:p>
        </p:txBody>
      </p:sp>
    </p:spTree>
    <p:extLst>
      <p:ext uri="{BB962C8B-B14F-4D97-AF65-F5344CB8AC3E}">
        <p14:creationId xmlns:p14="http://schemas.microsoft.com/office/powerpoint/2010/main" val="908198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10</a:t>
            </a:fld>
            <a:endParaRPr lang="en-US"/>
          </a:p>
        </p:txBody>
      </p:sp>
    </p:spTree>
    <p:extLst>
      <p:ext uri="{BB962C8B-B14F-4D97-AF65-F5344CB8AC3E}">
        <p14:creationId xmlns:p14="http://schemas.microsoft.com/office/powerpoint/2010/main" val="356378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2/25/20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359" y="1748790"/>
            <a:ext cx="10447282" cy="2557308"/>
          </a:xfrm>
        </p:spPr>
        <p:txBody>
          <a:bodyPr>
            <a:normAutofit fontScale="90000"/>
          </a:bodyPr>
          <a:lstStyle/>
          <a:p>
            <a:r>
              <a:rPr lang="en-US" dirty="0"/>
              <a:t>Ibn Battuta Discussion </a:t>
            </a:r>
            <a:br>
              <a:rPr lang="en-US" dirty="0"/>
            </a:br>
            <a:r>
              <a:rPr lang="en-US" dirty="0"/>
              <a:t>&amp;</a:t>
            </a:r>
            <a:br>
              <a:rPr lang="en-US" dirty="0"/>
            </a:br>
            <a:r>
              <a:rPr lang="en-US" dirty="0"/>
              <a:t>Fundamental Structure Review</a:t>
            </a:r>
          </a:p>
        </p:txBody>
      </p:sp>
    </p:spTree>
    <p:extLst>
      <p:ext uri="{BB962C8B-B14F-4D97-AF65-F5344CB8AC3E}">
        <p14:creationId xmlns:p14="http://schemas.microsoft.com/office/powerpoint/2010/main" val="371039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solidFill>
                  <a:srgbClr val="C2A3DF"/>
                </a:solidFill>
                <a:effectLst/>
              </a:rPr>
              <a:t>The dramatic interpretation of [Geoffrey Chaucer’s] </a:t>
            </a:r>
            <a:r>
              <a:rPr lang="en-US" i="1" dirty="0">
                <a:solidFill>
                  <a:srgbClr val="C2A3DF"/>
                </a:solidFill>
                <a:effectLst/>
              </a:rPr>
              <a:t>Canterbury Tales</a:t>
            </a:r>
            <a:r>
              <a:rPr lang="en-US" dirty="0">
                <a:solidFill>
                  <a:srgbClr val="C2A3DF"/>
                </a:solidFill>
                <a:effectLst/>
              </a:rPr>
              <a:t>—which asserts that each tale, whatever its other purposes, is designed to reveal the personality of its teller—has a long and distinguished history.</a:t>
            </a:r>
            <a:r>
              <a:rPr lang="en-US" dirty="0">
                <a:solidFill>
                  <a:schemeClr val="accent4"/>
                </a:solidFill>
                <a:effectLst/>
              </a:rPr>
              <a:t> </a:t>
            </a:r>
            <a:r>
              <a:rPr lang="en-US" dirty="0">
                <a:effectLst/>
              </a:rPr>
              <a:t>Its most influential modern exponent is undoubtedly George Lyman Kittredge, who flatly declared that “the Pilgrims do not exist for the sake of the stories, but </a:t>
            </a:r>
            <a:r>
              <a:rPr lang="en-US" i="1" dirty="0">
                <a:effectLst/>
              </a:rPr>
              <a:t>vice versa</a:t>
            </a:r>
            <a:r>
              <a:rPr lang="en-US" dirty="0">
                <a:effectLst/>
              </a:rPr>
              <a:t>.” […] </a:t>
            </a:r>
            <a:r>
              <a:rPr lang="en-US" dirty="0">
                <a:solidFill>
                  <a:srgbClr val="FF6600"/>
                </a:solidFill>
                <a:effectLst/>
              </a:rPr>
              <a:t>Although the tellers and their interactions are certainly a part of Chaucer's total conception, modern critics, influenced by anachronistic ideas of characterization drawn largely from the realistic novel, have given them much too much importance.</a:t>
            </a:r>
            <a:r>
              <a:rPr lang="en-US" dirty="0">
                <a:effectLst/>
              </a:rPr>
              <a:t> </a:t>
            </a:r>
            <a:r>
              <a:rPr lang="en-US" dirty="0">
                <a:solidFill>
                  <a:schemeClr val="accent5"/>
                </a:solidFill>
                <a:effectLst/>
              </a:rPr>
              <a:t>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a:t>
            </a:r>
            <a:r>
              <a:rPr lang="en-US" dirty="0">
                <a:solidFill>
                  <a:srgbClr val="00B050"/>
                </a:solidFill>
                <a:effectLst/>
              </a:rPr>
              <a:t> Therefore, I suggest that, while recognizing the weaknesses of the dramatic theory, we should borrow its central insight—that every tale has its own voice—and apply it artistically instead of personally.</a:t>
            </a:r>
            <a:r>
              <a:rPr lang="en-US" dirty="0">
                <a:effectLst/>
              </a:rPr>
              <a:t> </a:t>
            </a:r>
            <a:r>
              <a:rPr lang="en-US" dirty="0">
                <a:solidFill>
                  <a:srgbClr val="3366FF"/>
                </a:solidFill>
                <a:effectLst/>
              </a:rPr>
              <a:t>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129866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D05F5-F7A7-0D4B-A55C-09EBA38AF7E3}"/>
              </a:ext>
            </a:extLst>
          </p:cNvPr>
          <p:cNvSpPr txBox="1"/>
          <p:nvPr/>
        </p:nvSpPr>
        <p:spPr>
          <a:xfrm>
            <a:off x="1429335" y="2467755"/>
            <a:ext cx="9322676" cy="2246769"/>
          </a:xfrm>
          <a:prstGeom prst="rect">
            <a:avLst/>
          </a:prstGeom>
          <a:noFill/>
        </p:spPr>
        <p:txBody>
          <a:bodyPr wrap="square" rtlCol="0">
            <a:spAutoFit/>
          </a:bodyPr>
          <a:lstStyle/>
          <a:p>
            <a:pPr marL="342900" indent="-342900">
              <a:buFont typeface="+mj-lt"/>
              <a:buAutoNum type="arabicPeriod"/>
            </a:pPr>
            <a:r>
              <a:rPr lang="en-US" sz="2000" dirty="0"/>
              <a:t>In what ways does Ibn Battuta's narrative differ from Benjamin of </a:t>
            </a:r>
            <a:r>
              <a:rPr lang="en-US" sz="2000" dirty="0" err="1"/>
              <a:t>Tudela’s</a:t>
            </a:r>
            <a:r>
              <a:rPr lang="en-US" sz="2000" dirty="0"/>
              <a:t>?</a:t>
            </a:r>
          </a:p>
          <a:p>
            <a:pPr marL="342900" indent="-342900">
              <a:buFont typeface="+mj-lt"/>
              <a:buAutoNum type="arabicPeriod"/>
            </a:pPr>
            <a:r>
              <a:rPr lang="en-US" sz="2000" dirty="0"/>
              <a:t>What draws Ibn Battuta’s interest while traveling?</a:t>
            </a:r>
          </a:p>
          <a:p>
            <a:pPr marL="342900" indent="-342900">
              <a:buFont typeface="+mj-lt"/>
              <a:buAutoNum type="arabicPeriod"/>
            </a:pPr>
            <a:r>
              <a:rPr lang="en-US" sz="2000" dirty="0"/>
              <a:t>What role does Islam play throughout the text?</a:t>
            </a:r>
          </a:p>
          <a:p>
            <a:pPr marL="342900" indent="-342900">
              <a:buFont typeface="+mj-lt"/>
              <a:buAutoNum type="arabicPeriod"/>
            </a:pPr>
            <a:r>
              <a:rPr lang="en-US" sz="2000" dirty="0"/>
              <a:t>How does Ibn Battuta respond to different cultures? In what ways is he affected or changed by them?</a:t>
            </a:r>
          </a:p>
          <a:p>
            <a:pPr marL="342900" indent="-342900">
              <a:buFont typeface="+mj-lt"/>
              <a:buAutoNum type="arabicPeriod"/>
            </a:pPr>
            <a:r>
              <a:rPr lang="en-US" sz="2000" dirty="0"/>
              <a:t>How do other cultures respond to Ibn Battuta? Are they also shaped by him?</a:t>
            </a:r>
          </a:p>
          <a:p>
            <a:pPr marL="342900" indent="-342900">
              <a:buFont typeface="+mj-lt"/>
              <a:buAutoNum type="arabicPeriod"/>
            </a:pPr>
            <a:endParaRPr lang="en-US" sz="2000" dirty="0"/>
          </a:p>
        </p:txBody>
      </p:sp>
      <p:sp>
        <p:nvSpPr>
          <p:cNvPr id="3" name="Title 1">
            <a:extLst>
              <a:ext uri="{FF2B5EF4-FFF2-40B4-BE49-F238E27FC236}">
                <a16:creationId xmlns:a16="http://schemas.microsoft.com/office/drawing/2014/main" id="{5AF5A1C3-D46E-DA4E-BE11-DE0B836345D1}"/>
              </a:ext>
            </a:extLst>
          </p:cNvPr>
          <p:cNvSpPr txBox="1">
            <a:spLocks/>
          </p:cNvSpPr>
          <p:nvPr/>
        </p:nvSpPr>
        <p:spPr>
          <a:xfrm>
            <a:off x="913793" y="459868"/>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IBN Battuta</a:t>
            </a:r>
            <a:br>
              <a:rPr lang="en-US" sz="2400" dirty="0"/>
            </a:br>
            <a:endParaRPr lang="en-US" sz="2400" dirty="0"/>
          </a:p>
          <a:p>
            <a:r>
              <a:rPr lang="en-US" sz="2200" i="1" dirty="0"/>
              <a:t>Discussion Questions</a:t>
            </a:r>
            <a:endParaRPr lang="en-US" sz="2200" dirty="0"/>
          </a:p>
        </p:txBody>
      </p:sp>
    </p:spTree>
    <p:extLst>
      <p:ext uri="{BB962C8B-B14F-4D97-AF65-F5344CB8AC3E}">
        <p14:creationId xmlns:p14="http://schemas.microsoft.com/office/powerpoint/2010/main" val="304890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4302" y="640491"/>
            <a:ext cx="9028436" cy="6034005"/>
          </a:xfrm>
          <a:prstGeom prst="rect">
            <a:avLst/>
          </a:prstGeom>
        </p:spPr>
      </p:pic>
      <p:sp>
        <p:nvSpPr>
          <p:cNvPr id="3" name="Title 1">
            <a:extLst>
              <a:ext uri="{FF2B5EF4-FFF2-40B4-BE49-F238E27FC236}">
                <a16:creationId xmlns:a16="http://schemas.microsoft.com/office/drawing/2014/main" id="{68144FE8-3C22-FA4B-B04B-6E312346C5D5}"/>
              </a:ext>
            </a:extLst>
          </p:cNvPr>
          <p:cNvSpPr txBox="1">
            <a:spLocks/>
          </p:cNvSpPr>
          <p:nvPr/>
        </p:nvSpPr>
        <p:spPr>
          <a:xfrm>
            <a:off x="2462245" y="131901"/>
            <a:ext cx="7292553" cy="1017181"/>
          </a:xfrm>
          <a:prstGeom prst="rect">
            <a:avLst/>
          </a:prstGeom>
        </p:spPr>
        <p:txBody>
          <a:bodyP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cap="none" dirty="0"/>
              <a:t>Ibn Battuta’s Itinerary</a:t>
            </a:r>
          </a:p>
        </p:txBody>
      </p:sp>
    </p:spTree>
    <p:extLst>
      <p:ext uri="{BB962C8B-B14F-4D97-AF65-F5344CB8AC3E}">
        <p14:creationId xmlns:p14="http://schemas.microsoft.com/office/powerpoint/2010/main" val="293436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70690" y="220718"/>
            <a:ext cx="8229600" cy="1049867"/>
          </a:xfrm>
        </p:spPr>
        <p:txBody>
          <a:bodyPr/>
          <a:lstStyle/>
          <a:p>
            <a:r>
              <a:rPr lang="en-US" dirty="0"/>
              <a:t>Elements of Academic Argument – Review</a:t>
            </a:r>
          </a:p>
        </p:txBody>
      </p:sp>
      <p:sp>
        <p:nvSpPr>
          <p:cNvPr id="8" name="Content Placeholder 7"/>
          <p:cNvSpPr>
            <a:spLocks noGrp="1"/>
          </p:cNvSpPr>
          <p:nvPr>
            <p:ph idx="1"/>
          </p:nvPr>
        </p:nvSpPr>
        <p:spPr>
          <a:xfrm>
            <a:off x="1970690" y="1406051"/>
            <a:ext cx="3487575" cy="5367867"/>
          </a:xfrm>
        </p:spPr>
        <p:txBody>
          <a:bodyPr>
            <a:normAutofit/>
          </a:bodyPr>
          <a:lstStyle/>
          <a:p>
            <a:pPr marL="0" indent="0">
              <a:buNone/>
            </a:pPr>
            <a:r>
              <a:rPr lang="en-US" b="1" dirty="0">
                <a:solidFill>
                  <a:srgbClr val="C2A3DF"/>
                </a:solidFill>
              </a:rPr>
              <a:t>Problem</a:t>
            </a:r>
            <a:r>
              <a:rPr lang="en-US" dirty="0">
                <a:solidFill>
                  <a:schemeClr val="accent4">
                    <a:lumMod val="60000"/>
                    <a:lumOff val="40000"/>
                  </a:schemeClr>
                </a:solidFill>
              </a:rPr>
              <a:t> </a:t>
            </a:r>
            <a:r>
              <a:rPr lang="en-US" dirty="0"/>
              <a:t>			</a:t>
            </a:r>
          </a:p>
          <a:p>
            <a:pPr marL="0" indent="0">
              <a:buNone/>
            </a:pPr>
            <a:endParaRPr lang="en-US" sz="100" b="1" dirty="0">
              <a:solidFill>
                <a:srgbClr val="FF6600"/>
              </a:solidFill>
            </a:endParaRPr>
          </a:p>
          <a:p>
            <a:pPr marL="0" indent="0">
              <a:buNone/>
            </a:pPr>
            <a:r>
              <a:rPr lang="en-US" b="1" dirty="0">
                <a:solidFill>
                  <a:srgbClr val="FF6600"/>
                </a:solidFill>
              </a:rPr>
              <a:t>Established View</a:t>
            </a:r>
            <a:r>
              <a:rPr lang="en-US" dirty="0">
                <a:solidFill>
                  <a:srgbClr val="FF6600"/>
                </a:solidFill>
              </a:rPr>
              <a:t> 		</a:t>
            </a:r>
          </a:p>
          <a:p>
            <a:pPr marL="0" indent="0">
              <a:buNone/>
            </a:pPr>
            <a:endParaRPr lang="en-US" sz="800" b="1" dirty="0">
              <a:solidFill>
                <a:srgbClr val="FF6600"/>
              </a:solidFill>
            </a:endParaRPr>
          </a:p>
          <a:p>
            <a:pPr marL="0" indent="0">
              <a:buNone/>
            </a:pPr>
            <a:r>
              <a:rPr lang="en-US" b="1" dirty="0">
                <a:solidFill>
                  <a:schemeClr val="accent5"/>
                </a:solidFill>
              </a:rPr>
              <a:t>Flaw</a:t>
            </a:r>
            <a:r>
              <a:rPr lang="en-US" dirty="0"/>
              <a:t>				</a:t>
            </a:r>
            <a:endParaRPr lang="en-US" sz="800" b="1" dirty="0">
              <a:solidFill>
                <a:srgbClr val="FF6600"/>
              </a:solidFill>
            </a:endParaRPr>
          </a:p>
          <a:p>
            <a:pPr marL="0" indent="0">
              <a:buNone/>
            </a:pPr>
            <a:r>
              <a:rPr lang="en-US" b="1" dirty="0">
                <a:solidFill>
                  <a:srgbClr val="008000"/>
                </a:solidFill>
              </a:rPr>
              <a:t>Thesis</a:t>
            </a:r>
            <a:r>
              <a:rPr lang="en-US" dirty="0"/>
              <a:t>				</a:t>
            </a:r>
          </a:p>
          <a:p>
            <a:pPr marL="0" indent="0">
              <a:buNone/>
            </a:pPr>
            <a:endParaRPr lang="en-US" sz="800" b="1" dirty="0">
              <a:solidFill>
                <a:srgbClr val="FF6600"/>
              </a:solidFill>
            </a:endParaRPr>
          </a:p>
          <a:p>
            <a:pPr marL="0" indent="0">
              <a:buNone/>
            </a:pPr>
            <a:r>
              <a:rPr lang="en-US" b="1" dirty="0">
                <a:solidFill>
                  <a:srgbClr val="3366FF"/>
                </a:solidFill>
              </a:rPr>
              <a:t>Motive</a:t>
            </a:r>
            <a:r>
              <a:rPr lang="en-US" dirty="0">
                <a:solidFill>
                  <a:srgbClr val="3366FF"/>
                </a:solidFill>
              </a:rPr>
              <a:t> </a:t>
            </a:r>
            <a:r>
              <a:rPr lang="en-US" dirty="0"/>
              <a:t>			</a:t>
            </a:r>
          </a:p>
        </p:txBody>
      </p:sp>
      <p:sp>
        <p:nvSpPr>
          <p:cNvPr id="4" name="Content Placeholder 7">
            <a:extLst>
              <a:ext uri="{FF2B5EF4-FFF2-40B4-BE49-F238E27FC236}">
                <a16:creationId xmlns:a16="http://schemas.microsoft.com/office/drawing/2014/main" id="{A074EBD6-6B50-7544-B53C-651F6EB56B3B}"/>
              </a:ext>
            </a:extLst>
          </p:cNvPr>
          <p:cNvSpPr txBox="1">
            <a:spLocks/>
          </p:cNvSpPr>
          <p:nvPr/>
        </p:nvSpPr>
        <p:spPr>
          <a:xfrm>
            <a:off x="3797144" y="1406050"/>
            <a:ext cx="7611754" cy="53678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		something difficult to understand; 				   an ongoing conversation/question</a:t>
            </a:r>
          </a:p>
          <a:p>
            <a:pPr marL="0" indent="0">
              <a:buFont typeface="Arial" panose="020B0604020202020204" pitchFamily="34" charset="0"/>
              <a:buNone/>
            </a:pPr>
            <a:endParaRPr lang="en-US" sz="100" b="1" dirty="0">
              <a:solidFill>
                <a:srgbClr val="FF6600"/>
              </a:solidFill>
            </a:endParaRPr>
          </a:p>
          <a:p>
            <a:pPr marL="0" indent="0">
              <a:buFont typeface="Arial" panose="020B0604020202020204" pitchFamily="34" charset="0"/>
              <a:buNone/>
            </a:pPr>
            <a:r>
              <a:rPr lang="en-US" dirty="0">
                <a:solidFill>
                  <a:srgbClr val="FF6600"/>
                </a:solidFill>
              </a:rPr>
              <a:t>		</a:t>
            </a:r>
            <a:r>
              <a:rPr lang="en-US" dirty="0"/>
              <a:t>a voice in the conversation; 					   a proposed solution/answer</a:t>
            </a:r>
          </a:p>
          <a:p>
            <a:pPr marL="0" indent="0">
              <a:buFont typeface="Arial" panose="020B0604020202020204" pitchFamily="34" charset="0"/>
              <a:buNone/>
            </a:pPr>
            <a:endParaRPr lang="en-US" sz="800" b="1" dirty="0">
              <a:solidFill>
                <a:srgbClr val="FF6600"/>
              </a:solidFill>
            </a:endParaRPr>
          </a:p>
          <a:p>
            <a:pPr marL="0" indent="0">
              <a:buFont typeface="Arial" panose="020B0604020202020204" pitchFamily="34" charset="0"/>
              <a:buNone/>
            </a:pPr>
            <a:r>
              <a:rPr lang="en-US" dirty="0"/>
              <a:t>		a concern about the EV’s validity </a:t>
            </a:r>
          </a:p>
          <a:p>
            <a:pPr marL="0" indent="0">
              <a:buFont typeface="Arial" panose="020B0604020202020204" pitchFamily="34" charset="0"/>
              <a:buNone/>
            </a:pPr>
            <a:endParaRPr lang="en-US" sz="800" b="1" dirty="0">
              <a:solidFill>
                <a:srgbClr val="FF6600"/>
              </a:solidFill>
            </a:endParaRPr>
          </a:p>
          <a:p>
            <a:pPr marL="0" indent="0">
              <a:buFont typeface="Arial" panose="020B0604020202020204" pitchFamily="34" charset="0"/>
              <a:buNone/>
            </a:pPr>
            <a:r>
              <a:rPr lang="en-US" dirty="0"/>
              <a:t>		correction of the flaw; a better 					   view; the product of the analysis</a:t>
            </a:r>
          </a:p>
          <a:p>
            <a:pPr marL="0" indent="0">
              <a:buFont typeface="Arial" panose="020B0604020202020204" pitchFamily="34" charset="0"/>
              <a:buNone/>
            </a:pPr>
            <a:endParaRPr lang="en-US" sz="800" b="1" dirty="0">
              <a:solidFill>
                <a:srgbClr val="FF6600"/>
              </a:solidFill>
            </a:endParaRPr>
          </a:p>
          <a:p>
            <a:pPr marL="0" indent="0">
              <a:buFont typeface="Arial" panose="020B0604020202020204" pitchFamily="34" charset="0"/>
              <a:buNone/>
            </a:pPr>
            <a:r>
              <a:rPr lang="en-US" dirty="0"/>
              <a:t>		why this is important?; what’s at 				   stake?; so what?</a:t>
            </a:r>
          </a:p>
          <a:p>
            <a:endParaRPr lang="en-US" dirty="0"/>
          </a:p>
          <a:p>
            <a:endParaRPr lang="en-US" dirty="0"/>
          </a:p>
        </p:txBody>
      </p:sp>
    </p:spTree>
    <p:extLst>
      <p:ext uri="{BB962C8B-B14F-4D97-AF65-F5344CB8AC3E}">
        <p14:creationId xmlns:p14="http://schemas.microsoft.com/office/powerpoint/2010/main" val="329281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 calcmode="lin" valueType="num">
                                      <p:cBhvr additive="base">
                                        <p:cTn id="1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 calcmode="lin" valueType="num">
                                      <p:cBhvr additive="base">
                                        <p:cTn id="1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 calcmode="lin" valueType="num">
                                      <p:cBhvr additive="base">
                                        <p:cTn id="2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 calcmode="lin" valueType="num">
                                      <p:cBhvr additive="base">
                                        <p:cTn id="3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additive="base">
                                        <p:cTn id="41"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effectLst/>
              </a:rPr>
              <a:t>The dramatic interpretation of [Geoffrey Chaucer’s] </a:t>
            </a:r>
            <a:r>
              <a:rPr lang="en-US" i="1" dirty="0">
                <a:effectLst/>
              </a:rPr>
              <a:t>Canterbury Tales</a:t>
            </a:r>
            <a:r>
              <a:rPr lang="en-US" dirty="0">
                <a:effectLst/>
              </a:rPr>
              <a:t>—which asserts that each tale, whatever its other purposes, is designed to reveal the personality of its teller—has a long and distinguished history. Its most influential modern exponent is undoubtedly George Lyman Kittredge, who flatly declared that “the Pilgrims do not exist for the sake of the stories, but </a:t>
            </a:r>
            <a:r>
              <a:rPr lang="en-US" i="1" dirty="0">
                <a:effectLst/>
              </a:rPr>
              <a:t>vice versa</a:t>
            </a:r>
            <a:r>
              <a:rPr lang="en-US" dirty="0">
                <a:effectLst/>
              </a:rPr>
              <a:t>.” […] Although the tellers and their interactions are certainly a part of Chaucer's total conception, modern critics, influenced by anachronistic ideas of characterization drawn largely from the realistic novel, have given them much too much importance. 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 Therefore, I suggest that, while recognizing the weaknesses of the dramatic theory, we should borrow its central insight—that every tale has its own voice—and apply it artistically instead of personally. 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100881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solidFill>
                  <a:srgbClr val="C2A3DF"/>
                </a:solidFill>
                <a:effectLst/>
              </a:rPr>
              <a:t>The dramatic interpretation of [Geoffrey Chaucer’s] </a:t>
            </a:r>
            <a:r>
              <a:rPr lang="en-US" i="1" dirty="0">
                <a:solidFill>
                  <a:srgbClr val="C2A3DF"/>
                </a:solidFill>
                <a:effectLst/>
              </a:rPr>
              <a:t>Canterbury Tales</a:t>
            </a:r>
            <a:r>
              <a:rPr lang="en-US" dirty="0">
                <a:solidFill>
                  <a:srgbClr val="C2A3DF"/>
                </a:solidFill>
                <a:effectLst/>
              </a:rPr>
              <a:t>—which asserts that each tale, whatever its other purposes, is designed to reveal the personality of its teller—has a long and distinguished history.</a:t>
            </a:r>
            <a:r>
              <a:rPr lang="en-US" dirty="0">
                <a:solidFill>
                  <a:schemeClr val="accent4"/>
                </a:solidFill>
                <a:effectLst/>
              </a:rPr>
              <a:t> </a:t>
            </a:r>
            <a:r>
              <a:rPr lang="en-US" dirty="0">
                <a:effectLst/>
              </a:rPr>
              <a:t>Its most influential modern exponent is undoubtedly George Lyman Kittredge, who flatly declared that “the Pilgrims do not exist for the sake of the stories, but </a:t>
            </a:r>
            <a:r>
              <a:rPr lang="en-US" i="1" dirty="0">
                <a:effectLst/>
              </a:rPr>
              <a:t>vice versa</a:t>
            </a:r>
            <a:r>
              <a:rPr lang="en-US" dirty="0">
                <a:effectLst/>
              </a:rPr>
              <a:t>.” […] Although the tellers and their interactions are certainly a part of Chaucer's total conception, modern critics, influenced by anachronistic ideas of characterization drawn largely from the realistic novel, have given them much too much importance. 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 Therefore, I suggest that, while recognizing the weaknesses of the dramatic theory, we should borrow its central insight—that every tale has its own voice—and apply it artistically instead of personally. 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79594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solidFill>
                  <a:srgbClr val="C2A3DF"/>
                </a:solidFill>
                <a:effectLst/>
              </a:rPr>
              <a:t>The dramatic interpretation of [Geoffrey Chaucer’s] </a:t>
            </a:r>
            <a:r>
              <a:rPr lang="en-US" i="1" dirty="0">
                <a:solidFill>
                  <a:srgbClr val="C2A3DF"/>
                </a:solidFill>
                <a:effectLst/>
              </a:rPr>
              <a:t>Canterbury Tales</a:t>
            </a:r>
            <a:r>
              <a:rPr lang="en-US" dirty="0">
                <a:solidFill>
                  <a:srgbClr val="C2A3DF"/>
                </a:solidFill>
                <a:effectLst/>
              </a:rPr>
              <a:t>—which asserts that each tale, whatever its other purposes, is designed to reveal the personality of its teller—has a long and distinguished history.</a:t>
            </a:r>
            <a:r>
              <a:rPr lang="en-US" dirty="0">
                <a:solidFill>
                  <a:schemeClr val="accent4"/>
                </a:solidFill>
                <a:effectLst/>
              </a:rPr>
              <a:t> </a:t>
            </a:r>
            <a:r>
              <a:rPr lang="en-US" dirty="0">
                <a:effectLst/>
              </a:rPr>
              <a:t>Its most influential modern exponent is undoubtedly George Lyman Kittredge, who flatly declared that “the Pilgrims do not exist for the sake of the stories, but </a:t>
            </a:r>
            <a:r>
              <a:rPr lang="en-US" i="1" dirty="0">
                <a:effectLst/>
              </a:rPr>
              <a:t>vice versa</a:t>
            </a:r>
            <a:r>
              <a:rPr lang="en-US" dirty="0">
                <a:effectLst/>
              </a:rPr>
              <a:t>.” […] </a:t>
            </a:r>
            <a:r>
              <a:rPr lang="en-US" dirty="0">
                <a:solidFill>
                  <a:srgbClr val="FF6600"/>
                </a:solidFill>
                <a:effectLst/>
              </a:rPr>
              <a:t>Although the tellers and their interactions are certainly a part of Chaucer's total conception, modern critics, influenced by anachronistic ideas of characterization drawn largely from the realistic novel, have given them much too much importance.</a:t>
            </a:r>
            <a:r>
              <a:rPr lang="en-US" dirty="0">
                <a:effectLst/>
              </a:rPr>
              <a:t> 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 Therefore, I suggest that, while recognizing the weaknesses of the dramatic theory, we should borrow its central insight—that every tale has its own voice—and apply it artistically instead of personally. 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324182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solidFill>
                  <a:srgbClr val="C2A3DF"/>
                </a:solidFill>
                <a:effectLst/>
              </a:rPr>
              <a:t>The dramatic interpretation of [Geoffrey Chaucer’s] </a:t>
            </a:r>
            <a:r>
              <a:rPr lang="en-US" i="1" dirty="0">
                <a:solidFill>
                  <a:srgbClr val="C2A3DF"/>
                </a:solidFill>
                <a:effectLst/>
              </a:rPr>
              <a:t>Canterbury Tales</a:t>
            </a:r>
            <a:r>
              <a:rPr lang="en-US" dirty="0">
                <a:solidFill>
                  <a:srgbClr val="C2A3DF"/>
                </a:solidFill>
                <a:effectLst/>
              </a:rPr>
              <a:t>—which asserts that each tale, whatever its other purposes, is designed to reveal the personality of its teller—has a long and distinguished history.</a:t>
            </a:r>
            <a:r>
              <a:rPr lang="en-US" dirty="0">
                <a:solidFill>
                  <a:schemeClr val="accent4"/>
                </a:solidFill>
                <a:effectLst/>
              </a:rPr>
              <a:t> </a:t>
            </a:r>
            <a:r>
              <a:rPr lang="en-US" dirty="0">
                <a:effectLst/>
              </a:rPr>
              <a:t>Its most influential modern exponent is undoubtedly George Lyman Kittredge, who flatly declared that “the Pilgrims do not exist for the sake of the stories, but </a:t>
            </a:r>
            <a:r>
              <a:rPr lang="en-US" i="1" dirty="0">
                <a:effectLst/>
              </a:rPr>
              <a:t>vice versa</a:t>
            </a:r>
            <a:r>
              <a:rPr lang="en-US" dirty="0">
                <a:effectLst/>
              </a:rPr>
              <a:t>.” […] </a:t>
            </a:r>
            <a:r>
              <a:rPr lang="en-US" dirty="0">
                <a:solidFill>
                  <a:srgbClr val="FF6600"/>
                </a:solidFill>
                <a:effectLst/>
              </a:rPr>
              <a:t>Although the tellers and their interactions are certainly a part of Chaucer's total conception, modern critics, influenced by anachronistic ideas of characterization drawn largely from the realistic novel, have given them much too much importance.</a:t>
            </a:r>
            <a:r>
              <a:rPr lang="en-US" dirty="0">
                <a:effectLst/>
              </a:rPr>
              <a:t> </a:t>
            </a:r>
            <a:r>
              <a:rPr lang="en-US" dirty="0">
                <a:solidFill>
                  <a:schemeClr val="accent5"/>
                </a:solidFill>
                <a:effectLst/>
              </a:rPr>
              <a:t>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 Therefore, I suggest that, while recognizing the weaknesses of the dramatic theory, we should borrow its central insight—that every tale has its own voice—and apply it artistically instead of personally. 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140857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solidFill>
                  <a:srgbClr val="C2A3DF"/>
                </a:solidFill>
                <a:effectLst/>
              </a:rPr>
              <a:t>The dramatic interpretation of [Geoffrey Chaucer’s] </a:t>
            </a:r>
            <a:r>
              <a:rPr lang="en-US" i="1" dirty="0">
                <a:solidFill>
                  <a:srgbClr val="C2A3DF"/>
                </a:solidFill>
                <a:effectLst/>
              </a:rPr>
              <a:t>Canterbury Tales</a:t>
            </a:r>
            <a:r>
              <a:rPr lang="en-US" dirty="0">
                <a:solidFill>
                  <a:srgbClr val="C2A3DF"/>
                </a:solidFill>
                <a:effectLst/>
              </a:rPr>
              <a:t>—which asserts that each tale, whatever its other purposes, is designed to reveal the personality of its teller—has a long and distinguished history.</a:t>
            </a:r>
            <a:r>
              <a:rPr lang="en-US" dirty="0">
                <a:solidFill>
                  <a:schemeClr val="accent4"/>
                </a:solidFill>
                <a:effectLst/>
              </a:rPr>
              <a:t> </a:t>
            </a:r>
            <a:r>
              <a:rPr lang="en-US" dirty="0">
                <a:effectLst/>
              </a:rPr>
              <a:t>Its most influential modern exponent is undoubtedly George Lyman Kittredge, who flatly declared that “the Pilgrims do not exist for the sake of the stories, but </a:t>
            </a:r>
            <a:r>
              <a:rPr lang="en-US" i="1" dirty="0">
                <a:effectLst/>
              </a:rPr>
              <a:t>vice versa</a:t>
            </a:r>
            <a:r>
              <a:rPr lang="en-US" dirty="0">
                <a:effectLst/>
              </a:rPr>
              <a:t>.” […] </a:t>
            </a:r>
            <a:r>
              <a:rPr lang="en-US" dirty="0">
                <a:solidFill>
                  <a:srgbClr val="FF6600"/>
                </a:solidFill>
                <a:effectLst/>
              </a:rPr>
              <a:t>Although the tellers and their interactions are certainly a part of Chaucer's total conception, modern critics, influenced by anachronistic ideas of characterization drawn largely from the realistic novel, have given them much too much importance.</a:t>
            </a:r>
            <a:r>
              <a:rPr lang="en-US" dirty="0">
                <a:effectLst/>
              </a:rPr>
              <a:t> </a:t>
            </a:r>
            <a:r>
              <a:rPr lang="en-US" dirty="0">
                <a:solidFill>
                  <a:schemeClr val="accent5"/>
                </a:solidFill>
                <a:effectLst/>
              </a:rPr>
              <a:t>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a:t>
            </a:r>
            <a:r>
              <a:rPr lang="en-US" dirty="0">
                <a:solidFill>
                  <a:srgbClr val="00B050"/>
                </a:solidFill>
                <a:effectLst/>
              </a:rPr>
              <a:t> Therefore, I suggest that, while recognizing the weaknesses of the dramatic theory, we should borrow its central insight—that every tale has its own voice—and apply it artistically instead of personally.</a:t>
            </a:r>
            <a:r>
              <a:rPr lang="en-US" dirty="0">
                <a:effectLst/>
              </a:rPr>
              <a:t> 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3364988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2950</TotalTime>
  <Words>2028</Words>
  <Application>Microsoft Macintosh PowerPoint</Application>
  <PresentationFormat>Widescreen</PresentationFormat>
  <Paragraphs>59</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Rockwell</vt:lpstr>
      <vt:lpstr>Damask</vt:lpstr>
      <vt:lpstr>Ibn Battuta Discussion  &amp; Fundamental Structure Review</vt:lpstr>
      <vt:lpstr>PowerPoint Presentation</vt:lpstr>
      <vt:lpstr>PowerPoint Presentation</vt:lpstr>
      <vt:lpstr>Elements of Academic Argument – Review</vt:lpstr>
      <vt:lpstr>Fundamental Structure Review</vt:lpstr>
      <vt:lpstr>Fundamental Structure Review</vt:lpstr>
      <vt:lpstr>Fundamental Structure Review</vt:lpstr>
      <vt:lpstr>Fundamental Structure Review</vt:lpstr>
      <vt:lpstr>Fundamental Structure Review</vt:lpstr>
      <vt:lpstr>Fundamental Structure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 Cities</dc:title>
  <dc:creator>Nathan Daniels</dc:creator>
  <cp:lastModifiedBy>Nathan Daniels</cp:lastModifiedBy>
  <cp:revision>67</cp:revision>
  <dcterms:created xsi:type="dcterms:W3CDTF">2017-02-02T03:45:22Z</dcterms:created>
  <dcterms:modified xsi:type="dcterms:W3CDTF">2020-02-25T13:29:09Z</dcterms:modified>
</cp:coreProperties>
</file>