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7" r:id="rId3"/>
    <p:sldId id="291" r:id="rId4"/>
    <p:sldId id="292" r:id="rId5"/>
    <p:sldId id="293" r:id="rId6"/>
    <p:sldId id="294" r:id="rId7"/>
    <p:sldId id="295" r:id="rId8"/>
    <p:sldId id="296" r:id="rId9"/>
    <p:sldId id="30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447" y="2179683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Joining the Conversation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How to use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923536"/>
            <a:ext cx="9321767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Sources can provide </a:t>
            </a:r>
            <a:r>
              <a:rPr lang="en-US" sz="2400" i="1" dirty="0"/>
              <a:t>factual data</a:t>
            </a:r>
            <a:r>
              <a:rPr lang="en-US" sz="2400" dirty="0"/>
              <a:t> or </a:t>
            </a:r>
            <a:r>
              <a:rPr lang="en-US" sz="2400" i="1" dirty="0"/>
              <a:t>ideas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Factual data</a:t>
            </a:r>
            <a:r>
              <a:rPr lang="en-US" sz="2400" dirty="0"/>
              <a:t> can be interpreted or used as evidence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(Often from primary sources)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Ideas </a:t>
            </a:r>
            <a:r>
              <a:rPr lang="en-US" sz="2400" dirty="0"/>
              <a:t>can be built upon or dissented from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(Often from secondary sources)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2CB5-D8C0-3742-972A-F4C7F4E35CAD}"/>
              </a:ext>
            </a:extLst>
          </p:cNvPr>
          <p:cNvSpPr txBox="1"/>
          <p:nvPr/>
        </p:nvSpPr>
        <p:spPr>
          <a:xfrm>
            <a:off x="10001973" y="5885793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Harvey 1.1</a:t>
            </a:r>
          </a:p>
        </p:txBody>
      </p:sp>
    </p:spTree>
    <p:extLst>
      <p:ext uri="{BB962C8B-B14F-4D97-AF65-F5344CB8AC3E}">
        <p14:creationId xmlns:p14="http://schemas.microsoft.com/office/powerpoint/2010/main" val="3324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How to use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923536"/>
            <a:ext cx="9321767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Ideas</a:t>
            </a:r>
            <a:r>
              <a:rPr lang="en-US" sz="2400" dirty="0"/>
              <a:t> often come in two varieties:</a:t>
            </a:r>
            <a:endParaRPr lang="en-US" sz="2400" i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Claims </a:t>
            </a:r>
            <a:r>
              <a:rPr lang="en-US" sz="2400" dirty="0"/>
              <a:t>made by another writer about the topic you are addressing, along with reasoning and support/evidence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Concepts</a:t>
            </a:r>
            <a:r>
              <a:rPr lang="en-US" sz="2400" i="1" dirty="0"/>
              <a:t> </a:t>
            </a:r>
            <a:r>
              <a:rPr lang="en-US" sz="2400" dirty="0"/>
              <a:t>– terms, theories, or approaches – that appear in discussions of various topics that you can apply to your 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2CB5-D8C0-3742-972A-F4C7F4E35CAD}"/>
              </a:ext>
            </a:extLst>
          </p:cNvPr>
          <p:cNvSpPr txBox="1"/>
          <p:nvPr/>
        </p:nvSpPr>
        <p:spPr>
          <a:xfrm>
            <a:off x="10001973" y="5885793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Harvey 1.1</a:t>
            </a:r>
          </a:p>
        </p:txBody>
      </p:sp>
    </p:spTree>
    <p:extLst>
      <p:ext uri="{BB962C8B-B14F-4D97-AF65-F5344CB8AC3E}">
        <p14:creationId xmlns:p14="http://schemas.microsoft.com/office/powerpoint/2010/main" val="11507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How to use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923536"/>
            <a:ext cx="9321767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use another source, you must take a stance toward it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Yes</a:t>
            </a:r>
            <a:r>
              <a:rPr lang="en-US" sz="2400" dirty="0"/>
              <a:t> (Yes, and so…)</a:t>
            </a:r>
            <a:endParaRPr lang="en-US" sz="2400" b="1" i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No</a:t>
            </a:r>
            <a:r>
              <a:rPr lang="en-US" sz="2400" dirty="0"/>
              <a:t> (No, rather…)</a:t>
            </a:r>
            <a:endParaRPr lang="en-US" sz="2400" b="1" i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Sort of</a:t>
            </a:r>
            <a:r>
              <a:rPr lang="en-US" sz="2400" dirty="0"/>
              <a:t> (Yes, but…; Yes, except…; Yes, if…”)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2CB5-D8C0-3742-972A-F4C7F4E35CAD}"/>
              </a:ext>
            </a:extLst>
          </p:cNvPr>
          <p:cNvSpPr txBox="1"/>
          <p:nvPr/>
        </p:nvSpPr>
        <p:spPr>
          <a:xfrm>
            <a:off x="10001973" y="5885793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Harvey 1.1</a:t>
            </a:r>
          </a:p>
        </p:txBody>
      </p:sp>
    </p:spTree>
    <p:extLst>
      <p:ext uri="{BB962C8B-B14F-4D97-AF65-F5344CB8AC3E}">
        <p14:creationId xmlns:p14="http://schemas.microsoft.com/office/powerpoint/2010/main" val="18514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71995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Approaches to </a:t>
            </a:r>
            <a:br>
              <a:rPr lang="en-US" dirty="0"/>
            </a:br>
            <a:r>
              <a:rPr lang="en-US" dirty="0"/>
              <a:t>Secondary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872359" y="1923536"/>
            <a:ext cx="10447281" cy="390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 you insert yourself into the conversation?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Sources investigate the same problem, but come to different conclusions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“Sort of” to all – stake a claim in the middle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“No” to all – make a new interpretation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“Yes” to one, “Sort of” to another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779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71995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Approaches to </a:t>
            </a:r>
            <a:br>
              <a:rPr lang="en-US" dirty="0"/>
            </a:br>
            <a:r>
              <a:rPr lang="en-US" dirty="0"/>
              <a:t>Secondary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872359" y="1923536"/>
            <a:ext cx="10447281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 you insert yourself into the conversation?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Sources all agree with each other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“No” to all – make a new interpretation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“Sort of” to all – push their interpretation in a new direction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082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71995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Approaches to </a:t>
            </a:r>
            <a:br>
              <a:rPr lang="en-US" dirty="0"/>
            </a:br>
            <a:r>
              <a:rPr lang="en-US" dirty="0"/>
              <a:t>Secondary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872359" y="1923536"/>
            <a:ext cx="10447281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 you insert yourself into the conversation?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Sources have different problems, or different approaches to similar/same problems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“Sort of” to all – your interpretation brings approaches together, forces them to speak to one another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247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71995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Approaches to </a:t>
            </a:r>
            <a:br>
              <a:rPr lang="en-US" dirty="0"/>
            </a:br>
            <a:r>
              <a:rPr lang="en-US" dirty="0"/>
              <a:t>Secondary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872359" y="1923536"/>
            <a:ext cx="10447281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 every source needs to be addressed as part of your interpretation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Often, a source will make a minor claim about a specific topic that you find useful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Feel free to use that claim (“Yes, so…”) when relevant – you don’t have to make it part of your larger argument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478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706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3016</TotalTime>
  <Words>364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Joining the Conversation </vt:lpstr>
      <vt:lpstr>How to use Sources </vt:lpstr>
      <vt:lpstr>How to use Sources </vt:lpstr>
      <vt:lpstr>How to use Sources </vt:lpstr>
      <vt:lpstr>Approaches to  Secondary Sources </vt:lpstr>
      <vt:lpstr>Approaches to  Secondary Sources </vt:lpstr>
      <vt:lpstr>Approaches to  Secondary Sources </vt:lpstr>
      <vt:lpstr>Approaches to  Secondary Sources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71</cp:revision>
  <dcterms:created xsi:type="dcterms:W3CDTF">2017-02-02T03:45:22Z</dcterms:created>
  <dcterms:modified xsi:type="dcterms:W3CDTF">2019-11-12T13:57:06Z</dcterms:modified>
</cp:coreProperties>
</file>