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7" r:id="rId2"/>
    <p:sldId id="258" r:id="rId3"/>
    <p:sldId id="259" r:id="rId4"/>
    <p:sldId id="260" r:id="rId5"/>
    <p:sldId id="262" r:id="rId6"/>
    <p:sldId id="280" r:id="rId7"/>
    <p:sldId id="261" r:id="rId8"/>
    <p:sldId id="263" r:id="rId9"/>
    <p:sldId id="266" r:id="rId10"/>
    <p:sldId id="274" r:id="rId11"/>
    <p:sldId id="275" r:id="rId12"/>
    <p:sldId id="277" r:id="rId13"/>
    <p:sldId id="276" r:id="rId14"/>
    <p:sldId id="271" r:id="rId15"/>
    <p:sldId id="272" r:id="rId16"/>
    <p:sldId id="273" r:id="rId17"/>
    <p:sldId id="278" r:id="rId18"/>
    <p:sldId id="279" r:id="rId19"/>
    <p:sldId id="264" r:id="rId20"/>
    <p:sldId id="283" r:id="rId21"/>
    <p:sldId id="265" r:id="rId22"/>
    <p:sldId id="282" r:id="rId23"/>
    <p:sldId id="281" r:id="rId24"/>
    <p:sldId id="268"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3C8D93-74F7-465A-A2AB-0AB91F2536A6}" type="datetimeFigureOut">
              <a:rPr lang="en-IL" smtClean="0"/>
              <a:t>12/11/2021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56BA44A-77AE-4001-881A-6B7F71BC31A8}"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03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C8D93-74F7-465A-A2AB-0AB91F2536A6}" type="datetimeFigureOut">
              <a:rPr lang="en-IL" smtClean="0"/>
              <a:t>12/11/2021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32553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C8D93-74F7-465A-A2AB-0AB91F2536A6}" type="datetimeFigureOut">
              <a:rPr lang="en-IL" smtClean="0"/>
              <a:t>12/11/2021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150349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C8D93-74F7-465A-A2AB-0AB91F2536A6}" type="datetimeFigureOut">
              <a:rPr lang="en-IL" smtClean="0"/>
              <a:t>12/11/2021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347343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C8D93-74F7-465A-A2AB-0AB91F2536A6}" type="datetimeFigureOut">
              <a:rPr lang="en-IL" smtClean="0"/>
              <a:t>12/11/2021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56BA44A-77AE-4001-881A-6B7F71BC31A8}"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5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C8D93-74F7-465A-A2AB-0AB91F2536A6}" type="datetimeFigureOut">
              <a:rPr lang="en-IL" smtClean="0"/>
              <a:t>12/11/2021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183973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C8D93-74F7-465A-A2AB-0AB91F2536A6}" type="datetimeFigureOut">
              <a:rPr lang="en-IL" smtClean="0"/>
              <a:t>12/11/2021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340247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C8D93-74F7-465A-A2AB-0AB91F2536A6}" type="datetimeFigureOut">
              <a:rPr lang="en-IL" smtClean="0"/>
              <a:t>12/11/2021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60967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3C8D93-74F7-465A-A2AB-0AB91F2536A6}" type="datetimeFigureOut">
              <a:rPr lang="en-IL" smtClean="0"/>
              <a:t>12/11/2021</a:t>
            </a:fld>
            <a:endParaRPr lang="en-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L"/>
          </a:p>
        </p:txBody>
      </p:sp>
      <p:sp>
        <p:nvSpPr>
          <p:cNvPr id="9" name="Slide Number Placeholder 8"/>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137949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3C8D93-74F7-465A-A2AB-0AB91F2536A6}" type="datetimeFigureOut">
              <a:rPr lang="en-IL" smtClean="0"/>
              <a:t>12/11/2021</a:t>
            </a:fld>
            <a:endParaRPr lang="en-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6BA44A-77AE-4001-881A-6B7F71BC31A8}" type="slidenum">
              <a:rPr lang="en-IL" smtClean="0"/>
              <a:t>‹#›</a:t>
            </a:fld>
            <a:endParaRPr lang="en-IL"/>
          </a:p>
        </p:txBody>
      </p:sp>
    </p:spTree>
    <p:extLst>
      <p:ext uri="{BB962C8B-B14F-4D97-AF65-F5344CB8AC3E}">
        <p14:creationId xmlns:p14="http://schemas.microsoft.com/office/powerpoint/2010/main" val="96826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C8D93-74F7-465A-A2AB-0AB91F2536A6}" type="datetimeFigureOut">
              <a:rPr lang="en-IL" smtClean="0"/>
              <a:t>12/11/2021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456BA44A-77AE-4001-881A-6B7F71BC31A8}" type="slidenum">
              <a:rPr lang="en-IL" smtClean="0"/>
              <a:t>‹#›</a:t>
            </a:fld>
            <a:endParaRPr lang="en-IL"/>
          </a:p>
        </p:txBody>
      </p:sp>
    </p:spTree>
    <p:extLst>
      <p:ext uri="{BB962C8B-B14F-4D97-AF65-F5344CB8AC3E}">
        <p14:creationId xmlns:p14="http://schemas.microsoft.com/office/powerpoint/2010/main" val="91639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3C8D93-74F7-465A-A2AB-0AB91F2536A6}" type="datetimeFigureOut">
              <a:rPr lang="en-IL" smtClean="0"/>
              <a:t>12/11/2021</a:t>
            </a:fld>
            <a:endParaRPr lang="en-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6BA44A-77AE-4001-881A-6B7F71BC31A8}" type="slidenum">
              <a:rPr lang="en-IL" smtClean="0"/>
              <a:t>‹#›</a:t>
            </a:fld>
            <a:endParaRPr lang="en-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31084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AC63-01E2-4855-84AF-96BFD014B890}"/>
              </a:ext>
            </a:extLst>
          </p:cNvPr>
          <p:cNvSpPr>
            <a:spLocks noGrp="1"/>
          </p:cNvSpPr>
          <p:nvPr>
            <p:ph type="ctrTitle"/>
          </p:nvPr>
        </p:nvSpPr>
        <p:spPr>
          <a:xfrm>
            <a:off x="1097280" y="2295524"/>
            <a:ext cx="10058400" cy="2029587"/>
          </a:xfrm>
        </p:spPr>
        <p:txBody>
          <a:bodyPr>
            <a:normAutofit/>
          </a:bodyPr>
          <a:lstStyle/>
          <a:p>
            <a:pPr algn="ctr"/>
            <a:r>
              <a:rPr lang="en-US" sz="4400" b="1" i="1" dirty="0" err="1"/>
              <a:t>Sketchring</a:t>
            </a:r>
            <a:r>
              <a:rPr lang="en-US" sz="4400" b="1" i="1" dirty="0"/>
              <a:t> – a dynamic sketch</a:t>
            </a:r>
            <a:br>
              <a:rPr lang="en-US" sz="4400" dirty="0"/>
            </a:br>
            <a:endParaRPr lang="en-US" sz="4400" dirty="0"/>
          </a:p>
        </p:txBody>
      </p:sp>
      <p:sp>
        <p:nvSpPr>
          <p:cNvPr id="3" name="Subtitle 2">
            <a:extLst>
              <a:ext uri="{FF2B5EF4-FFF2-40B4-BE49-F238E27FC236}">
                <a16:creationId xmlns:a16="http://schemas.microsoft.com/office/drawing/2014/main" id="{884AE84D-071A-4DC7-B2EA-6CE613B1C78F}"/>
              </a:ext>
            </a:extLst>
          </p:cNvPr>
          <p:cNvSpPr>
            <a:spLocks noGrp="1"/>
          </p:cNvSpPr>
          <p:nvPr>
            <p:ph type="subTitle" idx="1"/>
          </p:nvPr>
        </p:nvSpPr>
        <p:spPr>
          <a:xfrm>
            <a:off x="1554480" y="3983777"/>
            <a:ext cx="9144000" cy="1655762"/>
          </a:xfrm>
        </p:spPr>
        <p:txBody>
          <a:bodyPr vert="horz" lIns="91440" tIns="45720" rIns="91440" bIns="45720" rtlCol="0" anchor="t">
            <a:normAutofit/>
          </a:bodyPr>
          <a:lstStyle/>
          <a:p>
            <a:pPr algn="ctr"/>
            <a:r>
              <a:rPr lang="en-US" spc="25" dirty="0" err="1"/>
              <a:t>Eiad</a:t>
            </a:r>
            <a:r>
              <a:rPr lang="en-US" spc="25" dirty="0"/>
              <a:t> Boulos, Nada Nusair</a:t>
            </a:r>
            <a:endParaRPr lang="en-US" dirty="0"/>
          </a:p>
          <a:p>
            <a:pPr algn="ctr"/>
            <a:r>
              <a:rPr lang="en-US" dirty="0"/>
              <a:t>Supervised by Prof. Roy Friedman,</a:t>
            </a:r>
          </a:p>
          <a:p>
            <a:pPr algn="ctr"/>
            <a:r>
              <a:rPr lang="en-US" dirty="0"/>
              <a:t> and Mrs. Rana </a:t>
            </a:r>
            <a:r>
              <a:rPr lang="en-US" dirty="0" err="1"/>
              <a:t>Shahout</a:t>
            </a:r>
            <a:endParaRPr lang="en-US" dirty="0"/>
          </a:p>
          <a:p>
            <a:pPr algn="ctr"/>
            <a:endParaRPr lang="en-US" dirty="0"/>
          </a:p>
        </p:txBody>
      </p:sp>
      <p:sp>
        <p:nvSpPr>
          <p:cNvPr id="6" name="Slide Number Placeholder 5">
            <a:extLst>
              <a:ext uri="{FF2B5EF4-FFF2-40B4-BE49-F238E27FC236}">
                <a16:creationId xmlns:a16="http://schemas.microsoft.com/office/drawing/2014/main" id="{346A574A-36BB-4D74-B95F-FDA7F946B374}"/>
              </a:ext>
            </a:extLst>
          </p:cNvPr>
          <p:cNvSpPr>
            <a:spLocks noGrp="1"/>
          </p:cNvSpPr>
          <p:nvPr>
            <p:ph type="sldNum" sz="quarter" idx="12"/>
          </p:nvPr>
        </p:nvSpPr>
        <p:spPr/>
        <p:txBody>
          <a:bodyPr/>
          <a:lstStyle/>
          <a:p>
            <a:fld id="{8C5E8177-571F-4707-881F-1FBE44C1EEB4}" type="slidenum">
              <a:rPr lang="en-US" smtClean="0"/>
              <a:t>1</a:t>
            </a:fld>
            <a:endParaRPr lang="en-US"/>
          </a:p>
        </p:txBody>
      </p:sp>
    </p:spTree>
    <p:extLst>
      <p:ext uri="{BB962C8B-B14F-4D97-AF65-F5344CB8AC3E}">
        <p14:creationId xmlns:p14="http://schemas.microsoft.com/office/powerpoint/2010/main" val="282789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Add x such as hash(x) = 20</a:t>
            </a:r>
            <a:endParaRPr lang="en-IL" dirty="0"/>
          </a:p>
        </p:txBody>
      </p:sp>
      <p:grpSp>
        <p:nvGrpSpPr>
          <p:cNvPr id="74" name="Group 73">
            <a:extLst>
              <a:ext uri="{FF2B5EF4-FFF2-40B4-BE49-F238E27FC236}">
                <a16:creationId xmlns:a16="http://schemas.microsoft.com/office/drawing/2014/main" id="{4D7370E0-71AB-4D3F-B1A8-F8BB212CEE8F}"/>
              </a:ext>
            </a:extLst>
          </p:cNvPr>
          <p:cNvGrpSpPr/>
          <p:nvPr/>
        </p:nvGrpSpPr>
        <p:grpSpPr>
          <a:xfrm>
            <a:off x="2014639" y="1719588"/>
            <a:ext cx="7290667" cy="4533893"/>
            <a:chOff x="2014639" y="1719588"/>
            <a:chExt cx="7290667" cy="4533893"/>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45039" y="1935332"/>
              <a:ext cx="5372474" cy="4318149"/>
              <a:chOff x="3045039" y="1935332"/>
              <a:chExt cx="5372474" cy="4318149"/>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69132" y="1935332"/>
                <a:ext cx="4066286" cy="3166669"/>
                <a:chOff x="4126330" y="2231254"/>
                <a:chExt cx="3381808" cy="2441436"/>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26330" y="4182862"/>
                  <a:ext cx="941623"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3" y="4182862"/>
                  <a:ext cx="883045"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4503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2</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523901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29019"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59" name="TextBox 58">
              <a:extLst>
                <a:ext uri="{FF2B5EF4-FFF2-40B4-BE49-F238E27FC236}">
                  <a16:creationId xmlns:a16="http://schemas.microsoft.com/office/drawing/2014/main" id="{9F1F5B35-1F5E-4F21-89C4-19BB9091E63A}"/>
                </a:ext>
              </a:extLst>
            </p:cNvPr>
            <p:cNvSpPr txBox="1"/>
            <p:nvPr/>
          </p:nvSpPr>
          <p:spPr>
            <a:xfrm>
              <a:off x="3031093" y="3084356"/>
              <a:ext cx="1332564"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60" name="TextBox 59">
              <a:extLst>
                <a:ext uri="{FF2B5EF4-FFF2-40B4-BE49-F238E27FC236}">
                  <a16:creationId xmlns:a16="http://schemas.microsoft.com/office/drawing/2014/main" id="{A77DCA44-8BC3-4C67-81B2-E5F91AE62D1B}"/>
                </a:ext>
              </a:extLst>
            </p:cNvPr>
            <p:cNvSpPr txBox="1"/>
            <p:nvPr/>
          </p:nvSpPr>
          <p:spPr>
            <a:xfrm>
              <a:off x="6286868"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2014639"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grpSp>
      <p:cxnSp>
        <p:nvCxnSpPr>
          <p:cNvPr id="22" name="Straight Arrow Connector 21">
            <a:extLst>
              <a:ext uri="{FF2B5EF4-FFF2-40B4-BE49-F238E27FC236}">
                <a16:creationId xmlns:a16="http://schemas.microsoft.com/office/drawing/2014/main" id="{2CFD8C06-520D-4538-9247-442A4A31011C}"/>
              </a:ext>
            </a:extLst>
          </p:cNvPr>
          <p:cNvCxnSpPr/>
          <p:nvPr/>
        </p:nvCxnSpPr>
        <p:spPr>
          <a:xfrm flipH="1">
            <a:off x="7053322" y="2503503"/>
            <a:ext cx="1673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50979E-8C09-4C9B-9BA6-9B511A574151}"/>
              </a:ext>
            </a:extLst>
          </p:cNvPr>
          <p:cNvSpPr txBox="1"/>
          <p:nvPr/>
        </p:nvSpPr>
        <p:spPr>
          <a:xfrm>
            <a:off x="8780016" y="2068497"/>
            <a:ext cx="2201662" cy="923330"/>
          </a:xfrm>
          <a:prstGeom prst="rect">
            <a:avLst/>
          </a:prstGeom>
          <a:noFill/>
        </p:spPr>
        <p:txBody>
          <a:bodyPr wrap="square" rtlCol="0">
            <a:spAutoFit/>
          </a:bodyPr>
          <a:lstStyle/>
          <a:p>
            <a:r>
              <a:rPr lang="en-US" dirty="0"/>
              <a:t>The field includes 20 but it’s not the deepest active leaf.</a:t>
            </a:r>
            <a:endParaRPr lang="en-IL" dirty="0"/>
          </a:p>
        </p:txBody>
      </p:sp>
    </p:spTree>
    <p:extLst>
      <p:ext uri="{BB962C8B-B14F-4D97-AF65-F5344CB8AC3E}">
        <p14:creationId xmlns:p14="http://schemas.microsoft.com/office/powerpoint/2010/main" val="217976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Add x such as hash(x) = 20</a:t>
            </a:r>
            <a:endParaRPr lang="en-IL" dirty="0"/>
          </a:p>
        </p:txBody>
      </p:sp>
      <p:grpSp>
        <p:nvGrpSpPr>
          <p:cNvPr id="74" name="Group 73">
            <a:extLst>
              <a:ext uri="{FF2B5EF4-FFF2-40B4-BE49-F238E27FC236}">
                <a16:creationId xmlns:a16="http://schemas.microsoft.com/office/drawing/2014/main" id="{4D7370E0-71AB-4D3F-B1A8-F8BB212CEE8F}"/>
              </a:ext>
            </a:extLst>
          </p:cNvPr>
          <p:cNvGrpSpPr/>
          <p:nvPr/>
        </p:nvGrpSpPr>
        <p:grpSpPr>
          <a:xfrm>
            <a:off x="2014639" y="1719588"/>
            <a:ext cx="7290667" cy="4533893"/>
            <a:chOff x="2014639" y="1719588"/>
            <a:chExt cx="7290667" cy="4533893"/>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45039" y="1935332"/>
              <a:ext cx="5372474" cy="4318149"/>
              <a:chOff x="3045039" y="1935332"/>
              <a:chExt cx="5372474" cy="4318149"/>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69132" y="1935332"/>
                <a:ext cx="4066286" cy="3166669"/>
                <a:chOff x="4126330" y="2231254"/>
                <a:chExt cx="3381808" cy="2441436"/>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26330" y="4182862"/>
                  <a:ext cx="941623"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3" y="4182862"/>
                  <a:ext cx="883045"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4503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2</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523901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29019"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59" name="TextBox 58">
              <a:extLst>
                <a:ext uri="{FF2B5EF4-FFF2-40B4-BE49-F238E27FC236}">
                  <a16:creationId xmlns:a16="http://schemas.microsoft.com/office/drawing/2014/main" id="{9F1F5B35-1F5E-4F21-89C4-19BB9091E63A}"/>
                </a:ext>
              </a:extLst>
            </p:cNvPr>
            <p:cNvSpPr txBox="1"/>
            <p:nvPr/>
          </p:nvSpPr>
          <p:spPr>
            <a:xfrm>
              <a:off x="3031093" y="3084356"/>
              <a:ext cx="1332564"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60" name="TextBox 59">
              <a:extLst>
                <a:ext uri="{FF2B5EF4-FFF2-40B4-BE49-F238E27FC236}">
                  <a16:creationId xmlns:a16="http://schemas.microsoft.com/office/drawing/2014/main" id="{A77DCA44-8BC3-4C67-81B2-E5F91AE62D1B}"/>
                </a:ext>
              </a:extLst>
            </p:cNvPr>
            <p:cNvSpPr txBox="1"/>
            <p:nvPr/>
          </p:nvSpPr>
          <p:spPr>
            <a:xfrm>
              <a:off x="6286868"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2014639"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grpSp>
      <p:cxnSp>
        <p:nvCxnSpPr>
          <p:cNvPr id="24" name="Straight Arrow Connector 23">
            <a:extLst>
              <a:ext uri="{FF2B5EF4-FFF2-40B4-BE49-F238E27FC236}">
                <a16:creationId xmlns:a16="http://schemas.microsoft.com/office/drawing/2014/main" id="{55D737CA-89CC-4C67-A245-6555CDD1E50F}"/>
              </a:ext>
            </a:extLst>
          </p:cNvPr>
          <p:cNvCxnSpPr>
            <a:cxnSpLocks/>
          </p:cNvCxnSpPr>
          <p:nvPr/>
        </p:nvCxnSpPr>
        <p:spPr>
          <a:xfrm>
            <a:off x="2014639" y="3719027"/>
            <a:ext cx="1626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86196EB-70FC-4011-A2BA-9439C304B33C}"/>
              </a:ext>
            </a:extLst>
          </p:cNvPr>
          <p:cNvSpPr txBox="1"/>
          <p:nvPr/>
        </p:nvSpPr>
        <p:spPr>
          <a:xfrm>
            <a:off x="248882" y="3257362"/>
            <a:ext cx="2201662" cy="923330"/>
          </a:xfrm>
          <a:prstGeom prst="rect">
            <a:avLst/>
          </a:prstGeom>
          <a:noFill/>
        </p:spPr>
        <p:txBody>
          <a:bodyPr wrap="square" rtlCol="0">
            <a:spAutoFit/>
          </a:bodyPr>
          <a:lstStyle/>
          <a:p>
            <a:r>
              <a:rPr lang="en-US" dirty="0"/>
              <a:t>The field includes 20 but it’s not the deepest active leaf.</a:t>
            </a:r>
            <a:endParaRPr lang="en-IL" dirty="0"/>
          </a:p>
        </p:txBody>
      </p:sp>
    </p:spTree>
    <p:extLst>
      <p:ext uri="{BB962C8B-B14F-4D97-AF65-F5344CB8AC3E}">
        <p14:creationId xmlns:p14="http://schemas.microsoft.com/office/powerpoint/2010/main" val="283367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Add x such as hash(x) = 20</a:t>
            </a:r>
            <a:endParaRPr lang="en-IL" dirty="0"/>
          </a:p>
        </p:txBody>
      </p:sp>
      <p:grpSp>
        <p:nvGrpSpPr>
          <p:cNvPr id="74" name="Group 73">
            <a:extLst>
              <a:ext uri="{FF2B5EF4-FFF2-40B4-BE49-F238E27FC236}">
                <a16:creationId xmlns:a16="http://schemas.microsoft.com/office/drawing/2014/main" id="{4D7370E0-71AB-4D3F-B1A8-F8BB212CEE8F}"/>
              </a:ext>
            </a:extLst>
          </p:cNvPr>
          <p:cNvGrpSpPr/>
          <p:nvPr/>
        </p:nvGrpSpPr>
        <p:grpSpPr>
          <a:xfrm>
            <a:off x="2014639" y="1719588"/>
            <a:ext cx="7290667" cy="4533893"/>
            <a:chOff x="2014639" y="1719588"/>
            <a:chExt cx="7290667" cy="4533893"/>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45039" y="1935332"/>
              <a:ext cx="5372474" cy="4318149"/>
              <a:chOff x="3045039" y="1935332"/>
              <a:chExt cx="5372474" cy="4318149"/>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69132" y="1935332"/>
                <a:ext cx="4066286" cy="3166669"/>
                <a:chOff x="4126330" y="2231254"/>
                <a:chExt cx="3381808" cy="2441436"/>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26330" y="4182862"/>
                  <a:ext cx="941623"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3" y="4182862"/>
                  <a:ext cx="883045"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4503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a:t>
                </a:r>
                <a:r>
                  <a:rPr lang="en-US" sz="1100" dirty="0">
                    <a:solidFill>
                      <a:schemeClr val="accent1"/>
                    </a:solidFill>
                  </a:rPr>
                  <a:t>3</a:t>
                </a:r>
                <a:endParaRPr lang="en-IL" sz="1100" dirty="0">
                  <a:solidFill>
                    <a:schemeClr val="accent1"/>
                  </a:solidFill>
                </a:endParaRPr>
              </a:p>
            </p:txBody>
          </p:sp>
          <p:sp>
            <p:nvSpPr>
              <p:cNvPr id="36" name="Oval 35">
                <a:extLst>
                  <a:ext uri="{FF2B5EF4-FFF2-40B4-BE49-F238E27FC236}">
                    <a16:creationId xmlns:a16="http://schemas.microsoft.com/office/drawing/2014/main" id="{A688E993-3242-4B3B-B38F-5BA5F6F9617C}"/>
                  </a:ext>
                </a:extLst>
              </p:cNvPr>
              <p:cNvSpPr/>
              <p:nvPr/>
            </p:nvSpPr>
            <p:spPr>
              <a:xfrm>
                <a:off x="523901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29019"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59" name="TextBox 58">
              <a:extLst>
                <a:ext uri="{FF2B5EF4-FFF2-40B4-BE49-F238E27FC236}">
                  <a16:creationId xmlns:a16="http://schemas.microsoft.com/office/drawing/2014/main" id="{9F1F5B35-1F5E-4F21-89C4-19BB9091E63A}"/>
                </a:ext>
              </a:extLst>
            </p:cNvPr>
            <p:cNvSpPr txBox="1"/>
            <p:nvPr/>
          </p:nvSpPr>
          <p:spPr>
            <a:xfrm>
              <a:off x="3031093" y="3084356"/>
              <a:ext cx="1332564"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60" name="TextBox 59">
              <a:extLst>
                <a:ext uri="{FF2B5EF4-FFF2-40B4-BE49-F238E27FC236}">
                  <a16:creationId xmlns:a16="http://schemas.microsoft.com/office/drawing/2014/main" id="{A77DCA44-8BC3-4C67-81B2-E5F91AE62D1B}"/>
                </a:ext>
              </a:extLst>
            </p:cNvPr>
            <p:cNvSpPr txBox="1"/>
            <p:nvPr/>
          </p:nvSpPr>
          <p:spPr>
            <a:xfrm>
              <a:off x="6286868"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2014639"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grpSp>
      <p:cxnSp>
        <p:nvCxnSpPr>
          <p:cNvPr id="24" name="Straight Arrow Connector 23">
            <a:extLst>
              <a:ext uri="{FF2B5EF4-FFF2-40B4-BE49-F238E27FC236}">
                <a16:creationId xmlns:a16="http://schemas.microsoft.com/office/drawing/2014/main" id="{55D737CA-89CC-4C67-A245-6555CDD1E50F}"/>
              </a:ext>
            </a:extLst>
          </p:cNvPr>
          <p:cNvCxnSpPr>
            <a:cxnSpLocks/>
          </p:cNvCxnSpPr>
          <p:nvPr/>
        </p:nvCxnSpPr>
        <p:spPr>
          <a:xfrm>
            <a:off x="1929242" y="4431352"/>
            <a:ext cx="1559390" cy="80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86196EB-70FC-4011-A2BA-9439C304B33C}"/>
              </a:ext>
            </a:extLst>
          </p:cNvPr>
          <p:cNvSpPr txBox="1"/>
          <p:nvPr/>
        </p:nvSpPr>
        <p:spPr>
          <a:xfrm>
            <a:off x="163485" y="3969687"/>
            <a:ext cx="2201662" cy="1200329"/>
          </a:xfrm>
          <a:prstGeom prst="rect">
            <a:avLst/>
          </a:prstGeom>
          <a:noFill/>
        </p:spPr>
        <p:txBody>
          <a:bodyPr wrap="square" rtlCol="0">
            <a:spAutoFit/>
          </a:bodyPr>
          <a:lstStyle/>
          <a:p>
            <a:r>
              <a:rPr lang="en-US" dirty="0"/>
              <a:t>The field includes 20 and it’s the deepest active leaf. So we add it here.</a:t>
            </a:r>
            <a:endParaRPr lang="en-IL" dirty="0"/>
          </a:p>
        </p:txBody>
      </p:sp>
    </p:spTree>
    <p:extLst>
      <p:ext uri="{BB962C8B-B14F-4D97-AF65-F5344CB8AC3E}">
        <p14:creationId xmlns:p14="http://schemas.microsoft.com/office/powerpoint/2010/main" val="244598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Shrink</a:t>
            </a:r>
            <a:endParaRPr lang="en-IL" dirty="0"/>
          </a:p>
        </p:txBody>
      </p:sp>
      <p:cxnSp>
        <p:nvCxnSpPr>
          <p:cNvPr id="63" name="Straight Arrow Connector 62">
            <a:extLst>
              <a:ext uri="{FF2B5EF4-FFF2-40B4-BE49-F238E27FC236}">
                <a16:creationId xmlns:a16="http://schemas.microsoft.com/office/drawing/2014/main" id="{0CC1346B-7EEB-479E-9F99-D35E2E669C0B}"/>
              </a:ext>
            </a:extLst>
          </p:cNvPr>
          <p:cNvCxnSpPr>
            <a:cxnSpLocks/>
            <a:stCxn id="65" idx="3"/>
            <a:endCxn id="34" idx="2"/>
          </p:cNvCxnSpPr>
          <p:nvPr/>
        </p:nvCxnSpPr>
        <p:spPr>
          <a:xfrm flipV="1">
            <a:off x="1633492" y="5677741"/>
            <a:ext cx="1411547" cy="11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4D7370E0-71AB-4D3F-B1A8-F8BB212CEE8F}"/>
              </a:ext>
            </a:extLst>
          </p:cNvPr>
          <p:cNvGrpSpPr/>
          <p:nvPr/>
        </p:nvGrpSpPr>
        <p:grpSpPr>
          <a:xfrm>
            <a:off x="248882" y="1719588"/>
            <a:ext cx="9056424" cy="4533893"/>
            <a:chOff x="248882" y="1719588"/>
            <a:chExt cx="9056424" cy="4533893"/>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45039" y="1935332"/>
              <a:ext cx="5372474" cy="4318149"/>
              <a:chOff x="3045039" y="1935332"/>
              <a:chExt cx="5372474" cy="4318149"/>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69132" y="1935332"/>
                <a:ext cx="4066286" cy="3166669"/>
                <a:chOff x="4126330" y="2231254"/>
                <a:chExt cx="3381808" cy="2441436"/>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26330" y="4182862"/>
                  <a:ext cx="941623"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3" y="4182862"/>
                  <a:ext cx="883045"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4503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3</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523901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29019"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59" name="TextBox 58">
              <a:extLst>
                <a:ext uri="{FF2B5EF4-FFF2-40B4-BE49-F238E27FC236}">
                  <a16:creationId xmlns:a16="http://schemas.microsoft.com/office/drawing/2014/main" id="{9F1F5B35-1F5E-4F21-89C4-19BB9091E63A}"/>
                </a:ext>
              </a:extLst>
            </p:cNvPr>
            <p:cNvSpPr txBox="1"/>
            <p:nvPr/>
          </p:nvSpPr>
          <p:spPr>
            <a:xfrm>
              <a:off x="3031093" y="3084356"/>
              <a:ext cx="1332564"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60" name="TextBox 59">
              <a:extLst>
                <a:ext uri="{FF2B5EF4-FFF2-40B4-BE49-F238E27FC236}">
                  <a16:creationId xmlns:a16="http://schemas.microsoft.com/office/drawing/2014/main" id="{A77DCA44-8BC3-4C67-81B2-E5F91AE62D1B}"/>
                </a:ext>
              </a:extLst>
            </p:cNvPr>
            <p:cNvSpPr txBox="1"/>
            <p:nvPr/>
          </p:nvSpPr>
          <p:spPr>
            <a:xfrm>
              <a:off x="6286868"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2014639"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5" name="TextBox 64">
              <a:extLst>
                <a:ext uri="{FF2B5EF4-FFF2-40B4-BE49-F238E27FC236}">
                  <a16:creationId xmlns:a16="http://schemas.microsoft.com/office/drawing/2014/main" id="{E8227069-9B59-4A99-9BBA-30E4847BD28F}"/>
                </a:ext>
              </a:extLst>
            </p:cNvPr>
            <p:cNvSpPr txBox="1"/>
            <p:nvPr/>
          </p:nvSpPr>
          <p:spPr>
            <a:xfrm>
              <a:off x="248882" y="5471305"/>
              <a:ext cx="1384610" cy="646331"/>
            </a:xfrm>
            <a:prstGeom prst="rect">
              <a:avLst/>
            </a:prstGeom>
            <a:noFill/>
          </p:spPr>
          <p:txBody>
            <a:bodyPr wrap="square" rtlCol="0">
              <a:spAutoFit/>
            </a:bodyPr>
            <a:lstStyle/>
            <a:p>
              <a:r>
                <a:rPr lang="en-US" dirty="0"/>
                <a:t>Least loaded active leaf</a:t>
              </a:r>
              <a:endParaRPr lang="en-IL" dirty="0"/>
            </a:p>
          </p:txBody>
        </p:sp>
      </p:grpSp>
    </p:spTree>
    <p:extLst>
      <p:ext uri="{BB962C8B-B14F-4D97-AF65-F5344CB8AC3E}">
        <p14:creationId xmlns:p14="http://schemas.microsoft.com/office/powerpoint/2010/main" val="328511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Shrink</a:t>
            </a:r>
            <a:endParaRPr lang="en-IL" dirty="0"/>
          </a:p>
        </p:txBody>
      </p:sp>
      <p:sp>
        <p:nvSpPr>
          <p:cNvPr id="19" name="TextBox 18">
            <a:extLst>
              <a:ext uri="{FF2B5EF4-FFF2-40B4-BE49-F238E27FC236}">
                <a16:creationId xmlns:a16="http://schemas.microsoft.com/office/drawing/2014/main" id="{36C742BC-1E23-4162-97BD-57CD921322EE}"/>
              </a:ext>
            </a:extLst>
          </p:cNvPr>
          <p:cNvSpPr txBox="1"/>
          <p:nvPr/>
        </p:nvSpPr>
        <p:spPr>
          <a:xfrm>
            <a:off x="3293923" y="5016022"/>
            <a:ext cx="1364191" cy="1323439"/>
          </a:xfrm>
          <a:prstGeom prst="rect">
            <a:avLst/>
          </a:prstGeom>
          <a:noFill/>
        </p:spPr>
        <p:txBody>
          <a:bodyPr wrap="square" rtlCol="0">
            <a:spAutoFit/>
          </a:bodyPr>
          <a:lstStyle/>
          <a:p>
            <a:r>
              <a:rPr lang="en-US" sz="8000" dirty="0">
                <a:solidFill>
                  <a:srgbClr val="FF0000"/>
                </a:solidFill>
              </a:rPr>
              <a:t>X</a:t>
            </a:r>
            <a:endParaRPr lang="en-IL" sz="8000" dirty="0">
              <a:solidFill>
                <a:srgbClr val="FF0000"/>
              </a:solidFill>
            </a:endParaRPr>
          </a:p>
        </p:txBody>
      </p:sp>
      <p:grpSp>
        <p:nvGrpSpPr>
          <p:cNvPr id="5" name="Group 4">
            <a:extLst>
              <a:ext uri="{FF2B5EF4-FFF2-40B4-BE49-F238E27FC236}">
                <a16:creationId xmlns:a16="http://schemas.microsoft.com/office/drawing/2014/main" id="{2CF902B9-885E-41E8-A760-4BE91467E59A}"/>
              </a:ext>
            </a:extLst>
          </p:cNvPr>
          <p:cNvGrpSpPr/>
          <p:nvPr/>
        </p:nvGrpSpPr>
        <p:grpSpPr>
          <a:xfrm>
            <a:off x="248882" y="1719588"/>
            <a:ext cx="9056424" cy="4533893"/>
            <a:chOff x="248882" y="1719588"/>
            <a:chExt cx="9056424" cy="4533893"/>
          </a:xfrm>
        </p:grpSpPr>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90540"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nvGrpSpPr>
            <p:cNvPr id="3" name="Group 2">
              <a:extLst>
                <a:ext uri="{FF2B5EF4-FFF2-40B4-BE49-F238E27FC236}">
                  <a16:creationId xmlns:a16="http://schemas.microsoft.com/office/drawing/2014/main" id="{C7801B15-812C-4059-A175-DA9D9FD0EC87}"/>
                </a:ext>
              </a:extLst>
            </p:cNvPr>
            <p:cNvGrpSpPr/>
            <p:nvPr/>
          </p:nvGrpSpPr>
          <p:grpSpPr>
            <a:xfrm>
              <a:off x="1633492" y="1935332"/>
              <a:ext cx="7671814" cy="4318149"/>
              <a:chOff x="1633492" y="1935332"/>
              <a:chExt cx="7671814" cy="4318149"/>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45039" y="1935332"/>
                <a:ext cx="5372474" cy="4318149"/>
                <a:chOff x="3045039" y="1935332"/>
                <a:chExt cx="5372474" cy="4318149"/>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69132" y="1935332"/>
                  <a:ext cx="4066286" cy="3166669"/>
                  <a:chOff x="4126330" y="2231254"/>
                  <a:chExt cx="3381808" cy="2441436"/>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26330" y="4182862"/>
                    <a:ext cx="941623"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3" y="4182862"/>
                    <a:ext cx="883045"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45039" y="5102001"/>
                  <a:ext cx="1248185" cy="115148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3</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523901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59" name="TextBox 58">
                <a:extLst>
                  <a:ext uri="{FF2B5EF4-FFF2-40B4-BE49-F238E27FC236}">
                    <a16:creationId xmlns:a16="http://schemas.microsoft.com/office/drawing/2014/main" id="{9F1F5B35-1F5E-4F21-89C4-19BB9091E63A}"/>
                  </a:ext>
                </a:extLst>
              </p:cNvPr>
              <p:cNvSpPr txBox="1"/>
              <p:nvPr/>
            </p:nvSpPr>
            <p:spPr>
              <a:xfrm>
                <a:off x="2969571" y="3084356"/>
                <a:ext cx="1394085"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a:t>
                </a:r>
                <a:r>
                  <a:rPr lang="en-US" sz="1200" dirty="0">
                    <a:solidFill>
                      <a:srgbClr val="00B0F0"/>
                    </a:solidFill>
                  </a:rPr>
                  <a:t>true</a:t>
                </a:r>
                <a:endParaRPr lang="en-IL" sz="1200" dirty="0">
                  <a:solidFill>
                    <a:srgbClr val="00B0F0"/>
                  </a:solidFill>
                </a:endParaRPr>
              </a:p>
            </p:txBody>
          </p:sp>
          <p:sp>
            <p:nvSpPr>
              <p:cNvPr id="60" name="TextBox 59">
                <a:extLst>
                  <a:ext uri="{FF2B5EF4-FFF2-40B4-BE49-F238E27FC236}">
                    <a16:creationId xmlns:a16="http://schemas.microsoft.com/office/drawing/2014/main" id="{A77DCA44-8BC3-4C67-81B2-E5F91AE62D1B}"/>
                  </a:ext>
                </a:extLst>
              </p:cNvPr>
              <p:cNvSpPr txBox="1"/>
              <p:nvPr/>
            </p:nvSpPr>
            <p:spPr>
              <a:xfrm>
                <a:off x="6300790" y="4893017"/>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1898633" y="4893017"/>
                <a:ext cx="1364191"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cxnSp>
            <p:nvCxnSpPr>
              <p:cNvPr id="21" name="Straight Arrow Connector 20">
                <a:extLst>
                  <a:ext uri="{FF2B5EF4-FFF2-40B4-BE49-F238E27FC236}">
                    <a16:creationId xmlns:a16="http://schemas.microsoft.com/office/drawing/2014/main" id="{BBB842CC-3766-4100-A8E3-ECF758A3DF11}"/>
                  </a:ext>
                </a:extLst>
              </p:cNvPr>
              <p:cNvCxnSpPr>
                <a:cxnSpLocks/>
                <a:stCxn id="22" idx="3"/>
              </p:cNvCxnSpPr>
              <p:nvPr/>
            </p:nvCxnSpPr>
            <p:spPr>
              <a:xfrm flipV="1">
                <a:off x="1633492" y="5677741"/>
                <a:ext cx="1411547" cy="11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E768DB69-B398-4625-8EFA-3F9340814A01}"/>
                </a:ext>
              </a:extLst>
            </p:cNvPr>
            <p:cNvSpPr txBox="1"/>
            <p:nvPr/>
          </p:nvSpPr>
          <p:spPr>
            <a:xfrm>
              <a:off x="248882" y="5471305"/>
              <a:ext cx="1384610" cy="646331"/>
            </a:xfrm>
            <a:prstGeom prst="rect">
              <a:avLst/>
            </a:prstGeom>
            <a:noFill/>
          </p:spPr>
          <p:txBody>
            <a:bodyPr wrap="square" rtlCol="0">
              <a:spAutoFit/>
            </a:bodyPr>
            <a:lstStyle/>
            <a:p>
              <a:r>
                <a:rPr lang="en-US" dirty="0"/>
                <a:t>Least loaded active leaf</a:t>
              </a:r>
              <a:endParaRPr lang="en-IL" dirty="0"/>
            </a:p>
          </p:txBody>
        </p:sp>
      </p:grpSp>
      <p:sp>
        <p:nvSpPr>
          <p:cNvPr id="6" name="TextBox 5">
            <a:extLst>
              <a:ext uri="{FF2B5EF4-FFF2-40B4-BE49-F238E27FC236}">
                <a16:creationId xmlns:a16="http://schemas.microsoft.com/office/drawing/2014/main" id="{2DBF8E43-6610-4294-B231-3AC2DA28B49C}"/>
              </a:ext>
            </a:extLst>
          </p:cNvPr>
          <p:cNvSpPr txBox="1"/>
          <p:nvPr/>
        </p:nvSpPr>
        <p:spPr>
          <a:xfrm>
            <a:off x="2792768" y="4746717"/>
            <a:ext cx="1783202" cy="1862048"/>
          </a:xfrm>
          <a:prstGeom prst="rect">
            <a:avLst/>
          </a:prstGeom>
          <a:noFill/>
        </p:spPr>
        <p:txBody>
          <a:bodyPr wrap="square" rtlCol="0">
            <a:spAutoFit/>
          </a:bodyPr>
          <a:lstStyle/>
          <a:p>
            <a:pPr algn="ctr"/>
            <a:r>
              <a:rPr lang="en-US" sz="11500" dirty="0">
                <a:solidFill>
                  <a:srgbClr val="FF0000"/>
                </a:solidFill>
              </a:rPr>
              <a:t>X</a:t>
            </a:r>
            <a:endParaRPr lang="en-IL" sz="2800" dirty="0">
              <a:solidFill>
                <a:srgbClr val="FF0000"/>
              </a:solidFill>
            </a:endParaRPr>
          </a:p>
        </p:txBody>
      </p:sp>
    </p:spTree>
    <p:extLst>
      <p:ext uri="{BB962C8B-B14F-4D97-AF65-F5344CB8AC3E}">
        <p14:creationId xmlns:p14="http://schemas.microsoft.com/office/powerpoint/2010/main" val="12540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Expand</a:t>
            </a:r>
            <a:endParaRPr lang="en-IL" dirty="0"/>
          </a:p>
        </p:txBody>
      </p:sp>
      <p:sp>
        <p:nvSpPr>
          <p:cNvPr id="26" name="TextBox 25">
            <a:extLst>
              <a:ext uri="{FF2B5EF4-FFF2-40B4-BE49-F238E27FC236}">
                <a16:creationId xmlns:a16="http://schemas.microsoft.com/office/drawing/2014/main" id="{04D6C31F-719C-4A8F-B448-13784200A19E}"/>
              </a:ext>
            </a:extLst>
          </p:cNvPr>
          <p:cNvSpPr txBox="1"/>
          <p:nvPr/>
        </p:nvSpPr>
        <p:spPr>
          <a:xfrm>
            <a:off x="2799299" y="4723392"/>
            <a:ext cx="1783202" cy="1862048"/>
          </a:xfrm>
          <a:prstGeom prst="rect">
            <a:avLst/>
          </a:prstGeom>
          <a:noFill/>
        </p:spPr>
        <p:txBody>
          <a:bodyPr wrap="square" rtlCol="0">
            <a:spAutoFit/>
          </a:bodyPr>
          <a:lstStyle/>
          <a:p>
            <a:pPr algn="ctr"/>
            <a:r>
              <a:rPr lang="en-US" sz="11500" dirty="0">
                <a:solidFill>
                  <a:srgbClr val="FF0000"/>
                </a:solidFill>
              </a:rPr>
              <a:t>X</a:t>
            </a:r>
            <a:endParaRPr lang="en-IL" sz="2800" dirty="0">
              <a:solidFill>
                <a:srgbClr val="FF0000"/>
              </a:solidFill>
            </a:endParaRPr>
          </a:p>
        </p:txBody>
      </p:sp>
      <p:grpSp>
        <p:nvGrpSpPr>
          <p:cNvPr id="9" name="Group 8">
            <a:extLst>
              <a:ext uri="{FF2B5EF4-FFF2-40B4-BE49-F238E27FC236}">
                <a16:creationId xmlns:a16="http://schemas.microsoft.com/office/drawing/2014/main" id="{A5425EDD-04F6-4C66-B23E-A0BD952C59D4}"/>
              </a:ext>
            </a:extLst>
          </p:cNvPr>
          <p:cNvGrpSpPr/>
          <p:nvPr/>
        </p:nvGrpSpPr>
        <p:grpSpPr>
          <a:xfrm>
            <a:off x="1898633" y="1719588"/>
            <a:ext cx="9615421" cy="4619873"/>
            <a:chOff x="1898633" y="1719588"/>
            <a:chExt cx="9615421" cy="4619873"/>
          </a:xfrm>
        </p:grpSpPr>
        <p:sp>
          <p:nvSpPr>
            <p:cNvPr id="19" name="TextBox 18">
              <a:extLst>
                <a:ext uri="{FF2B5EF4-FFF2-40B4-BE49-F238E27FC236}">
                  <a16:creationId xmlns:a16="http://schemas.microsoft.com/office/drawing/2014/main" id="{36C742BC-1E23-4162-97BD-57CD921322EE}"/>
                </a:ext>
              </a:extLst>
            </p:cNvPr>
            <p:cNvSpPr txBox="1"/>
            <p:nvPr/>
          </p:nvSpPr>
          <p:spPr>
            <a:xfrm>
              <a:off x="3293923" y="5016022"/>
              <a:ext cx="1364191" cy="1323439"/>
            </a:xfrm>
            <a:prstGeom prst="rect">
              <a:avLst/>
            </a:prstGeom>
            <a:noFill/>
          </p:spPr>
          <p:txBody>
            <a:bodyPr wrap="square" rtlCol="0">
              <a:spAutoFit/>
            </a:bodyPr>
            <a:lstStyle/>
            <a:p>
              <a:r>
                <a:rPr lang="en-US" sz="8000" dirty="0">
                  <a:solidFill>
                    <a:srgbClr val="FF0000"/>
                  </a:solidFill>
                </a:rPr>
                <a:t>X</a:t>
              </a:r>
              <a:endParaRPr lang="en-IL" sz="8000" dirty="0">
                <a:solidFill>
                  <a:srgbClr val="FF0000"/>
                </a:solidFill>
              </a:endParaRPr>
            </a:p>
          </p:txBody>
        </p:sp>
        <p:grpSp>
          <p:nvGrpSpPr>
            <p:cNvPr id="8" name="Group 7">
              <a:extLst>
                <a:ext uri="{FF2B5EF4-FFF2-40B4-BE49-F238E27FC236}">
                  <a16:creationId xmlns:a16="http://schemas.microsoft.com/office/drawing/2014/main" id="{45CC8651-0F87-4397-A83F-C0457A33AD23}"/>
                </a:ext>
              </a:extLst>
            </p:cNvPr>
            <p:cNvGrpSpPr/>
            <p:nvPr/>
          </p:nvGrpSpPr>
          <p:grpSpPr>
            <a:xfrm>
              <a:off x="1898633" y="1719588"/>
              <a:ext cx="9615421" cy="4533893"/>
              <a:chOff x="1898633" y="1719588"/>
              <a:chExt cx="9615421" cy="4533893"/>
            </a:xfrm>
          </p:grpSpPr>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90540"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nvGrpSpPr>
              <p:cNvPr id="7" name="Group 6">
                <a:extLst>
                  <a:ext uri="{FF2B5EF4-FFF2-40B4-BE49-F238E27FC236}">
                    <a16:creationId xmlns:a16="http://schemas.microsoft.com/office/drawing/2014/main" id="{FCB93093-A36E-401F-8A99-63C81FA369C3}"/>
                  </a:ext>
                </a:extLst>
              </p:cNvPr>
              <p:cNvGrpSpPr/>
              <p:nvPr/>
            </p:nvGrpSpPr>
            <p:grpSpPr>
              <a:xfrm>
                <a:off x="1898633" y="1935332"/>
                <a:ext cx="9615421" cy="4318149"/>
                <a:chOff x="1898633" y="1935332"/>
                <a:chExt cx="9615421" cy="4318149"/>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45039" y="1935332"/>
                  <a:ext cx="5372474" cy="4318149"/>
                  <a:chOff x="3045039" y="1935332"/>
                  <a:chExt cx="5372474" cy="4318149"/>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69132" y="1935332"/>
                    <a:ext cx="4066286" cy="3166669"/>
                    <a:chOff x="4126330" y="2231254"/>
                    <a:chExt cx="3381808" cy="2441436"/>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26330" y="4182862"/>
                      <a:ext cx="941623"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3" y="4182862"/>
                      <a:ext cx="883045" cy="489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45039" y="5102001"/>
                    <a:ext cx="1248185" cy="115148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3</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5239019" y="5102001"/>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0" name="TextBox 59">
                  <a:extLst>
                    <a:ext uri="{FF2B5EF4-FFF2-40B4-BE49-F238E27FC236}">
                      <a16:creationId xmlns:a16="http://schemas.microsoft.com/office/drawing/2014/main" id="{A77DCA44-8BC3-4C67-81B2-E5F91AE62D1B}"/>
                    </a:ext>
                  </a:extLst>
                </p:cNvPr>
                <p:cNvSpPr txBox="1"/>
                <p:nvPr/>
              </p:nvSpPr>
              <p:spPr>
                <a:xfrm>
                  <a:off x="6269421" y="4871168"/>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1898633" y="4893017"/>
                  <a:ext cx="1364191"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20" name="TextBox 19">
                  <a:extLst>
                    <a:ext uri="{FF2B5EF4-FFF2-40B4-BE49-F238E27FC236}">
                      <a16:creationId xmlns:a16="http://schemas.microsoft.com/office/drawing/2014/main" id="{8854293D-58C4-44DB-8E45-9A2B3B69E3E1}"/>
                    </a:ext>
                  </a:extLst>
                </p:cNvPr>
                <p:cNvSpPr txBox="1"/>
                <p:nvPr/>
              </p:nvSpPr>
              <p:spPr>
                <a:xfrm>
                  <a:off x="10129444" y="3201000"/>
                  <a:ext cx="1384610" cy="646331"/>
                </a:xfrm>
                <a:prstGeom prst="rect">
                  <a:avLst/>
                </a:prstGeom>
                <a:noFill/>
              </p:spPr>
              <p:txBody>
                <a:bodyPr wrap="square" rtlCol="0">
                  <a:spAutoFit/>
                </a:bodyPr>
                <a:lstStyle/>
                <a:p>
                  <a:r>
                    <a:rPr lang="en-US" dirty="0"/>
                    <a:t>Most loaded active leaf</a:t>
                  </a:r>
                  <a:endParaRPr lang="en-IL" dirty="0"/>
                </a:p>
              </p:txBody>
            </p:sp>
            <p:cxnSp>
              <p:nvCxnSpPr>
                <p:cNvPr id="5" name="Straight Arrow Connector 4">
                  <a:extLst>
                    <a:ext uri="{FF2B5EF4-FFF2-40B4-BE49-F238E27FC236}">
                      <a16:creationId xmlns:a16="http://schemas.microsoft.com/office/drawing/2014/main" id="{F83FEF62-AFDA-4C46-A973-FAE78CDCEBAD}"/>
                    </a:ext>
                  </a:extLst>
                </p:cNvPr>
                <p:cNvCxnSpPr>
                  <a:stCxn id="20" idx="1"/>
                  <a:endCxn id="39" idx="6"/>
                </p:cNvCxnSpPr>
                <p:nvPr/>
              </p:nvCxnSpPr>
              <p:spPr>
                <a:xfrm flipH="1">
                  <a:off x="8417513" y="3524166"/>
                  <a:ext cx="1711931" cy="366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B90FA6C9-ACF2-4645-AF88-1380164EDA22}"/>
                </a:ext>
              </a:extLst>
            </p:cNvPr>
            <p:cNvSpPr txBox="1"/>
            <p:nvPr/>
          </p:nvSpPr>
          <p:spPr>
            <a:xfrm>
              <a:off x="2969571" y="3084356"/>
              <a:ext cx="1394085"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true</a:t>
              </a:r>
              <a:endParaRPr lang="en-IL" sz="1200" dirty="0"/>
            </a:p>
          </p:txBody>
        </p:sp>
      </p:grpSp>
      <p:sp>
        <p:nvSpPr>
          <p:cNvPr id="31" name="TextBox 30">
            <a:extLst>
              <a:ext uri="{FF2B5EF4-FFF2-40B4-BE49-F238E27FC236}">
                <a16:creationId xmlns:a16="http://schemas.microsoft.com/office/drawing/2014/main" id="{BC80A959-1BF3-4351-AE21-6C69340459C3}"/>
              </a:ext>
            </a:extLst>
          </p:cNvPr>
          <p:cNvSpPr txBox="1"/>
          <p:nvPr/>
        </p:nvSpPr>
        <p:spPr>
          <a:xfrm>
            <a:off x="2792768" y="4746717"/>
            <a:ext cx="1783202" cy="1862048"/>
          </a:xfrm>
          <a:prstGeom prst="rect">
            <a:avLst/>
          </a:prstGeom>
          <a:noFill/>
        </p:spPr>
        <p:txBody>
          <a:bodyPr wrap="square" rtlCol="0">
            <a:spAutoFit/>
          </a:bodyPr>
          <a:lstStyle/>
          <a:p>
            <a:pPr algn="ctr"/>
            <a:r>
              <a:rPr lang="en-US" sz="11500" dirty="0">
                <a:solidFill>
                  <a:srgbClr val="FF0000"/>
                </a:solidFill>
              </a:rPr>
              <a:t>X</a:t>
            </a:r>
            <a:endParaRPr lang="en-IL" sz="2800" dirty="0">
              <a:solidFill>
                <a:srgbClr val="FF0000"/>
              </a:solidFill>
            </a:endParaRPr>
          </a:p>
        </p:txBody>
      </p:sp>
    </p:spTree>
    <p:extLst>
      <p:ext uri="{BB962C8B-B14F-4D97-AF65-F5344CB8AC3E}">
        <p14:creationId xmlns:p14="http://schemas.microsoft.com/office/powerpoint/2010/main" val="156971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r>
              <a:rPr lang="en-US" dirty="0"/>
              <a:t>Expand</a:t>
            </a:r>
            <a:endParaRPr lang="en-IL" dirty="0"/>
          </a:p>
        </p:txBody>
      </p:sp>
      <p:grpSp>
        <p:nvGrpSpPr>
          <p:cNvPr id="38" name="Group 37">
            <a:extLst>
              <a:ext uri="{FF2B5EF4-FFF2-40B4-BE49-F238E27FC236}">
                <a16:creationId xmlns:a16="http://schemas.microsoft.com/office/drawing/2014/main" id="{A38DB9BA-31FF-4DCF-B55B-52A7F6A93A62}"/>
              </a:ext>
            </a:extLst>
          </p:cNvPr>
          <p:cNvGrpSpPr/>
          <p:nvPr/>
        </p:nvGrpSpPr>
        <p:grpSpPr>
          <a:xfrm>
            <a:off x="1993110" y="1719588"/>
            <a:ext cx="9520944" cy="4808754"/>
            <a:chOff x="1993110" y="1719588"/>
            <a:chExt cx="9520944" cy="4808754"/>
          </a:xfrm>
        </p:grpSpPr>
        <p:grpSp>
          <p:nvGrpSpPr>
            <p:cNvPr id="6" name="Group 5">
              <a:extLst>
                <a:ext uri="{FF2B5EF4-FFF2-40B4-BE49-F238E27FC236}">
                  <a16:creationId xmlns:a16="http://schemas.microsoft.com/office/drawing/2014/main" id="{6B653718-2554-410A-84C6-C664C45320B2}"/>
                </a:ext>
              </a:extLst>
            </p:cNvPr>
            <p:cNvGrpSpPr/>
            <p:nvPr/>
          </p:nvGrpSpPr>
          <p:grpSpPr>
            <a:xfrm>
              <a:off x="1993110" y="1719588"/>
              <a:ext cx="9520944" cy="4808754"/>
              <a:chOff x="1993110" y="1719588"/>
              <a:chExt cx="9520944" cy="4808754"/>
            </a:xfrm>
          </p:grpSpPr>
          <p:grpSp>
            <p:nvGrpSpPr>
              <p:cNvPr id="8" name="Group 7">
                <a:extLst>
                  <a:ext uri="{FF2B5EF4-FFF2-40B4-BE49-F238E27FC236}">
                    <a16:creationId xmlns:a16="http://schemas.microsoft.com/office/drawing/2014/main" id="{45CC8651-0F87-4397-A83F-C0457A33AD23}"/>
                  </a:ext>
                </a:extLst>
              </p:cNvPr>
              <p:cNvGrpSpPr/>
              <p:nvPr/>
            </p:nvGrpSpPr>
            <p:grpSpPr>
              <a:xfrm>
                <a:off x="1993110" y="1719588"/>
                <a:ext cx="9520944" cy="4499295"/>
                <a:chOff x="1993110" y="1719588"/>
                <a:chExt cx="9520944" cy="4499295"/>
              </a:xfrm>
            </p:grpSpPr>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90540"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nvGrpSpPr>
                <p:cNvPr id="7" name="Group 6">
                  <a:extLst>
                    <a:ext uri="{FF2B5EF4-FFF2-40B4-BE49-F238E27FC236}">
                      <a16:creationId xmlns:a16="http://schemas.microsoft.com/office/drawing/2014/main" id="{FCB93093-A36E-401F-8A99-63C81FA369C3}"/>
                    </a:ext>
                  </a:extLst>
                </p:cNvPr>
                <p:cNvGrpSpPr/>
                <p:nvPr/>
              </p:nvGrpSpPr>
              <p:grpSpPr>
                <a:xfrm>
                  <a:off x="1993110" y="1935332"/>
                  <a:ext cx="9520944" cy="4283551"/>
                  <a:chOff x="1993110" y="1935332"/>
                  <a:chExt cx="9520944" cy="4283551"/>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73668" y="1935332"/>
                    <a:ext cx="5343845" cy="4283551"/>
                    <a:chOff x="3073668" y="1935332"/>
                    <a:chExt cx="5343845" cy="4283551"/>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97760" y="1935332"/>
                      <a:ext cx="4037658" cy="3132071"/>
                      <a:chOff x="4150139" y="2231254"/>
                      <a:chExt cx="3357999" cy="2414761"/>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50139" y="4182862"/>
                        <a:ext cx="917813" cy="45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2" y="4182862"/>
                        <a:ext cx="143740" cy="463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73668" y="5051069"/>
                      <a:ext cx="1248185" cy="115148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3</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4350079" y="5067403"/>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557396" cy="461665"/>
                  </a:xfrm>
                  <a:prstGeom prst="rect">
                    <a:avLst/>
                  </a:prstGeom>
                  <a:noFill/>
                </p:spPr>
                <p:txBody>
                  <a:bodyPr wrap="square" rtlCol="0">
                    <a:spAutoFit/>
                  </a:bodyPr>
                  <a:lstStyle/>
                  <a:p>
                    <a:r>
                      <a:rPr lang="en-US" sz="1200" dirty="0" err="1"/>
                      <a:t>isLastupper</a:t>
                    </a:r>
                    <a:r>
                      <a:rPr lang="en-US" sz="1200" dirty="0"/>
                      <a:t>: </a:t>
                    </a:r>
                    <a:r>
                      <a:rPr lang="en-US" sz="1200" dirty="0">
                        <a:solidFill>
                          <a:srgbClr val="00B0F0"/>
                        </a:solidFill>
                      </a:rPr>
                      <a:t>false</a:t>
                    </a:r>
                    <a:br>
                      <a:rPr lang="en-US" sz="1200" dirty="0"/>
                    </a:br>
                    <a:r>
                      <a:rPr lang="en-US" sz="1200" dirty="0" err="1"/>
                      <a:t>isLastlower</a:t>
                    </a:r>
                    <a:r>
                      <a:rPr lang="en-US" sz="1200" dirty="0"/>
                      <a:t>: </a:t>
                    </a:r>
                    <a:r>
                      <a:rPr lang="en-US" sz="1200" dirty="0">
                        <a:solidFill>
                          <a:srgbClr val="00B0F0"/>
                        </a:solidFill>
                      </a:rPr>
                      <a:t>false</a:t>
                    </a:r>
                    <a:endParaRPr lang="en-IL" sz="1200" dirty="0">
                      <a:solidFill>
                        <a:srgbClr val="00B0F0"/>
                      </a:solidFill>
                    </a:endParaRPr>
                  </a:p>
                </p:txBody>
              </p:sp>
              <p:sp>
                <p:nvSpPr>
                  <p:cNvPr id="60" name="TextBox 59">
                    <a:extLst>
                      <a:ext uri="{FF2B5EF4-FFF2-40B4-BE49-F238E27FC236}">
                        <a16:creationId xmlns:a16="http://schemas.microsoft.com/office/drawing/2014/main" id="{A77DCA44-8BC3-4C67-81B2-E5F91AE62D1B}"/>
                      </a:ext>
                    </a:extLst>
                  </p:cNvPr>
                  <p:cNvSpPr txBox="1"/>
                  <p:nvPr/>
                </p:nvSpPr>
                <p:spPr>
                  <a:xfrm>
                    <a:off x="5073552" y="4718046"/>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1993110" y="4889808"/>
                    <a:ext cx="1364191"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sp>
                <p:nvSpPr>
                  <p:cNvPr id="20" name="TextBox 19">
                    <a:extLst>
                      <a:ext uri="{FF2B5EF4-FFF2-40B4-BE49-F238E27FC236}">
                        <a16:creationId xmlns:a16="http://schemas.microsoft.com/office/drawing/2014/main" id="{8854293D-58C4-44DB-8E45-9A2B3B69E3E1}"/>
                      </a:ext>
                    </a:extLst>
                  </p:cNvPr>
                  <p:cNvSpPr txBox="1"/>
                  <p:nvPr/>
                </p:nvSpPr>
                <p:spPr>
                  <a:xfrm>
                    <a:off x="10129444" y="3201000"/>
                    <a:ext cx="1384610" cy="646331"/>
                  </a:xfrm>
                  <a:prstGeom prst="rect">
                    <a:avLst/>
                  </a:prstGeom>
                  <a:noFill/>
                </p:spPr>
                <p:txBody>
                  <a:bodyPr wrap="square" rtlCol="0">
                    <a:spAutoFit/>
                  </a:bodyPr>
                  <a:lstStyle/>
                  <a:p>
                    <a:r>
                      <a:rPr lang="en-US" dirty="0"/>
                      <a:t>Most loaded active leaf</a:t>
                    </a:r>
                    <a:endParaRPr lang="en-IL" dirty="0"/>
                  </a:p>
                </p:txBody>
              </p:sp>
              <p:cxnSp>
                <p:nvCxnSpPr>
                  <p:cNvPr id="5" name="Straight Arrow Connector 4">
                    <a:extLst>
                      <a:ext uri="{FF2B5EF4-FFF2-40B4-BE49-F238E27FC236}">
                        <a16:creationId xmlns:a16="http://schemas.microsoft.com/office/drawing/2014/main" id="{F83FEF62-AFDA-4C46-A973-FAE78CDCEBAD}"/>
                      </a:ext>
                    </a:extLst>
                  </p:cNvPr>
                  <p:cNvCxnSpPr>
                    <a:stCxn id="20" idx="1"/>
                    <a:endCxn id="39" idx="6"/>
                  </p:cNvCxnSpPr>
                  <p:nvPr/>
                </p:nvCxnSpPr>
                <p:spPr>
                  <a:xfrm flipH="1">
                    <a:off x="8417513" y="3524166"/>
                    <a:ext cx="1711931" cy="366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E6C44C61-8179-48D8-94AD-A58A83CC554E}"/>
                  </a:ext>
                </a:extLst>
              </p:cNvPr>
              <p:cNvSpPr txBox="1"/>
              <p:nvPr/>
            </p:nvSpPr>
            <p:spPr>
              <a:xfrm>
                <a:off x="2830712" y="4666294"/>
                <a:ext cx="1783202" cy="1862048"/>
              </a:xfrm>
              <a:prstGeom prst="rect">
                <a:avLst/>
              </a:prstGeom>
              <a:noFill/>
            </p:spPr>
            <p:txBody>
              <a:bodyPr wrap="square" rtlCol="0">
                <a:spAutoFit/>
              </a:bodyPr>
              <a:lstStyle/>
              <a:p>
                <a:pPr algn="ctr"/>
                <a:r>
                  <a:rPr lang="en-US" sz="11500" dirty="0">
                    <a:solidFill>
                      <a:srgbClr val="FF0000"/>
                    </a:solidFill>
                  </a:rPr>
                  <a:t>X</a:t>
                </a:r>
                <a:endParaRPr lang="en-IL" sz="2800" dirty="0">
                  <a:solidFill>
                    <a:srgbClr val="FF0000"/>
                  </a:solidFill>
                </a:endParaRPr>
              </a:p>
            </p:txBody>
          </p:sp>
        </p:grpSp>
        <p:grpSp>
          <p:nvGrpSpPr>
            <p:cNvPr id="33" name="Group 32">
              <a:extLst>
                <a:ext uri="{FF2B5EF4-FFF2-40B4-BE49-F238E27FC236}">
                  <a16:creationId xmlns:a16="http://schemas.microsoft.com/office/drawing/2014/main" id="{4318756D-5B89-4088-98A0-50299533856F}"/>
                </a:ext>
              </a:extLst>
            </p:cNvPr>
            <p:cNvGrpSpPr/>
            <p:nvPr/>
          </p:nvGrpSpPr>
          <p:grpSpPr>
            <a:xfrm>
              <a:off x="2969571" y="3084356"/>
              <a:ext cx="7045004" cy="3169125"/>
              <a:chOff x="2969571" y="3084356"/>
              <a:chExt cx="7045004" cy="3169125"/>
            </a:xfrm>
          </p:grpSpPr>
          <p:sp>
            <p:nvSpPr>
              <p:cNvPr id="25" name="Oval 24">
                <a:extLst>
                  <a:ext uri="{FF2B5EF4-FFF2-40B4-BE49-F238E27FC236}">
                    <a16:creationId xmlns:a16="http://schemas.microsoft.com/office/drawing/2014/main" id="{C3EC4C03-467B-41D2-A38C-309F61617663}"/>
                  </a:ext>
                </a:extLst>
              </p:cNvPr>
              <p:cNvSpPr/>
              <p:nvPr/>
            </p:nvSpPr>
            <p:spPr>
              <a:xfrm>
                <a:off x="6395190" y="5102001"/>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Field:51-75</a:t>
                </a:r>
              </a:p>
              <a:p>
                <a:pPr algn="ctr"/>
                <a:r>
                  <a:rPr lang="en-US" sz="1100" dirty="0"/>
                  <a:t>Number of elements: 6</a:t>
                </a:r>
                <a:endParaRPr lang="en-IL" sz="1100" dirty="0"/>
              </a:p>
            </p:txBody>
          </p:sp>
          <p:sp>
            <p:nvSpPr>
              <p:cNvPr id="26" name="Oval 25">
                <a:extLst>
                  <a:ext uri="{FF2B5EF4-FFF2-40B4-BE49-F238E27FC236}">
                    <a16:creationId xmlns:a16="http://schemas.microsoft.com/office/drawing/2014/main" id="{594F7D39-92FC-4867-B68F-9EB8C0FD8F96}"/>
                  </a:ext>
                </a:extLst>
              </p:cNvPr>
              <p:cNvSpPr/>
              <p:nvPr/>
            </p:nvSpPr>
            <p:spPr>
              <a:xfrm>
                <a:off x="7783345" y="5100790"/>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Field:76-100</a:t>
                </a:r>
              </a:p>
              <a:p>
                <a:pPr algn="ctr"/>
                <a:r>
                  <a:rPr lang="en-US" sz="1100" dirty="0"/>
                  <a:t>Number of elements: 6</a:t>
                </a:r>
                <a:endParaRPr lang="en-IL" sz="1100" dirty="0"/>
              </a:p>
            </p:txBody>
          </p:sp>
          <p:cxnSp>
            <p:nvCxnSpPr>
              <p:cNvPr id="11" name="Straight Arrow Connector 10">
                <a:extLst>
                  <a:ext uri="{FF2B5EF4-FFF2-40B4-BE49-F238E27FC236}">
                    <a16:creationId xmlns:a16="http://schemas.microsoft.com/office/drawing/2014/main" id="{B797854D-13BA-4204-83C9-A298BE87E712}"/>
                  </a:ext>
                </a:extLst>
              </p:cNvPr>
              <p:cNvCxnSpPr>
                <a:stCxn id="39" idx="4"/>
                <a:endCxn id="25" idx="0"/>
              </p:cNvCxnSpPr>
              <p:nvPr/>
            </p:nvCxnSpPr>
            <p:spPr>
              <a:xfrm flipH="1">
                <a:off x="7077286" y="4466669"/>
                <a:ext cx="658132" cy="63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05D34D-7EAC-47F4-85FB-9A89A13FD7F6}"/>
                  </a:ext>
                </a:extLst>
              </p:cNvPr>
              <p:cNvCxnSpPr>
                <a:stCxn id="39" idx="4"/>
                <a:endCxn id="26" idx="0"/>
              </p:cNvCxnSpPr>
              <p:nvPr/>
            </p:nvCxnSpPr>
            <p:spPr>
              <a:xfrm>
                <a:off x="7735418" y="4466669"/>
                <a:ext cx="730023" cy="634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4BD9FA0-0322-4281-994A-062339D3CD67}"/>
                  </a:ext>
                </a:extLst>
              </p:cNvPr>
              <p:cNvSpPr txBox="1"/>
              <p:nvPr/>
            </p:nvSpPr>
            <p:spPr>
              <a:xfrm>
                <a:off x="8766390" y="478294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37" name="TextBox 36">
                <a:extLst>
                  <a:ext uri="{FF2B5EF4-FFF2-40B4-BE49-F238E27FC236}">
                    <a16:creationId xmlns:a16="http://schemas.microsoft.com/office/drawing/2014/main" id="{DF90E37D-30CE-4161-BAAA-8EEBB8EAAFF6}"/>
                  </a:ext>
                </a:extLst>
              </p:cNvPr>
              <p:cNvSpPr txBox="1"/>
              <p:nvPr/>
            </p:nvSpPr>
            <p:spPr>
              <a:xfrm>
                <a:off x="6281167" y="4729361"/>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44" name="TextBox 43">
                <a:extLst>
                  <a:ext uri="{FF2B5EF4-FFF2-40B4-BE49-F238E27FC236}">
                    <a16:creationId xmlns:a16="http://schemas.microsoft.com/office/drawing/2014/main" id="{8B444F7A-7E2E-4CFE-A850-230CACF77457}"/>
                  </a:ext>
                </a:extLst>
              </p:cNvPr>
              <p:cNvSpPr txBox="1"/>
              <p:nvPr/>
            </p:nvSpPr>
            <p:spPr>
              <a:xfrm>
                <a:off x="2969571" y="3084356"/>
                <a:ext cx="1394085"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true</a:t>
                </a:r>
                <a:endParaRPr lang="en-IL" sz="1200" dirty="0"/>
              </a:p>
            </p:txBody>
          </p:sp>
        </p:grpSp>
      </p:grpSp>
    </p:spTree>
    <p:extLst>
      <p:ext uri="{BB962C8B-B14F-4D97-AF65-F5344CB8AC3E}">
        <p14:creationId xmlns:p14="http://schemas.microsoft.com/office/powerpoint/2010/main" val="384904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br>
              <a:rPr lang="en-US" dirty="0"/>
            </a:br>
            <a:r>
              <a:rPr lang="en-US" dirty="0"/>
              <a:t>Query x where hash(x) = 20 </a:t>
            </a:r>
            <a:endParaRPr lang="en-IL" dirty="0"/>
          </a:p>
        </p:txBody>
      </p:sp>
      <p:grpSp>
        <p:nvGrpSpPr>
          <p:cNvPr id="38" name="Group 37">
            <a:extLst>
              <a:ext uri="{FF2B5EF4-FFF2-40B4-BE49-F238E27FC236}">
                <a16:creationId xmlns:a16="http://schemas.microsoft.com/office/drawing/2014/main" id="{A38DB9BA-31FF-4DCF-B55B-52A7F6A93A62}"/>
              </a:ext>
            </a:extLst>
          </p:cNvPr>
          <p:cNvGrpSpPr/>
          <p:nvPr/>
        </p:nvGrpSpPr>
        <p:grpSpPr>
          <a:xfrm>
            <a:off x="1931934" y="1719588"/>
            <a:ext cx="8082641" cy="4808754"/>
            <a:chOff x="1931934" y="1719588"/>
            <a:chExt cx="8082641" cy="4808754"/>
          </a:xfrm>
        </p:grpSpPr>
        <p:grpSp>
          <p:nvGrpSpPr>
            <p:cNvPr id="6" name="Group 5">
              <a:extLst>
                <a:ext uri="{FF2B5EF4-FFF2-40B4-BE49-F238E27FC236}">
                  <a16:creationId xmlns:a16="http://schemas.microsoft.com/office/drawing/2014/main" id="{6B653718-2554-410A-84C6-C664C45320B2}"/>
                </a:ext>
              </a:extLst>
            </p:cNvPr>
            <p:cNvGrpSpPr/>
            <p:nvPr/>
          </p:nvGrpSpPr>
          <p:grpSpPr>
            <a:xfrm>
              <a:off x="1931934" y="1719588"/>
              <a:ext cx="7682583" cy="4808754"/>
              <a:chOff x="1931934" y="1719588"/>
              <a:chExt cx="7682583" cy="4808754"/>
            </a:xfrm>
          </p:grpSpPr>
          <p:grpSp>
            <p:nvGrpSpPr>
              <p:cNvPr id="8" name="Group 7">
                <a:extLst>
                  <a:ext uri="{FF2B5EF4-FFF2-40B4-BE49-F238E27FC236}">
                    <a16:creationId xmlns:a16="http://schemas.microsoft.com/office/drawing/2014/main" id="{45CC8651-0F87-4397-A83F-C0457A33AD23}"/>
                  </a:ext>
                </a:extLst>
              </p:cNvPr>
              <p:cNvGrpSpPr/>
              <p:nvPr/>
            </p:nvGrpSpPr>
            <p:grpSpPr>
              <a:xfrm>
                <a:off x="1931934" y="1719588"/>
                <a:ext cx="7682583" cy="4499295"/>
                <a:chOff x="1931934" y="1719588"/>
                <a:chExt cx="7682583" cy="4499295"/>
              </a:xfrm>
            </p:grpSpPr>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90540"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nvGrpSpPr>
                <p:cNvPr id="7" name="Group 6">
                  <a:extLst>
                    <a:ext uri="{FF2B5EF4-FFF2-40B4-BE49-F238E27FC236}">
                      <a16:creationId xmlns:a16="http://schemas.microsoft.com/office/drawing/2014/main" id="{FCB93093-A36E-401F-8A99-63C81FA369C3}"/>
                    </a:ext>
                  </a:extLst>
                </p:cNvPr>
                <p:cNvGrpSpPr/>
                <p:nvPr/>
              </p:nvGrpSpPr>
              <p:grpSpPr>
                <a:xfrm>
                  <a:off x="1931934" y="1935332"/>
                  <a:ext cx="7682583" cy="4283551"/>
                  <a:chOff x="1931934" y="1935332"/>
                  <a:chExt cx="7682583" cy="4283551"/>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73668" y="1935332"/>
                    <a:ext cx="5343845" cy="4283551"/>
                    <a:chOff x="3073668" y="1935332"/>
                    <a:chExt cx="5343845" cy="4283551"/>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97760" y="1935332"/>
                      <a:ext cx="4037658" cy="3132071"/>
                      <a:chOff x="4150139" y="2231254"/>
                      <a:chExt cx="3357999" cy="2414761"/>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50139" y="4182862"/>
                        <a:ext cx="917813" cy="45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2" y="4182862"/>
                        <a:ext cx="143740" cy="463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73668" y="5051069"/>
                      <a:ext cx="1248185" cy="115148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3</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4350079" y="5067403"/>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557396" cy="461665"/>
                  </a:xfrm>
                  <a:prstGeom prst="rect">
                    <a:avLst/>
                  </a:prstGeom>
                  <a:noFill/>
                </p:spPr>
                <p:txBody>
                  <a:bodyPr wrap="square" rtlCol="0">
                    <a:spAutoFit/>
                  </a:bodyPr>
                  <a:lstStyle/>
                  <a:p>
                    <a:r>
                      <a:rPr lang="en-US" sz="1200" dirty="0" err="1"/>
                      <a:t>isLastupper</a:t>
                    </a:r>
                    <a:r>
                      <a:rPr lang="en-US" sz="1200" dirty="0"/>
                      <a:t>: </a:t>
                    </a:r>
                    <a:r>
                      <a:rPr lang="en-US" sz="1200" dirty="0">
                        <a:solidFill>
                          <a:srgbClr val="00B0F0"/>
                        </a:solidFill>
                      </a:rPr>
                      <a:t>false</a:t>
                    </a:r>
                    <a:br>
                      <a:rPr lang="en-US" sz="1200" dirty="0"/>
                    </a:br>
                    <a:r>
                      <a:rPr lang="en-US" sz="1200" dirty="0" err="1"/>
                      <a:t>isLastlower</a:t>
                    </a:r>
                    <a:r>
                      <a:rPr lang="en-US" sz="1200" dirty="0"/>
                      <a:t>: </a:t>
                    </a:r>
                    <a:r>
                      <a:rPr lang="en-US" sz="1200" dirty="0">
                        <a:solidFill>
                          <a:srgbClr val="00B0F0"/>
                        </a:solidFill>
                      </a:rPr>
                      <a:t>false</a:t>
                    </a:r>
                    <a:endParaRPr lang="en-IL" sz="1200" dirty="0">
                      <a:solidFill>
                        <a:srgbClr val="00B0F0"/>
                      </a:solidFill>
                    </a:endParaRPr>
                  </a:p>
                </p:txBody>
              </p:sp>
              <p:sp>
                <p:nvSpPr>
                  <p:cNvPr id="60" name="TextBox 59">
                    <a:extLst>
                      <a:ext uri="{FF2B5EF4-FFF2-40B4-BE49-F238E27FC236}">
                        <a16:creationId xmlns:a16="http://schemas.microsoft.com/office/drawing/2014/main" id="{A77DCA44-8BC3-4C67-81B2-E5F91AE62D1B}"/>
                      </a:ext>
                    </a:extLst>
                  </p:cNvPr>
                  <p:cNvSpPr txBox="1"/>
                  <p:nvPr/>
                </p:nvSpPr>
                <p:spPr>
                  <a:xfrm>
                    <a:off x="5073552" y="4718046"/>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1931934" y="5009753"/>
                    <a:ext cx="1364191"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grpSp>
          <p:sp>
            <p:nvSpPr>
              <p:cNvPr id="24" name="TextBox 23">
                <a:extLst>
                  <a:ext uri="{FF2B5EF4-FFF2-40B4-BE49-F238E27FC236}">
                    <a16:creationId xmlns:a16="http://schemas.microsoft.com/office/drawing/2014/main" id="{E6C44C61-8179-48D8-94AD-A58A83CC554E}"/>
                  </a:ext>
                </a:extLst>
              </p:cNvPr>
              <p:cNvSpPr txBox="1"/>
              <p:nvPr/>
            </p:nvSpPr>
            <p:spPr>
              <a:xfrm>
                <a:off x="2830712" y="4666294"/>
                <a:ext cx="1783202" cy="1862048"/>
              </a:xfrm>
              <a:prstGeom prst="rect">
                <a:avLst/>
              </a:prstGeom>
              <a:noFill/>
            </p:spPr>
            <p:txBody>
              <a:bodyPr wrap="square" rtlCol="0">
                <a:spAutoFit/>
              </a:bodyPr>
              <a:lstStyle/>
              <a:p>
                <a:pPr algn="ctr"/>
                <a:r>
                  <a:rPr lang="en-US" sz="11500" dirty="0">
                    <a:solidFill>
                      <a:srgbClr val="FF0000"/>
                    </a:solidFill>
                  </a:rPr>
                  <a:t>X</a:t>
                </a:r>
                <a:endParaRPr lang="en-IL" sz="2800" dirty="0">
                  <a:solidFill>
                    <a:srgbClr val="FF0000"/>
                  </a:solidFill>
                </a:endParaRPr>
              </a:p>
            </p:txBody>
          </p:sp>
        </p:grpSp>
        <p:grpSp>
          <p:nvGrpSpPr>
            <p:cNvPr id="33" name="Group 32">
              <a:extLst>
                <a:ext uri="{FF2B5EF4-FFF2-40B4-BE49-F238E27FC236}">
                  <a16:creationId xmlns:a16="http://schemas.microsoft.com/office/drawing/2014/main" id="{4318756D-5B89-4088-98A0-50299533856F}"/>
                </a:ext>
              </a:extLst>
            </p:cNvPr>
            <p:cNvGrpSpPr/>
            <p:nvPr/>
          </p:nvGrpSpPr>
          <p:grpSpPr>
            <a:xfrm>
              <a:off x="2969571" y="3084356"/>
              <a:ext cx="7045004" cy="3169125"/>
              <a:chOff x="2969571" y="3084356"/>
              <a:chExt cx="7045004" cy="3169125"/>
            </a:xfrm>
          </p:grpSpPr>
          <p:sp>
            <p:nvSpPr>
              <p:cNvPr id="25" name="Oval 24">
                <a:extLst>
                  <a:ext uri="{FF2B5EF4-FFF2-40B4-BE49-F238E27FC236}">
                    <a16:creationId xmlns:a16="http://schemas.microsoft.com/office/drawing/2014/main" id="{C3EC4C03-467B-41D2-A38C-309F61617663}"/>
                  </a:ext>
                </a:extLst>
              </p:cNvPr>
              <p:cNvSpPr/>
              <p:nvPr/>
            </p:nvSpPr>
            <p:spPr>
              <a:xfrm>
                <a:off x="6395190" y="5102001"/>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Field:51-75</a:t>
                </a:r>
              </a:p>
              <a:p>
                <a:pPr algn="ctr"/>
                <a:r>
                  <a:rPr lang="en-US" sz="1100" dirty="0"/>
                  <a:t>Number of elements: 6</a:t>
                </a:r>
                <a:endParaRPr lang="en-IL" sz="1100" dirty="0"/>
              </a:p>
            </p:txBody>
          </p:sp>
          <p:sp>
            <p:nvSpPr>
              <p:cNvPr id="26" name="Oval 25">
                <a:extLst>
                  <a:ext uri="{FF2B5EF4-FFF2-40B4-BE49-F238E27FC236}">
                    <a16:creationId xmlns:a16="http://schemas.microsoft.com/office/drawing/2014/main" id="{594F7D39-92FC-4867-B68F-9EB8C0FD8F96}"/>
                  </a:ext>
                </a:extLst>
              </p:cNvPr>
              <p:cNvSpPr/>
              <p:nvPr/>
            </p:nvSpPr>
            <p:spPr>
              <a:xfrm>
                <a:off x="7783345" y="5100790"/>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Field:76-100</a:t>
                </a:r>
              </a:p>
              <a:p>
                <a:pPr algn="ctr"/>
                <a:r>
                  <a:rPr lang="en-US" sz="1100" dirty="0"/>
                  <a:t>Number of elements: 6</a:t>
                </a:r>
                <a:endParaRPr lang="en-IL" sz="1100" dirty="0"/>
              </a:p>
            </p:txBody>
          </p:sp>
          <p:cxnSp>
            <p:nvCxnSpPr>
              <p:cNvPr id="11" name="Straight Arrow Connector 10">
                <a:extLst>
                  <a:ext uri="{FF2B5EF4-FFF2-40B4-BE49-F238E27FC236}">
                    <a16:creationId xmlns:a16="http://schemas.microsoft.com/office/drawing/2014/main" id="{B797854D-13BA-4204-83C9-A298BE87E712}"/>
                  </a:ext>
                </a:extLst>
              </p:cNvPr>
              <p:cNvCxnSpPr>
                <a:stCxn id="39" idx="4"/>
                <a:endCxn id="25" idx="0"/>
              </p:cNvCxnSpPr>
              <p:nvPr/>
            </p:nvCxnSpPr>
            <p:spPr>
              <a:xfrm flipH="1">
                <a:off x="7077286" y="4466669"/>
                <a:ext cx="658132" cy="63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05D34D-7EAC-47F4-85FB-9A89A13FD7F6}"/>
                  </a:ext>
                </a:extLst>
              </p:cNvPr>
              <p:cNvCxnSpPr>
                <a:stCxn id="39" idx="4"/>
                <a:endCxn id="26" idx="0"/>
              </p:cNvCxnSpPr>
              <p:nvPr/>
            </p:nvCxnSpPr>
            <p:spPr>
              <a:xfrm>
                <a:off x="7735418" y="4466669"/>
                <a:ext cx="730023" cy="634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4BD9FA0-0322-4281-994A-062339D3CD67}"/>
                  </a:ext>
                </a:extLst>
              </p:cNvPr>
              <p:cNvSpPr txBox="1"/>
              <p:nvPr/>
            </p:nvSpPr>
            <p:spPr>
              <a:xfrm>
                <a:off x="8766390" y="478294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37" name="TextBox 36">
                <a:extLst>
                  <a:ext uri="{FF2B5EF4-FFF2-40B4-BE49-F238E27FC236}">
                    <a16:creationId xmlns:a16="http://schemas.microsoft.com/office/drawing/2014/main" id="{DF90E37D-30CE-4161-BAAA-8EEBB8EAAFF6}"/>
                  </a:ext>
                </a:extLst>
              </p:cNvPr>
              <p:cNvSpPr txBox="1"/>
              <p:nvPr/>
            </p:nvSpPr>
            <p:spPr>
              <a:xfrm>
                <a:off x="6281167" y="4729361"/>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44" name="TextBox 43">
                <a:extLst>
                  <a:ext uri="{FF2B5EF4-FFF2-40B4-BE49-F238E27FC236}">
                    <a16:creationId xmlns:a16="http://schemas.microsoft.com/office/drawing/2014/main" id="{8B444F7A-7E2E-4CFE-A850-230CACF77457}"/>
                  </a:ext>
                </a:extLst>
              </p:cNvPr>
              <p:cNvSpPr txBox="1"/>
              <p:nvPr/>
            </p:nvSpPr>
            <p:spPr>
              <a:xfrm>
                <a:off x="2969571" y="3084356"/>
                <a:ext cx="1394085"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true</a:t>
                </a:r>
                <a:endParaRPr lang="en-IL" sz="1200" dirty="0"/>
              </a:p>
            </p:txBody>
          </p:sp>
        </p:grpSp>
      </p:grpSp>
      <p:cxnSp>
        <p:nvCxnSpPr>
          <p:cNvPr id="9" name="Straight Arrow Connector 8">
            <a:extLst>
              <a:ext uri="{FF2B5EF4-FFF2-40B4-BE49-F238E27FC236}">
                <a16:creationId xmlns:a16="http://schemas.microsoft.com/office/drawing/2014/main" id="{12BFB5F6-1915-404F-97E0-E8AA7ED3D3F1}"/>
              </a:ext>
            </a:extLst>
          </p:cNvPr>
          <p:cNvCxnSpPr>
            <a:cxnSpLocks/>
            <a:stCxn id="10" idx="3"/>
          </p:cNvCxnSpPr>
          <p:nvPr/>
        </p:nvCxnSpPr>
        <p:spPr>
          <a:xfrm>
            <a:off x="2193253" y="4566190"/>
            <a:ext cx="1074199" cy="63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EB7BB2-8485-46DD-9773-A71E8D580CBD}"/>
              </a:ext>
            </a:extLst>
          </p:cNvPr>
          <p:cNvSpPr txBox="1"/>
          <p:nvPr/>
        </p:nvSpPr>
        <p:spPr>
          <a:xfrm>
            <a:off x="512978" y="4243024"/>
            <a:ext cx="1680275" cy="646331"/>
          </a:xfrm>
          <a:prstGeom prst="rect">
            <a:avLst/>
          </a:prstGeom>
          <a:noFill/>
        </p:spPr>
        <p:txBody>
          <a:bodyPr wrap="square" rtlCol="0">
            <a:spAutoFit/>
          </a:bodyPr>
          <a:lstStyle/>
          <a:p>
            <a:r>
              <a:rPr lang="en-US" dirty="0"/>
              <a:t>Query on the sketch returns 2</a:t>
            </a:r>
            <a:endParaRPr lang="en-IL" dirty="0"/>
          </a:p>
        </p:txBody>
      </p:sp>
      <p:cxnSp>
        <p:nvCxnSpPr>
          <p:cNvPr id="40" name="Straight Arrow Connector 39">
            <a:extLst>
              <a:ext uri="{FF2B5EF4-FFF2-40B4-BE49-F238E27FC236}">
                <a16:creationId xmlns:a16="http://schemas.microsoft.com/office/drawing/2014/main" id="{136B3F96-FAC8-4893-BA6B-05AF559FD94E}"/>
              </a:ext>
            </a:extLst>
          </p:cNvPr>
          <p:cNvCxnSpPr>
            <a:cxnSpLocks/>
            <a:stCxn id="42" idx="3"/>
            <a:endCxn id="30" idx="2"/>
          </p:cNvCxnSpPr>
          <p:nvPr/>
        </p:nvCxnSpPr>
        <p:spPr>
          <a:xfrm>
            <a:off x="2647868" y="3424964"/>
            <a:ext cx="1471375" cy="46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2C69526-6553-4179-B9D0-0ACDC254A7CF}"/>
              </a:ext>
            </a:extLst>
          </p:cNvPr>
          <p:cNvSpPr txBox="1"/>
          <p:nvPr/>
        </p:nvSpPr>
        <p:spPr>
          <a:xfrm>
            <a:off x="967593" y="3101798"/>
            <a:ext cx="1680275" cy="646331"/>
          </a:xfrm>
          <a:prstGeom prst="rect">
            <a:avLst/>
          </a:prstGeom>
          <a:noFill/>
        </p:spPr>
        <p:txBody>
          <a:bodyPr wrap="square" rtlCol="0">
            <a:spAutoFit/>
          </a:bodyPr>
          <a:lstStyle/>
          <a:p>
            <a:r>
              <a:rPr lang="en-US" dirty="0"/>
              <a:t>Query on the sketch returns 4</a:t>
            </a:r>
            <a:endParaRPr lang="en-IL" dirty="0"/>
          </a:p>
        </p:txBody>
      </p:sp>
      <p:cxnSp>
        <p:nvCxnSpPr>
          <p:cNvPr id="43" name="Straight Arrow Connector 42">
            <a:extLst>
              <a:ext uri="{FF2B5EF4-FFF2-40B4-BE49-F238E27FC236}">
                <a16:creationId xmlns:a16="http://schemas.microsoft.com/office/drawing/2014/main" id="{09B7EFBA-B9F5-4060-806C-84C1B79A824E}"/>
              </a:ext>
            </a:extLst>
          </p:cNvPr>
          <p:cNvCxnSpPr>
            <a:cxnSpLocks/>
          </p:cNvCxnSpPr>
          <p:nvPr/>
        </p:nvCxnSpPr>
        <p:spPr>
          <a:xfrm>
            <a:off x="3459437" y="2316170"/>
            <a:ext cx="2138827" cy="4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786FE69-DF43-4212-8E97-75416FFEBD13}"/>
              </a:ext>
            </a:extLst>
          </p:cNvPr>
          <p:cNvSpPr txBox="1"/>
          <p:nvPr/>
        </p:nvSpPr>
        <p:spPr>
          <a:xfrm>
            <a:off x="1794990" y="1995179"/>
            <a:ext cx="1680275" cy="646331"/>
          </a:xfrm>
          <a:prstGeom prst="rect">
            <a:avLst/>
          </a:prstGeom>
          <a:noFill/>
        </p:spPr>
        <p:txBody>
          <a:bodyPr wrap="square" rtlCol="0">
            <a:spAutoFit/>
          </a:bodyPr>
          <a:lstStyle/>
          <a:p>
            <a:r>
              <a:rPr lang="en-US" dirty="0"/>
              <a:t>Query on the sketch returns 1</a:t>
            </a:r>
            <a:endParaRPr lang="en-IL" dirty="0"/>
          </a:p>
        </p:txBody>
      </p:sp>
    </p:spTree>
    <p:extLst>
      <p:ext uri="{BB962C8B-B14F-4D97-AF65-F5344CB8AC3E}">
        <p14:creationId xmlns:p14="http://schemas.microsoft.com/office/powerpoint/2010/main" val="105479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1000"/>
                                        <p:tgtEl>
                                          <p:spTgt spid="42"/>
                                        </p:tgtEl>
                                      </p:cBhvr>
                                    </p:animEffect>
                                    <p:anim calcmode="lin" valueType="num">
                                      <p:cBhvr>
                                        <p:cTn id="19" dur="1000" fill="hold"/>
                                        <p:tgtEl>
                                          <p:spTgt spid="42"/>
                                        </p:tgtEl>
                                        <p:attrNameLst>
                                          <p:attrName>ppt_x</p:attrName>
                                        </p:attrNameLst>
                                      </p:cBhvr>
                                      <p:tavLst>
                                        <p:tav tm="0">
                                          <p:val>
                                            <p:strVal val="#ppt_x"/>
                                          </p:val>
                                        </p:tav>
                                        <p:tav tm="100000">
                                          <p:val>
                                            <p:strVal val="#ppt_x"/>
                                          </p:val>
                                        </p:tav>
                                      </p:tavLst>
                                    </p:anim>
                                    <p:anim calcmode="lin" valueType="num">
                                      <p:cBhvr>
                                        <p:cTn id="20" dur="1000" fill="hold"/>
                                        <p:tgtEl>
                                          <p:spTgt spid="4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475-654F-4C55-B195-766E15200E7C}"/>
              </a:ext>
            </a:extLst>
          </p:cNvPr>
          <p:cNvSpPr>
            <a:spLocks noGrp="1"/>
          </p:cNvSpPr>
          <p:nvPr>
            <p:ph type="title"/>
          </p:nvPr>
        </p:nvSpPr>
        <p:spPr/>
        <p:txBody>
          <a:bodyPr/>
          <a:lstStyle/>
          <a:p>
            <a:pPr algn="ctr"/>
            <a:br>
              <a:rPr lang="en-US" dirty="0"/>
            </a:br>
            <a:r>
              <a:rPr lang="en-US" dirty="0"/>
              <a:t>Query x where hash(x) = 20 </a:t>
            </a:r>
            <a:endParaRPr lang="en-IL" dirty="0"/>
          </a:p>
        </p:txBody>
      </p:sp>
      <p:grpSp>
        <p:nvGrpSpPr>
          <p:cNvPr id="38" name="Group 37">
            <a:extLst>
              <a:ext uri="{FF2B5EF4-FFF2-40B4-BE49-F238E27FC236}">
                <a16:creationId xmlns:a16="http://schemas.microsoft.com/office/drawing/2014/main" id="{A38DB9BA-31FF-4DCF-B55B-52A7F6A93A62}"/>
              </a:ext>
            </a:extLst>
          </p:cNvPr>
          <p:cNvGrpSpPr/>
          <p:nvPr/>
        </p:nvGrpSpPr>
        <p:grpSpPr>
          <a:xfrm>
            <a:off x="1931934" y="1719588"/>
            <a:ext cx="8082641" cy="4808754"/>
            <a:chOff x="1931934" y="1719588"/>
            <a:chExt cx="8082641" cy="4808754"/>
          </a:xfrm>
        </p:grpSpPr>
        <p:grpSp>
          <p:nvGrpSpPr>
            <p:cNvPr id="6" name="Group 5">
              <a:extLst>
                <a:ext uri="{FF2B5EF4-FFF2-40B4-BE49-F238E27FC236}">
                  <a16:creationId xmlns:a16="http://schemas.microsoft.com/office/drawing/2014/main" id="{6B653718-2554-410A-84C6-C664C45320B2}"/>
                </a:ext>
              </a:extLst>
            </p:cNvPr>
            <p:cNvGrpSpPr/>
            <p:nvPr/>
          </p:nvGrpSpPr>
          <p:grpSpPr>
            <a:xfrm>
              <a:off x="1931934" y="1719588"/>
              <a:ext cx="7682583" cy="4808754"/>
              <a:chOff x="1931934" y="1719588"/>
              <a:chExt cx="7682583" cy="4808754"/>
            </a:xfrm>
          </p:grpSpPr>
          <p:grpSp>
            <p:nvGrpSpPr>
              <p:cNvPr id="8" name="Group 7">
                <a:extLst>
                  <a:ext uri="{FF2B5EF4-FFF2-40B4-BE49-F238E27FC236}">
                    <a16:creationId xmlns:a16="http://schemas.microsoft.com/office/drawing/2014/main" id="{45CC8651-0F87-4397-A83F-C0457A33AD23}"/>
                  </a:ext>
                </a:extLst>
              </p:cNvPr>
              <p:cNvGrpSpPr/>
              <p:nvPr/>
            </p:nvGrpSpPr>
            <p:grpSpPr>
              <a:xfrm>
                <a:off x="1931934" y="1719588"/>
                <a:ext cx="7682583" cy="4499295"/>
                <a:chOff x="1931934" y="1719588"/>
                <a:chExt cx="7682583" cy="4499295"/>
              </a:xfrm>
            </p:grpSpPr>
            <p:sp>
              <p:nvSpPr>
                <p:cNvPr id="57" name="TextBox 56">
                  <a:extLst>
                    <a:ext uri="{FF2B5EF4-FFF2-40B4-BE49-F238E27FC236}">
                      <a16:creationId xmlns:a16="http://schemas.microsoft.com/office/drawing/2014/main" id="{0FD20B11-FC3D-43D2-91C2-642838108FE1}"/>
                    </a:ext>
                  </a:extLst>
                </p:cNvPr>
                <p:cNvSpPr txBox="1"/>
                <p:nvPr/>
              </p:nvSpPr>
              <p:spPr>
                <a:xfrm>
                  <a:off x="6728102" y="1719588"/>
                  <a:ext cx="1390540"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nvGrpSpPr>
                <p:cNvPr id="7" name="Group 6">
                  <a:extLst>
                    <a:ext uri="{FF2B5EF4-FFF2-40B4-BE49-F238E27FC236}">
                      <a16:creationId xmlns:a16="http://schemas.microsoft.com/office/drawing/2014/main" id="{FCB93093-A36E-401F-8A99-63C81FA369C3}"/>
                    </a:ext>
                  </a:extLst>
                </p:cNvPr>
                <p:cNvGrpSpPr/>
                <p:nvPr/>
              </p:nvGrpSpPr>
              <p:grpSpPr>
                <a:xfrm>
                  <a:off x="1931934" y="1935332"/>
                  <a:ext cx="7682583" cy="4283551"/>
                  <a:chOff x="1931934" y="1935332"/>
                  <a:chExt cx="7682583" cy="4283551"/>
                </a:xfrm>
              </p:grpSpPr>
              <p:grpSp>
                <p:nvGrpSpPr>
                  <p:cNvPr id="41" name="Group 40">
                    <a:extLst>
                      <a:ext uri="{FF2B5EF4-FFF2-40B4-BE49-F238E27FC236}">
                        <a16:creationId xmlns:a16="http://schemas.microsoft.com/office/drawing/2014/main" id="{7C68A05A-B81F-4579-AC45-1B950E58CDF3}"/>
                      </a:ext>
                    </a:extLst>
                  </p:cNvPr>
                  <p:cNvGrpSpPr/>
                  <p:nvPr/>
                </p:nvGrpSpPr>
                <p:grpSpPr>
                  <a:xfrm>
                    <a:off x="3073668" y="1935332"/>
                    <a:ext cx="5343845" cy="4283551"/>
                    <a:chOff x="3073668" y="1935332"/>
                    <a:chExt cx="5343845" cy="4283551"/>
                  </a:xfrm>
                </p:grpSpPr>
                <p:grpSp>
                  <p:nvGrpSpPr>
                    <p:cNvPr id="23" name="Group 22">
                      <a:extLst>
                        <a:ext uri="{FF2B5EF4-FFF2-40B4-BE49-F238E27FC236}">
                          <a16:creationId xmlns:a16="http://schemas.microsoft.com/office/drawing/2014/main" id="{6DA6848B-54A7-4988-BD7B-A66F3A5CC2C7}"/>
                        </a:ext>
                      </a:extLst>
                    </p:cNvPr>
                    <p:cNvGrpSpPr/>
                    <p:nvPr/>
                  </p:nvGrpSpPr>
                  <p:grpSpPr>
                    <a:xfrm>
                      <a:off x="3697760" y="1935332"/>
                      <a:ext cx="4037658" cy="3132071"/>
                      <a:chOff x="4150139" y="2231254"/>
                      <a:chExt cx="3357999" cy="2414761"/>
                    </a:xfrm>
                  </p:grpSpPr>
                  <p:sp>
                    <p:nvSpPr>
                      <p:cNvPr id="4" name="Oval 3">
                        <a:extLst>
                          <a:ext uri="{FF2B5EF4-FFF2-40B4-BE49-F238E27FC236}">
                            <a16:creationId xmlns:a16="http://schemas.microsoft.com/office/drawing/2014/main" id="{9C045FA4-DE4F-46B7-8018-6B7A33801B94}"/>
                          </a:ext>
                        </a:extLst>
                      </p:cNvPr>
                      <p:cNvSpPr/>
                      <p:nvPr/>
                    </p:nvSpPr>
                    <p:spPr>
                      <a:xfrm>
                        <a:off x="5832628" y="2231254"/>
                        <a:ext cx="1038078" cy="887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Field:0-100</a:t>
                        </a:r>
                      </a:p>
                      <a:p>
                        <a:pPr algn="ctr"/>
                        <a:r>
                          <a:rPr lang="en-US" sz="1100" dirty="0"/>
                          <a:t>Number of elements: 5</a:t>
                        </a:r>
                        <a:endParaRPr lang="en-IL" sz="1100" dirty="0"/>
                      </a:p>
                    </p:txBody>
                  </p:sp>
                  <p:cxnSp>
                    <p:nvCxnSpPr>
                      <p:cNvPr id="12" name="Straight Arrow Connector 11">
                        <a:extLst>
                          <a:ext uri="{FF2B5EF4-FFF2-40B4-BE49-F238E27FC236}">
                            <a16:creationId xmlns:a16="http://schemas.microsoft.com/office/drawing/2014/main" id="{8FC91E9C-A6C2-4929-B1C4-99DBA783999F}"/>
                          </a:ext>
                        </a:extLst>
                      </p:cNvPr>
                      <p:cNvCxnSpPr>
                        <a:cxnSpLocks/>
                        <a:stCxn id="4" idx="4"/>
                        <a:endCxn id="30" idx="0"/>
                      </p:cNvCxnSpPr>
                      <p:nvPr/>
                    </p:nvCxnSpPr>
                    <p:spPr>
                      <a:xfrm flipH="1">
                        <a:off x="5067953" y="3119021"/>
                        <a:ext cx="1283715"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160F166-C414-422D-B451-EEF20BC5560F}"/>
                          </a:ext>
                        </a:extLst>
                      </p:cNvPr>
                      <p:cNvCxnSpPr>
                        <a:cxnSpLocks/>
                        <a:stCxn id="4" idx="4"/>
                        <a:endCxn id="39" idx="0"/>
                      </p:cNvCxnSpPr>
                      <p:nvPr/>
                    </p:nvCxnSpPr>
                    <p:spPr>
                      <a:xfrm>
                        <a:off x="6351668" y="3119021"/>
                        <a:ext cx="1156470" cy="176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D99E593-8D31-413B-A5D3-90C0013F22C3}"/>
                          </a:ext>
                        </a:extLst>
                      </p:cNvPr>
                      <p:cNvCxnSpPr>
                        <a:cxnSpLocks/>
                        <a:stCxn id="30" idx="4"/>
                        <a:endCxn id="34" idx="0"/>
                      </p:cNvCxnSpPr>
                      <p:nvPr/>
                    </p:nvCxnSpPr>
                    <p:spPr>
                      <a:xfrm flipH="1">
                        <a:off x="4150139" y="4182862"/>
                        <a:ext cx="917813" cy="450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2514E8B-9DCC-41FE-AC10-463C685A621F}"/>
                          </a:ext>
                        </a:extLst>
                      </p:cNvPr>
                      <p:cNvCxnSpPr>
                        <a:cxnSpLocks/>
                        <a:stCxn id="30" idx="4"/>
                        <a:endCxn id="36" idx="0"/>
                      </p:cNvCxnSpPr>
                      <p:nvPr/>
                    </p:nvCxnSpPr>
                    <p:spPr>
                      <a:xfrm>
                        <a:off x="5067952" y="4182862"/>
                        <a:ext cx="143740" cy="463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346E307D-A105-48F2-B9C6-32213C92CCD2}"/>
                        </a:ext>
                      </a:extLst>
                    </p:cNvPr>
                    <p:cNvSpPr/>
                    <p:nvPr/>
                  </p:nvSpPr>
                  <p:spPr>
                    <a:xfrm>
                      <a:off x="4119243"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Field:0-50</a:t>
                      </a:r>
                    </a:p>
                    <a:p>
                      <a:pPr algn="ctr"/>
                      <a:r>
                        <a:rPr lang="en-US" sz="1100" dirty="0"/>
                        <a:t>Number of elements: 10</a:t>
                      </a:r>
                      <a:endParaRPr lang="en-IL" sz="1100" dirty="0"/>
                    </a:p>
                  </p:txBody>
                </p:sp>
                <p:sp>
                  <p:nvSpPr>
                    <p:cNvPr id="34" name="Oval 33">
                      <a:extLst>
                        <a:ext uri="{FF2B5EF4-FFF2-40B4-BE49-F238E27FC236}">
                          <a16:creationId xmlns:a16="http://schemas.microsoft.com/office/drawing/2014/main" id="{28D3F67A-AD18-43CE-881F-C52772BC9913}"/>
                        </a:ext>
                      </a:extLst>
                    </p:cNvPr>
                    <p:cNvSpPr/>
                    <p:nvPr/>
                  </p:nvSpPr>
                  <p:spPr>
                    <a:xfrm>
                      <a:off x="3073668" y="5051069"/>
                      <a:ext cx="1248185" cy="115148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Field:0-25</a:t>
                      </a:r>
                    </a:p>
                    <a:p>
                      <a:pPr algn="ctr"/>
                      <a:r>
                        <a:rPr lang="en-US" sz="1100" dirty="0"/>
                        <a:t>Number of elements: 3</a:t>
                      </a:r>
                      <a:endParaRPr lang="en-IL" sz="1100" dirty="0"/>
                    </a:p>
                  </p:txBody>
                </p:sp>
                <p:sp>
                  <p:nvSpPr>
                    <p:cNvPr id="36" name="Oval 35">
                      <a:extLst>
                        <a:ext uri="{FF2B5EF4-FFF2-40B4-BE49-F238E27FC236}">
                          <a16:creationId xmlns:a16="http://schemas.microsoft.com/office/drawing/2014/main" id="{A688E993-3242-4B3B-B38F-5BA5F6F9617C}"/>
                        </a:ext>
                      </a:extLst>
                    </p:cNvPr>
                    <p:cNvSpPr/>
                    <p:nvPr/>
                  </p:nvSpPr>
                  <p:spPr>
                    <a:xfrm>
                      <a:off x="4350079" y="5067403"/>
                      <a:ext cx="1248185"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Field:26-50</a:t>
                      </a:r>
                    </a:p>
                    <a:p>
                      <a:pPr algn="ctr"/>
                      <a:r>
                        <a:rPr lang="en-US" sz="1100" dirty="0"/>
                        <a:t>Number of elements: 5</a:t>
                      </a:r>
                      <a:endParaRPr lang="en-IL" sz="1100" dirty="0"/>
                    </a:p>
                  </p:txBody>
                </p:sp>
                <p:sp>
                  <p:nvSpPr>
                    <p:cNvPr id="39" name="Oval 38">
                      <a:extLst>
                        <a:ext uri="{FF2B5EF4-FFF2-40B4-BE49-F238E27FC236}">
                          <a16:creationId xmlns:a16="http://schemas.microsoft.com/office/drawing/2014/main" id="{F6488D2A-9D46-4473-94FE-A7DE6B552B89}"/>
                        </a:ext>
                      </a:extLst>
                    </p:cNvPr>
                    <p:cNvSpPr/>
                    <p:nvPr/>
                  </p:nvSpPr>
                  <p:spPr>
                    <a:xfrm>
                      <a:off x="7053322" y="3315189"/>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Field:51-100</a:t>
                      </a:r>
                    </a:p>
                    <a:p>
                      <a:pPr algn="ctr"/>
                      <a:r>
                        <a:rPr lang="en-US" sz="1100" dirty="0"/>
                        <a:t>Number of elements: 6</a:t>
                      </a:r>
                      <a:endParaRPr lang="en-IL" sz="1100" dirty="0"/>
                    </a:p>
                  </p:txBody>
                </p:sp>
              </p:grpSp>
              <p:sp>
                <p:nvSpPr>
                  <p:cNvPr id="58" name="TextBox 57">
                    <a:extLst>
                      <a:ext uri="{FF2B5EF4-FFF2-40B4-BE49-F238E27FC236}">
                        <a16:creationId xmlns:a16="http://schemas.microsoft.com/office/drawing/2014/main" id="{62D3655D-843D-4F03-AA58-CDAEFB4D06D1}"/>
                      </a:ext>
                    </a:extLst>
                  </p:cNvPr>
                  <p:cNvSpPr txBox="1"/>
                  <p:nvPr/>
                </p:nvSpPr>
                <p:spPr>
                  <a:xfrm>
                    <a:off x="8057121" y="3001525"/>
                    <a:ext cx="1557396" cy="461665"/>
                  </a:xfrm>
                  <a:prstGeom prst="rect">
                    <a:avLst/>
                  </a:prstGeom>
                  <a:noFill/>
                </p:spPr>
                <p:txBody>
                  <a:bodyPr wrap="square" rtlCol="0">
                    <a:spAutoFit/>
                  </a:bodyPr>
                  <a:lstStyle/>
                  <a:p>
                    <a:r>
                      <a:rPr lang="en-US" sz="1200" dirty="0" err="1"/>
                      <a:t>isLastupper</a:t>
                    </a:r>
                    <a:r>
                      <a:rPr lang="en-US" sz="1200" dirty="0"/>
                      <a:t>: </a:t>
                    </a:r>
                    <a:r>
                      <a:rPr lang="en-US" sz="1200" dirty="0">
                        <a:solidFill>
                          <a:srgbClr val="00B0F0"/>
                        </a:solidFill>
                      </a:rPr>
                      <a:t>false</a:t>
                    </a:r>
                    <a:br>
                      <a:rPr lang="en-US" sz="1200" dirty="0"/>
                    </a:br>
                    <a:r>
                      <a:rPr lang="en-US" sz="1200" dirty="0" err="1"/>
                      <a:t>isLastlower</a:t>
                    </a:r>
                    <a:r>
                      <a:rPr lang="en-US" sz="1200" dirty="0"/>
                      <a:t>: </a:t>
                    </a:r>
                    <a:r>
                      <a:rPr lang="en-US" sz="1200" dirty="0">
                        <a:solidFill>
                          <a:srgbClr val="00B0F0"/>
                        </a:solidFill>
                      </a:rPr>
                      <a:t>false</a:t>
                    </a:r>
                    <a:endParaRPr lang="en-IL" sz="1200" dirty="0">
                      <a:solidFill>
                        <a:srgbClr val="00B0F0"/>
                      </a:solidFill>
                    </a:endParaRPr>
                  </a:p>
                </p:txBody>
              </p:sp>
              <p:sp>
                <p:nvSpPr>
                  <p:cNvPr id="60" name="TextBox 59">
                    <a:extLst>
                      <a:ext uri="{FF2B5EF4-FFF2-40B4-BE49-F238E27FC236}">
                        <a16:creationId xmlns:a16="http://schemas.microsoft.com/office/drawing/2014/main" id="{A77DCA44-8BC3-4C67-81B2-E5F91AE62D1B}"/>
                      </a:ext>
                    </a:extLst>
                  </p:cNvPr>
                  <p:cNvSpPr txBox="1"/>
                  <p:nvPr/>
                </p:nvSpPr>
                <p:spPr>
                  <a:xfrm>
                    <a:off x="5073552" y="4718046"/>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61" name="TextBox 60">
                    <a:extLst>
                      <a:ext uri="{FF2B5EF4-FFF2-40B4-BE49-F238E27FC236}">
                        <a16:creationId xmlns:a16="http://schemas.microsoft.com/office/drawing/2014/main" id="{CA85D7A7-C11A-4920-81C4-928F54A8B702}"/>
                      </a:ext>
                    </a:extLst>
                  </p:cNvPr>
                  <p:cNvSpPr txBox="1"/>
                  <p:nvPr/>
                </p:nvSpPr>
                <p:spPr>
                  <a:xfrm>
                    <a:off x="1931934" y="5009753"/>
                    <a:ext cx="1364191"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false</a:t>
                    </a:r>
                    <a:endParaRPr lang="en-IL" sz="1200" dirty="0"/>
                  </a:p>
                </p:txBody>
              </p:sp>
            </p:grpSp>
          </p:grpSp>
          <p:sp>
            <p:nvSpPr>
              <p:cNvPr id="24" name="TextBox 23">
                <a:extLst>
                  <a:ext uri="{FF2B5EF4-FFF2-40B4-BE49-F238E27FC236}">
                    <a16:creationId xmlns:a16="http://schemas.microsoft.com/office/drawing/2014/main" id="{E6C44C61-8179-48D8-94AD-A58A83CC554E}"/>
                  </a:ext>
                </a:extLst>
              </p:cNvPr>
              <p:cNvSpPr txBox="1"/>
              <p:nvPr/>
            </p:nvSpPr>
            <p:spPr>
              <a:xfrm>
                <a:off x="2830712" y="4666294"/>
                <a:ext cx="1783202" cy="1862048"/>
              </a:xfrm>
              <a:prstGeom prst="rect">
                <a:avLst/>
              </a:prstGeom>
              <a:noFill/>
            </p:spPr>
            <p:txBody>
              <a:bodyPr wrap="square" rtlCol="0">
                <a:spAutoFit/>
              </a:bodyPr>
              <a:lstStyle/>
              <a:p>
                <a:pPr algn="ctr"/>
                <a:r>
                  <a:rPr lang="en-US" sz="11500" dirty="0">
                    <a:solidFill>
                      <a:srgbClr val="FF0000"/>
                    </a:solidFill>
                  </a:rPr>
                  <a:t>X</a:t>
                </a:r>
                <a:endParaRPr lang="en-IL" sz="2800" dirty="0">
                  <a:solidFill>
                    <a:srgbClr val="FF0000"/>
                  </a:solidFill>
                </a:endParaRPr>
              </a:p>
            </p:txBody>
          </p:sp>
        </p:grpSp>
        <p:grpSp>
          <p:nvGrpSpPr>
            <p:cNvPr id="33" name="Group 32">
              <a:extLst>
                <a:ext uri="{FF2B5EF4-FFF2-40B4-BE49-F238E27FC236}">
                  <a16:creationId xmlns:a16="http://schemas.microsoft.com/office/drawing/2014/main" id="{4318756D-5B89-4088-98A0-50299533856F}"/>
                </a:ext>
              </a:extLst>
            </p:cNvPr>
            <p:cNvGrpSpPr/>
            <p:nvPr/>
          </p:nvGrpSpPr>
          <p:grpSpPr>
            <a:xfrm>
              <a:off x="2969571" y="3084356"/>
              <a:ext cx="7045004" cy="3169125"/>
              <a:chOff x="2969571" y="3084356"/>
              <a:chExt cx="7045004" cy="3169125"/>
            </a:xfrm>
          </p:grpSpPr>
          <p:sp>
            <p:nvSpPr>
              <p:cNvPr id="25" name="Oval 24">
                <a:extLst>
                  <a:ext uri="{FF2B5EF4-FFF2-40B4-BE49-F238E27FC236}">
                    <a16:creationId xmlns:a16="http://schemas.microsoft.com/office/drawing/2014/main" id="{C3EC4C03-467B-41D2-A38C-309F61617663}"/>
                  </a:ext>
                </a:extLst>
              </p:cNvPr>
              <p:cNvSpPr/>
              <p:nvPr/>
            </p:nvSpPr>
            <p:spPr>
              <a:xfrm>
                <a:off x="6395190" y="5102001"/>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Field:51-75</a:t>
                </a:r>
              </a:p>
              <a:p>
                <a:pPr algn="ctr"/>
                <a:r>
                  <a:rPr lang="en-US" sz="1100" dirty="0"/>
                  <a:t>Number of elements: 6</a:t>
                </a:r>
                <a:endParaRPr lang="en-IL" sz="1100" dirty="0"/>
              </a:p>
            </p:txBody>
          </p:sp>
          <p:sp>
            <p:nvSpPr>
              <p:cNvPr id="26" name="Oval 25">
                <a:extLst>
                  <a:ext uri="{FF2B5EF4-FFF2-40B4-BE49-F238E27FC236}">
                    <a16:creationId xmlns:a16="http://schemas.microsoft.com/office/drawing/2014/main" id="{594F7D39-92FC-4867-B68F-9EB8C0FD8F96}"/>
                  </a:ext>
                </a:extLst>
              </p:cNvPr>
              <p:cNvSpPr/>
              <p:nvPr/>
            </p:nvSpPr>
            <p:spPr>
              <a:xfrm>
                <a:off x="7783345" y="5100790"/>
                <a:ext cx="1364191" cy="1151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Field:76-100</a:t>
                </a:r>
              </a:p>
              <a:p>
                <a:pPr algn="ctr"/>
                <a:r>
                  <a:rPr lang="en-US" sz="1100" dirty="0"/>
                  <a:t>Number of elements: 6</a:t>
                </a:r>
                <a:endParaRPr lang="en-IL" sz="1100" dirty="0"/>
              </a:p>
            </p:txBody>
          </p:sp>
          <p:cxnSp>
            <p:nvCxnSpPr>
              <p:cNvPr id="11" name="Straight Arrow Connector 10">
                <a:extLst>
                  <a:ext uri="{FF2B5EF4-FFF2-40B4-BE49-F238E27FC236}">
                    <a16:creationId xmlns:a16="http://schemas.microsoft.com/office/drawing/2014/main" id="{B797854D-13BA-4204-83C9-A298BE87E712}"/>
                  </a:ext>
                </a:extLst>
              </p:cNvPr>
              <p:cNvCxnSpPr>
                <a:stCxn id="39" idx="4"/>
                <a:endCxn id="25" idx="0"/>
              </p:cNvCxnSpPr>
              <p:nvPr/>
            </p:nvCxnSpPr>
            <p:spPr>
              <a:xfrm flipH="1">
                <a:off x="7077286" y="4466669"/>
                <a:ext cx="658132" cy="635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05D34D-7EAC-47F4-85FB-9A89A13FD7F6}"/>
                  </a:ext>
                </a:extLst>
              </p:cNvPr>
              <p:cNvCxnSpPr>
                <a:stCxn id="39" idx="4"/>
                <a:endCxn id="26" idx="0"/>
              </p:cNvCxnSpPr>
              <p:nvPr/>
            </p:nvCxnSpPr>
            <p:spPr>
              <a:xfrm>
                <a:off x="7735418" y="4466669"/>
                <a:ext cx="730023" cy="634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4BD9FA0-0322-4281-994A-062339D3CD67}"/>
                  </a:ext>
                </a:extLst>
              </p:cNvPr>
              <p:cNvSpPr txBox="1"/>
              <p:nvPr/>
            </p:nvSpPr>
            <p:spPr>
              <a:xfrm>
                <a:off x="8766390" y="4782945"/>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37" name="TextBox 36">
                <a:extLst>
                  <a:ext uri="{FF2B5EF4-FFF2-40B4-BE49-F238E27FC236}">
                    <a16:creationId xmlns:a16="http://schemas.microsoft.com/office/drawing/2014/main" id="{DF90E37D-30CE-4161-BAAA-8EEBB8EAAFF6}"/>
                  </a:ext>
                </a:extLst>
              </p:cNvPr>
              <p:cNvSpPr txBox="1"/>
              <p:nvPr/>
            </p:nvSpPr>
            <p:spPr>
              <a:xfrm>
                <a:off x="6281167" y="4729361"/>
                <a:ext cx="1248185" cy="461665"/>
              </a:xfrm>
              <a:prstGeom prst="rect">
                <a:avLst/>
              </a:prstGeom>
              <a:noFill/>
            </p:spPr>
            <p:txBody>
              <a:bodyPr wrap="square" rtlCol="0">
                <a:spAutoFit/>
              </a:bodyPr>
              <a:lstStyle/>
              <a:p>
                <a:r>
                  <a:rPr lang="en-US" sz="1200" dirty="0" err="1"/>
                  <a:t>isLastupper</a:t>
                </a:r>
                <a:r>
                  <a:rPr lang="en-US" sz="1200" dirty="0"/>
                  <a:t>: true</a:t>
                </a:r>
                <a:br>
                  <a:rPr lang="en-US" sz="1200" dirty="0"/>
                </a:br>
                <a:r>
                  <a:rPr lang="en-US" sz="1200" dirty="0" err="1"/>
                  <a:t>isLastlower</a:t>
                </a:r>
                <a:r>
                  <a:rPr lang="en-US" sz="1200" dirty="0"/>
                  <a:t>: true</a:t>
                </a:r>
                <a:endParaRPr lang="en-IL" sz="1200" dirty="0"/>
              </a:p>
            </p:txBody>
          </p:sp>
          <p:sp>
            <p:nvSpPr>
              <p:cNvPr id="44" name="TextBox 43">
                <a:extLst>
                  <a:ext uri="{FF2B5EF4-FFF2-40B4-BE49-F238E27FC236}">
                    <a16:creationId xmlns:a16="http://schemas.microsoft.com/office/drawing/2014/main" id="{8B444F7A-7E2E-4CFE-A850-230CACF77457}"/>
                  </a:ext>
                </a:extLst>
              </p:cNvPr>
              <p:cNvSpPr txBox="1"/>
              <p:nvPr/>
            </p:nvSpPr>
            <p:spPr>
              <a:xfrm>
                <a:off x="2969571" y="3084356"/>
                <a:ext cx="1394085" cy="461665"/>
              </a:xfrm>
              <a:prstGeom prst="rect">
                <a:avLst/>
              </a:prstGeom>
              <a:noFill/>
            </p:spPr>
            <p:txBody>
              <a:bodyPr wrap="square" rtlCol="0">
                <a:spAutoFit/>
              </a:bodyPr>
              <a:lstStyle/>
              <a:p>
                <a:r>
                  <a:rPr lang="en-US" sz="1200" dirty="0" err="1"/>
                  <a:t>isLastupper</a:t>
                </a:r>
                <a:r>
                  <a:rPr lang="en-US" sz="1200" dirty="0"/>
                  <a:t>: false</a:t>
                </a:r>
                <a:br>
                  <a:rPr lang="en-US" sz="1200" dirty="0"/>
                </a:br>
                <a:r>
                  <a:rPr lang="en-US" sz="1200" dirty="0" err="1"/>
                  <a:t>isLastlower</a:t>
                </a:r>
                <a:r>
                  <a:rPr lang="en-US" sz="1200" dirty="0"/>
                  <a:t>: true</a:t>
                </a:r>
                <a:endParaRPr lang="en-IL" sz="1200" dirty="0"/>
              </a:p>
            </p:txBody>
          </p:sp>
        </p:grpSp>
      </p:grpSp>
      <p:cxnSp>
        <p:nvCxnSpPr>
          <p:cNvPr id="9" name="Straight Arrow Connector 8">
            <a:extLst>
              <a:ext uri="{FF2B5EF4-FFF2-40B4-BE49-F238E27FC236}">
                <a16:creationId xmlns:a16="http://schemas.microsoft.com/office/drawing/2014/main" id="{12BFB5F6-1915-404F-97E0-E8AA7ED3D3F1}"/>
              </a:ext>
            </a:extLst>
          </p:cNvPr>
          <p:cNvCxnSpPr>
            <a:cxnSpLocks/>
            <a:stCxn id="10" idx="3"/>
          </p:cNvCxnSpPr>
          <p:nvPr/>
        </p:nvCxnSpPr>
        <p:spPr>
          <a:xfrm>
            <a:off x="2193253" y="4566190"/>
            <a:ext cx="1074199" cy="63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EB7BB2-8485-46DD-9773-A71E8D580CBD}"/>
              </a:ext>
            </a:extLst>
          </p:cNvPr>
          <p:cNvSpPr txBox="1"/>
          <p:nvPr/>
        </p:nvSpPr>
        <p:spPr>
          <a:xfrm>
            <a:off x="512978" y="4243024"/>
            <a:ext cx="1680275" cy="646331"/>
          </a:xfrm>
          <a:prstGeom prst="rect">
            <a:avLst/>
          </a:prstGeom>
          <a:noFill/>
        </p:spPr>
        <p:txBody>
          <a:bodyPr wrap="square" rtlCol="0">
            <a:spAutoFit/>
          </a:bodyPr>
          <a:lstStyle/>
          <a:p>
            <a:r>
              <a:rPr lang="en-US" dirty="0"/>
              <a:t>Query on the sketch returns 2</a:t>
            </a:r>
            <a:endParaRPr lang="en-IL" dirty="0"/>
          </a:p>
        </p:txBody>
      </p:sp>
      <p:cxnSp>
        <p:nvCxnSpPr>
          <p:cNvPr id="40" name="Straight Arrow Connector 39">
            <a:extLst>
              <a:ext uri="{FF2B5EF4-FFF2-40B4-BE49-F238E27FC236}">
                <a16:creationId xmlns:a16="http://schemas.microsoft.com/office/drawing/2014/main" id="{136B3F96-FAC8-4893-BA6B-05AF559FD94E}"/>
              </a:ext>
            </a:extLst>
          </p:cNvPr>
          <p:cNvCxnSpPr>
            <a:cxnSpLocks/>
            <a:stCxn id="42" idx="3"/>
            <a:endCxn id="30" idx="2"/>
          </p:cNvCxnSpPr>
          <p:nvPr/>
        </p:nvCxnSpPr>
        <p:spPr>
          <a:xfrm>
            <a:off x="2647868" y="3424964"/>
            <a:ext cx="1471375" cy="46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2C69526-6553-4179-B9D0-0ACDC254A7CF}"/>
              </a:ext>
            </a:extLst>
          </p:cNvPr>
          <p:cNvSpPr txBox="1"/>
          <p:nvPr/>
        </p:nvSpPr>
        <p:spPr>
          <a:xfrm>
            <a:off x="967593" y="3101798"/>
            <a:ext cx="1680275" cy="646331"/>
          </a:xfrm>
          <a:prstGeom prst="rect">
            <a:avLst/>
          </a:prstGeom>
          <a:noFill/>
        </p:spPr>
        <p:txBody>
          <a:bodyPr wrap="square" rtlCol="0">
            <a:spAutoFit/>
          </a:bodyPr>
          <a:lstStyle/>
          <a:p>
            <a:r>
              <a:rPr lang="en-US" dirty="0"/>
              <a:t>Query on the sketch returns 4</a:t>
            </a:r>
            <a:endParaRPr lang="en-IL" dirty="0"/>
          </a:p>
        </p:txBody>
      </p:sp>
      <p:cxnSp>
        <p:nvCxnSpPr>
          <p:cNvPr id="43" name="Straight Arrow Connector 42">
            <a:extLst>
              <a:ext uri="{FF2B5EF4-FFF2-40B4-BE49-F238E27FC236}">
                <a16:creationId xmlns:a16="http://schemas.microsoft.com/office/drawing/2014/main" id="{09B7EFBA-B9F5-4060-806C-84C1B79A824E}"/>
              </a:ext>
            </a:extLst>
          </p:cNvPr>
          <p:cNvCxnSpPr>
            <a:cxnSpLocks/>
          </p:cNvCxnSpPr>
          <p:nvPr/>
        </p:nvCxnSpPr>
        <p:spPr>
          <a:xfrm>
            <a:off x="3459437" y="2316170"/>
            <a:ext cx="2138827" cy="4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786FE69-DF43-4212-8E97-75416FFEBD13}"/>
              </a:ext>
            </a:extLst>
          </p:cNvPr>
          <p:cNvSpPr txBox="1"/>
          <p:nvPr/>
        </p:nvSpPr>
        <p:spPr>
          <a:xfrm>
            <a:off x="1794990" y="1995179"/>
            <a:ext cx="1680275" cy="646331"/>
          </a:xfrm>
          <a:prstGeom prst="rect">
            <a:avLst/>
          </a:prstGeom>
          <a:noFill/>
        </p:spPr>
        <p:txBody>
          <a:bodyPr wrap="square" rtlCol="0">
            <a:spAutoFit/>
          </a:bodyPr>
          <a:lstStyle/>
          <a:p>
            <a:r>
              <a:rPr lang="en-US" dirty="0"/>
              <a:t>Query on the sketch returns 1</a:t>
            </a:r>
            <a:endParaRPr lang="en-IL" dirty="0"/>
          </a:p>
        </p:txBody>
      </p:sp>
      <p:sp>
        <p:nvSpPr>
          <p:cNvPr id="13" name="Rectangle 12">
            <a:extLst>
              <a:ext uri="{FF2B5EF4-FFF2-40B4-BE49-F238E27FC236}">
                <a16:creationId xmlns:a16="http://schemas.microsoft.com/office/drawing/2014/main" id="{B1397F5A-B75A-4E6B-8D32-7987AFB27796}"/>
              </a:ext>
            </a:extLst>
          </p:cNvPr>
          <p:cNvSpPr/>
          <p:nvPr/>
        </p:nvSpPr>
        <p:spPr>
          <a:xfrm>
            <a:off x="2975593" y="2828252"/>
            <a:ext cx="6252858" cy="20524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Query(x) returns 7</a:t>
            </a:r>
            <a:endParaRPr lang="en-IL" sz="4000" dirty="0"/>
          </a:p>
        </p:txBody>
      </p:sp>
    </p:spTree>
    <p:extLst>
      <p:ext uri="{BB962C8B-B14F-4D97-AF65-F5344CB8AC3E}">
        <p14:creationId xmlns:p14="http://schemas.microsoft.com/office/powerpoint/2010/main" val="1395251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98CD-5F89-45B0-9863-0B2E52049E94}"/>
              </a:ext>
            </a:extLst>
          </p:cNvPr>
          <p:cNvSpPr>
            <a:spLocks noGrp="1"/>
          </p:cNvSpPr>
          <p:nvPr>
            <p:ph type="title"/>
          </p:nvPr>
        </p:nvSpPr>
        <p:spPr/>
        <p:txBody>
          <a:bodyPr/>
          <a:lstStyle/>
          <a:p>
            <a:pPr algn="ctr"/>
            <a:r>
              <a:rPr lang="en-US" dirty="0"/>
              <a:t>Testing</a:t>
            </a:r>
            <a:endParaRPr lang="en-IL" dirty="0"/>
          </a:p>
        </p:txBody>
      </p:sp>
      <p:sp>
        <p:nvSpPr>
          <p:cNvPr id="3" name="Content Placeholder 2">
            <a:extLst>
              <a:ext uri="{FF2B5EF4-FFF2-40B4-BE49-F238E27FC236}">
                <a16:creationId xmlns:a16="http://schemas.microsoft.com/office/drawing/2014/main" id="{1787AA8D-5B92-47B8-9907-9EE6C5229203}"/>
              </a:ext>
            </a:extLst>
          </p:cNvPr>
          <p:cNvSpPr>
            <a:spLocks noGrp="1"/>
          </p:cNvSpPr>
          <p:nvPr>
            <p:ph idx="1"/>
          </p:nvPr>
        </p:nvSpPr>
        <p:spPr/>
        <p:txBody>
          <a:bodyPr/>
          <a:lstStyle/>
          <a:p>
            <a:pPr>
              <a:buFont typeface="Arial" panose="020B0604020202020204" pitchFamily="34" charset="0"/>
              <a:buChar char="•"/>
            </a:pPr>
            <a:r>
              <a:rPr lang="en-US" dirty="0"/>
              <a:t> We also implemented “test_generator.cpp” that generates random tests that includes update, shrink and expand in order to test the </a:t>
            </a:r>
            <a:r>
              <a:rPr lang="en-US" dirty="0" err="1"/>
              <a:t>sketchring</a:t>
            </a:r>
            <a:r>
              <a:rPr lang="en-US" dirty="0"/>
              <a:t>.</a:t>
            </a:r>
          </a:p>
          <a:p>
            <a:pPr>
              <a:buFont typeface="Arial" panose="020B0604020202020204" pitchFamily="34" charset="0"/>
              <a:buChar char="•"/>
            </a:pPr>
            <a:r>
              <a:rPr lang="en-US" dirty="0"/>
              <a:t> We implemented as well “</a:t>
            </a:r>
            <a:r>
              <a:rPr lang="en-US" dirty="0" err="1"/>
              <a:t>test.h</a:t>
            </a:r>
            <a:r>
              <a:rPr lang="en-US" dirty="0"/>
              <a:t>” that stores the real frequency of each element and at the end it compares the real frequency and the frequency that the </a:t>
            </a:r>
            <a:r>
              <a:rPr lang="en-US" dirty="0" err="1"/>
              <a:t>sketchring</a:t>
            </a:r>
            <a:r>
              <a:rPr lang="en-US" dirty="0"/>
              <a:t> returns in order to calculate the error and measure the performance of the </a:t>
            </a:r>
            <a:r>
              <a:rPr lang="en-US" dirty="0" err="1"/>
              <a:t>sketchring</a:t>
            </a:r>
            <a:r>
              <a:rPr lang="en-US" dirty="0"/>
              <a:t>.</a:t>
            </a:r>
            <a:endParaRPr lang="en-IL" dirty="0"/>
          </a:p>
        </p:txBody>
      </p:sp>
    </p:spTree>
    <p:extLst>
      <p:ext uri="{BB962C8B-B14F-4D97-AF65-F5344CB8AC3E}">
        <p14:creationId xmlns:p14="http://schemas.microsoft.com/office/powerpoint/2010/main" val="208928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6450-9B1D-4785-B536-FC6F8B1BB905}"/>
              </a:ext>
            </a:extLst>
          </p:cNvPr>
          <p:cNvSpPr>
            <a:spLocks noGrp="1"/>
          </p:cNvSpPr>
          <p:nvPr>
            <p:ph type="title"/>
          </p:nvPr>
        </p:nvSpPr>
        <p:spPr/>
        <p:txBody>
          <a:bodyPr/>
          <a:lstStyle/>
          <a:p>
            <a:pPr algn="ctr"/>
            <a:r>
              <a:rPr lang="en-US" dirty="0"/>
              <a:t>Project goals</a:t>
            </a:r>
            <a:endParaRPr lang="en-IL" dirty="0"/>
          </a:p>
        </p:txBody>
      </p:sp>
      <p:sp>
        <p:nvSpPr>
          <p:cNvPr id="3" name="Content Placeholder 2">
            <a:extLst>
              <a:ext uri="{FF2B5EF4-FFF2-40B4-BE49-F238E27FC236}">
                <a16:creationId xmlns:a16="http://schemas.microsoft.com/office/drawing/2014/main" id="{E091F70E-593F-4AFE-8FCF-25790CFDAB37}"/>
              </a:ext>
            </a:extLst>
          </p:cNvPr>
          <p:cNvSpPr>
            <a:spLocks noGrp="1"/>
          </p:cNvSpPr>
          <p:nvPr>
            <p:ph idx="1"/>
          </p:nvPr>
        </p:nvSpPr>
        <p:spPr/>
        <p:txBody>
          <a:bodyPr/>
          <a:lstStyle/>
          <a:p>
            <a:pPr>
              <a:buFont typeface="Arial" panose="020B0604020202020204" pitchFamily="34" charset="0"/>
              <a:buChar char="•"/>
            </a:pPr>
            <a:r>
              <a:rPr lang="en-US" dirty="0"/>
              <a:t> Implementing the </a:t>
            </a:r>
            <a:r>
              <a:rPr lang="en-US" dirty="0" err="1"/>
              <a:t>sketchring</a:t>
            </a:r>
            <a:r>
              <a:rPr lang="en-US" dirty="0"/>
              <a:t>.</a:t>
            </a:r>
          </a:p>
          <a:p>
            <a:pPr>
              <a:buFont typeface="Arial" panose="020B0604020202020204" pitchFamily="34" charset="0"/>
              <a:buChar char="•"/>
            </a:pPr>
            <a:r>
              <a:rPr lang="en-US" dirty="0"/>
              <a:t> Performance analysis.</a:t>
            </a:r>
          </a:p>
        </p:txBody>
      </p:sp>
    </p:spTree>
    <p:extLst>
      <p:ext uri="{BB962C8B-B14F-4D97-AF65-F5344CB8AC3E}">
        <p14:creationId xmlns:p14="http://schemas.microsoft.com/office/powerpoint/2010/main" val="906637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03A5-E9C1-4BDD-A2C1-8ECAE666C5D3}"/>
              </a:ext>
            </a:extLst>
          </p:cNvPr>
          <p:cNvSpPr>
            <a:spLocks noGrp="1"/>
          </p:cNvSpPr>
          <p:nvPr>
            <p:ph type="title"/>
          </p:nvPr>
        </p:nvSpPr>
        <p:spPr/>
        <p:txBody>
          <a:bodyPr/>
          <a:lstStyle/>
          <a:p>
            <a:pPr algn="ctr"/>
            <a:r>
              <a:rPr lang="en-US" dirty="0"/>
              <a:t>Performance</a:t>
            </a:r>
            <a:endParaRPr lang="en-IL" dirty="0"/>
          </a:p>
        </p:txBody>
      </p:sp>
      <p:sp>
        <p:nvSpPr>
          <p:cNvPr id="3" name="Content Placeholder 2">
            <a:extLst>
              <a:ext uri="{FF2B5EF4-FFF2-40B4-BE49-F238E27FC236}">
                <a16:creationId xmlns:a16="http://schemas.microsoft.com/office/drawing/2014/main" id="{78470A67-2419-4546-99C6-593599D0137A}"/>
              </a:ext>
            </a:extLst>
          </p:cNvPr>
          <p:cNvSpPr>
            <a:spLocks noGrp="1"/>
          </p:cNvSpPr>
          <p:nvPr>
            <p:ph idx="1"/>
          </p:nvPr>
        </p:nvSpPr>
        <p:spPr/>
        <p:txBody>
          <a:bodyPr/>
          <a:lstStyle/>
          <a:p>
            <a:r>
              <a:rPr lang="en-US" dirty="0"/>
              <a:t>Input size: 5,000. Epsilon ranges between 0.01 and 0.3. delta: 0.01</a:t>
            </a:r>
          </a:p>
          <a:p>
            <a:endParaRPr lang="en-IL" dirty="0"/>
          </a:p>
        </p:txBody>
      </p:sp>
      <p:pic>
        <p:nvPicPr>
          <p:cNvPr id="6" name="Picture 5" descr="Chart, line chart&#10;&#10;Description automatically generated">
            <a:extLst>
              <a:ext uri="{FF2B5EF4-FFF2-40B4-BE49-F238E27FC236}">
                <a16:creationId xmlns:a16="http://schemas.microsoft.com/office/drawing/2014/main" id="{16E5EAEB-62FB-4FE7-A794-DEADE9FCB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59" y="2251826"/>
            <a:ext cx="5397623" cy="4048217"/>
          </a:xfrm>
          <a:prstGeom prst="rect">
            <a:avLst/>
          </a:prstGeom>
        </p:spPr>
      </p:pic>
      <p:pic>
        <p:nvPicPr>
          <p:cNvPr id="9" name="Picture 8" descr="Chart&#10;&#10;Description automatically generated">
            <a:extLst>
              <a:ext uri="{FF2B5EF4-FFF2-40B4-BE49-F238E27FC236}">
                <a16:creationId xmlns:a16="http://schemas.microsoft.com/office/drawing/2014/main" id="{387949C4-1D8F-4273-B256-556789B00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097" y="2251826"/>
            <a:ext cx="5397623" cy="4048217"/>
          </a:xfrm>
          <a:prstGeom prst="rect">
            <a:avLst/>
          </a:prstGeom>
        </p:spPr>
      </p:pic>
    </p:spTree>
    <p:extLst>
      <p:ext uri="{BB962C8B-B14F-4D97-AF65-F5344CB8AC3E}">
        <p14:creationId xmlns:p14="http://schemas.microsoft.com/office/powerpoint/2010/main" val="401517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03A5-E9C1-4BDD-A2C1-8ECAE666C5D3}"/>
              </a:ext>
            </a:extLst>
          </p:cNvPr>
          <p:cNvSpPr>
            <a:spLocks noGrp="1"/>
          </p:cNvSpPr>
          <p:nvPr>
            <p:ph type="title"/>
          </p:nvPr>
        </p:nvSpPr>
        <p:spPr/>
        <p:txBody>
          <a:bodyPr/>
          <a:lstStyle/>
          <a:p>
            <a:pPr algn="ctr"/>
            <a:r>
              <a:rPr lang="en-US" dirty="0"/>
              <a:t>Performance</a:t>
            </a:r>
            <a:endParaRPr lang="en-IL" dirty="0"/>
          </a:p>
        </p:txBody>
      </p:sp>
      <p:sp>
        <p:nvSpPr>
          <p:cNvPr id="3" name="Content Placeholder 2">
            <a:extLst>
              <a:ext uri="{FF2B5EF4-FFF2-40B4-BE49-F238E27FC236}">
                <a16:creationId xmlns:a16="http://schemas.microsoft.com/office/drawing/2014/main" id="{78470A67-2419-4546-99C6-593599D0137A}"/>
              </a:ext>
            </a:extLst>
          </p:cNvPr>
          <p:cNvSpPr>
            <a:spLocks noGrp="1"/>
          </p:cNvSpPr>
          <p:nvPr>
            <p:ph idx="1"/>
          </p:nvPr>
        </p:nvSpPr>
        <p:spPr/>
        <p:txBody>
          <a:bodyPr/>
          <a:lstStyle/>
          <a:p>
            <a:r>
              <a:rPr lang="en-US" dirty="0"/>
              <a:t>Input size: 10,000. Epsilon ranges between 0.01 and 0.3. delta: 0.01</a:t>
            </a:r>
          </a:p>
          <a:p>
            <a:endParaRPr lang="en-IL" dirty="0"/>
          </a:p>
        </p:txBody>
      </p:sp>
      <p:pic>
        <p:nvPicPr>
          <p:cNvPr id="5" name="Picture 4" descr="Chart, line chart&#10;&#10;Description automatically generated">
            <a:extLst>
              <a:ext uri="{FF2B5EF4-FFF2-40B4-BE49-F238E27FC236}">
                <a16:creationId xmlns:a16="http://schemas.microsoft.com/office/drawing/2014/main" id="{4DE01494-655C-4884-ABE8-95161797E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71" y="2224655"/>
            <a:ext cx="5364479" cy="402336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D19C2606-986E-4B0D-939C-F0183D98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224655"/>
            <a:ext cx="5364480" cy="4023360"/>
          </a:xfrm>
          <a:prstGeom prst="rect">
            <a:avLst/>
          </a:prstGeom>
        </p:spPr>
      </p:pic>
    </p:spTree>
    <p:extLst>
      <p:ext uri="{BB962C8B-B14F-4D97-AF65-F5344CB8AC3E}">
        <p14:creationId xmlns:p14="http://schemas.microsoft.com/office/powerpoint/2010/main" val="240767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03A5-E9C1-4BDD-A2C1-8ECAE666C5D3}"/>
              </a:ext>
            </a:extLst>
          </p:cNvPr>
          <p:cNvSpPr>
            <a:spLocks noGrp="1"/>
          </p:cNvSpPr>
          <p:nvPr>
            <p:ph type="title"/>
          </p:nvPr>
        </p:nvSpPr>
        <p:spPr/>
        <p:txBody>
          <a:bodyPr/>
          <a:lstStyle/>
          <a:p>
            <a:pPr algn="ctr"/>
            <a:r>
              <a:rPr lang="en-US" dirty="0"/>
              <a:t>Performance</a:t>
            </a:r>
            <a:endParaRPr lang="en-IL" dirty="0"/>
          </a:p>
        </p:txBody>
      </p:sp>
      <p:sp>
        <p:nvSpPr>
          <p:cNvPr id="3" name="Content Placeholder 2">
            <a:extLst>
              <a:ext uri="{FF2B5EF4-FFF2-40B4-BE49-F238E27FC236}">
                <a16:creationId xmlns:a16="http://schemas.microsoft.com/office/drawing/2014/main" id="{78470A67-2419-4546-99C6-593599D0137A}"/>
              </a:ext>
            </a:extLst>
          </p:cNvPr>
          <p:cNvSpPr>
            <a:spLocks noGrp="1"/>
          </p:cNvSpPr>
          <p:nvPr>
            <p:ph idx="1"/>
          </p:nvPr>
        </p:nvSpPr>
        <p:spPr/>
        <p:txBody>
          <a:bodyPr/>
          <a:lstStyle/>
          <a:p>
            <a:r>
              <a:rPr lang="en-US" dirty="0"/>
              <a:t>Input size: 20,000. Epsilon ranges between 0.01 and 0.3. delta: 0.01</a:t>
            </a:r>
          </a:p>
          <a:p>
            <a:endParaRPr lang="en-IL" dirty="0"/>
          </a:p>
        </p:txBody>
      </p:sp>
      <p:pic>
        <p:nvPicPr>
          <p:cNvPr id="6" name="Picture 5" descr="Chart, line chart&#10;&#10;Description automatically generated">
            <a:extLst>
              <a:ext uri="{FF2B5EF4-FFF2-40B4-BE49-F238E27FC236}">
                <a16:creationId xmlns:a16="http://schemas.microsoft.com/office/drawing/2014/main" id="{093672EC-B413-4481-88BB-D534D6B79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58" y="2317073"/>
            <a:ext cx="5243742" cy="3932807"/>
          </a:xfrm>
          <a:prstGeom prst="rect">
            <a:avLst/>
          </a:prstGeom>
        </p:spPr>
      </p:pic>
      <p:pic>
        <p:nvPicPr>
          <p:cNvPr id="9" name="Picture 8" descr="Chart, line chart&#10;&#10;Description automatically generated">
            <a:extLst>
              <a:ext uri="{FF2B5EF4-FFF2-40B4-BE49-F238E27FC236}">
                <a16:creationId xmlns:a16="http://schemas.microsoft.com/office/drawing/2014/main" id="{F34C3FDB-030E-457C-A061-7E618E319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2139" y="2317072"/>
            <a:ext cx="5243743" cy="3932807"/>
          </a:xfrm>
          <a:prstGeom prst="rect">
            <a:avLst/>
          </a:prstGeom>
        </p:spPr>
      </p:pic>
    </p:spTree>
    <p:extLst>
      <p:ext uri="{BB962C8B-B14F-4D97-AF65-F5344CB8AC3E}">
        <p14:creationId xmlns:p14="http://schemas.microsoft.com/office/powerpoint/2010/main" val="1783485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0AF0-FAD2-432A-A7EA-686E462CDFE8}"/>
              </a:ext>
            </a:extLst>
          </p:cNvPr>
          <p:cNvSpPr>
            <a:spLocks noGrp="1"/>
          </p:cNvSpPr>
          <p:nvPr>
            <p:ph type="title"/>
          </p:nvPr>
        </p:nvSpPr>
        <p:spPr/>
        <p:txBody>
          <a:bodyPr/>
          <a:lstStyle/>
          <a:p>
            <a:pPr algn="ctr"/>
            <a:r>
              <a:rPr lang="en-US" dirty="0"/>
              <a:t>Performance</a:t>
            </a:r>
            <a:endParaRPr lang="en-IL" dirty="0"/>
          </a:p>
        </p:txBody>
      </p:sp>
      <p:sp>
        <p:nvSpPr>
          <p:cNvPr id="3" name="Content Placeholder 2">
            <a:extLst>
              <a:ext uri="{FF2B5EF4-FFF2-40B4-BE49-F238E27FC236}">
                <a16:creationId xmlns:a16="http://schemas.microsoft.com/office/drawing/2014/main" id="{6967A50F-C986-4E09-B817-16321B7A7781}"/>
              </a:ext>
            </a:extLst>
          </p:cNvPr>
          <p:cNvSpPr>
            <a:spLocks noGrp="1"/>
          </p:cNvSpPr>
          <p:nvPr>
            <p:ph idx="1"/>
          </p:nvPr>
        </p:nvSpPr>
        <p:spPr/>
        <p:txBody>
          <a:bodyPr/>
          <a:lstStyle/>
          <a:p>
            <a:r>
              <a:rPr lang="en-US" dirty="0"/>
              <a:t>We noticed that when the script is running with another application in the background the graph of epsilon according to time doesn’t reflect the actual time and does not behave as expected. </a:t>
            </a:r>
          </a:p>
          <a:p>
            <a:r>
              <a:rPr lang="en-US" dirty="0"/>
              <a:t>For example, when were talking on zoom we got:</a:t>
            </a:r>
          </a:p>
          <a:p>
            <a:endParaRPr lang="en-IL" dirty="0"/>
          </a:p>
        </p:txBody>
      </p:sp>
      <p:pic>
        <p:nvPicPr>
          <p:cNvPr id="5" name="Picture 4" descr="Chart, line chart&#10;&#10;Description automatically generated">
            <a:extLst>
              <a:ext uri="{FF2B5EF4-FFF2-40B4-BE49-F238E27FC236}">
                <a16:creationId xmlns:a16="http://schemas.microsoft.com/office/drawing/2014/main" id="{7C26B0F4-0D56-427C-9B0E-4CFD5EAF7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44" y="3191083"/>
            <a:ext cx="4131074" cy="3098306"/>
          </a:xfrm>
          <a:prstGeom prst="rect">
            <a:avLst/>
          </a:prstGeom>
        </p:spPr>
      </p:pic>
    </p:spTree>
    <p:extLst>
      <p:ext uri="{BB962C8B-B14F-4D97-AF65-F5344CB8AC3E}">
        <p14:creationId xmlns:p14="http://schemas.microsoft.com/office/powerpoint/2010/main" val="1623467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650F-6D7C-4400-9B44-7D495299B54F}"/>
              </a:ext>
            </a:extLst>
          </p:cNvPr>
          <p:cNvSpPr>
            <a:spLocks noGrp="1"/>
          </p:cNvSpPr>
          <p:nvPr>
            <p:ph type="title"/>
          </p:nvPr>
        </p:nvSpPr>
        <p:spPr/>
        <p:txBody>
          <a:bodyPr/>
          <a:lstStyle/>
          <a:p>
            <a:pPr algn="ctr"/>
            <a:r>
              <a:rPr lang="en-US" dirty="0"/>
              <a:t>Conclusions</a:t>
            </a:r>
            <a:endParaRPr lang="en-IL" dirty="0"/>
          </a:p>
        </p:txBody>
      </p:sp>
      <p:sp>
        <p:nvSpPr>
          <p:cNvPr id="3" name="Content Placeholder 2">
            <a:extLst>
              <a:ext uri="{FF2B5EF4-FFF2-40B4-BE49-F238E27FC236}">
                <a16:creationId xmlns:a16="http://schemas.microsoft.com/office/drawing/2014/main" id="{8500EC56-F903-4AEC-96E6-2B6536C05FBD}"/>
              </a:ext>
            </a:extLst>
          </p:cNvPr>
          <p:cNvSpPr>
            <a:spLocks noGrp="1"/>
          </p:cNvSpPr>
          <p:nvPr>
            <p:ph idx="1"/>
          </p:nvPr>
        </p:nvSpPr>
        <p:spPr/>
        <p:txBody>
          <a:bodyPr/>
          <a:lstStyle/>
          <a:p>
            <a:pPr>
              <a:buFont typeface="Arial" panose="020B0604020202020204" pitchFamily="34" charset="0"/>
              <a:buChar char="•"/>
            </a:pPr>
            <a:r>
              <a:rPr lang="en-US" dirty="0"/>
              <a:t> As we saw in the graphs earlier, the </a:t>
            </a:r>
            <a:r>
              <a:rPr lang="en-US" dirty="0" err="1"/>
              <a:t>sketchring</a:t>
            </a:r>
            <a:r>
              <a:rPr lang="en-US" dirty="0"/>
              <a:t> does return an error that is lower than epsilon multiplied by the number of elements in the input as specified in the </a:t>
            </a:r>
            <a:r>
              <a:rPr lang="en-US" b="1" dirty="0"/>
              <a:t>stretch the sketch paper.</a:t>
            </a:r>
          </a:p>
          <a:p>
            <a:pPr>
              <a:buFont typeface="Arial" panose="020B0604020202020204" pitchFamily="34" charset="0"/>
              <a:buChar char="•"/>
            </a:pPr>
            <a:r>
              <a:rPr lang="en-US" dirty="0"/>
              <a:t> We can also see that the </a:t>
            </a:r>
            <a:r>
              <a:rPr lang="en-US" dirty="0" err="1"/>
              <a:t>sketchring</a:t>
            </a:r>
            <a:r>
              <a:rPr lang="en-US" dirty="0"/>
              <a:t> returns a good estimation to the real frequency, and with low values of epsilon it works very well. </a:t>
            </a:r>
          </a:p>
          <a:p>
            <a:pPr>
              <a:buFont typeface="Arial" panose="020B0604020202020204" pitchFamily="34" charset="0"/>
              <a:buChar char="•"/>
            </a:pPr>
            <a:r>
              <a:rPr lang="en-US" dirty="0"/>
              <a:t> When the epsilon is higher, the error is higher as expected.</a:t>
            </a:r>
          </a:p>
          <a:p>
            <a:pPr>
              <a:buFont typeface="Arial" panose="020B0604020202020204" pitchFamily="34" charset="0"/>
              <a:buChar char="•"/>
            </a:pPr>
            <a:r>
              <a:rPr lang="en-US" dirty="0"/>
              <a:t> When the epsilon is higher, the time needed to finish the process is lower.</a:t>
            </a:r>
          </a:p>
          <a:p>
            <a:pPr marL="0" indent="0">
              <a:buNone/>
            </a:pPr>
            <a:endParaRPr lang="en-US" dirty="0"/>
          </a:p>
        </p:txBody>
      </p:sp>
    </p:spTree>
    <p:extLst>
      <p:ext uri="{BB962C8B-B14F-4D97-AF65-F5344CB8AC3E}">
        <p14:creationId xmlns:p14="http://schemas.microsoft.com/office/powerpoint/2010/main" val="1277463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D728-17FB-4EC0-B8E4-5682AB1B85EF}"/>
              </a:ext>
            </a:extLst>
          </p:cNvPr>
          <p:cNvSpPr>
            <a:spLocks noGrp="1"/>
          </p:cNvSpPr>
          <p:nvPr>
            <p:ph type="title"/>
          </p:nvPr>
        </p:nvSpPr>
        <p:spPr/>
        <p:txBody>
          <a:bodyPr/>
          <a:lstStyle/>
          <a:p>
            <a:pPr algn="ctr"/>
            <a:r>
              <a:rPr lang="en-US" dirty="0"/>
              <a:t>Possible extensions</a:t>
            </a:r>
            <a:endParaRPr lang="en-IL" dirty="0"/>
          </a:p>
        </p:txBody>
      </p:sp>
      <p:sp>
        <p:nvSpPr>
          <p:cNvPr id="3" name="Content Placeholder 2">
            <a:extLst>
              <a:ext uri="{FF2B5EF4-FFF2-40B4-BE49-F238E27FC236}">
                <a16:creationId xmlns:a16="http://schemas.microsoft.com/office/drawing/2014/main" id="{7EAE0786-DBA0-46B1-A9B0-86750A0B7FA7}"/>
              </a:ext>
            </a:extLst>
          </p:cNvPr>
          <p:cNvSpPr>
            <a:spLocks noGrp="1"/>
          </p:cNvSpPr>
          <p:nvPr>
            <p:ph idx="1"/>
          </p:nvPr>
        </p:nvSpPr>
        <p:spPr/>
        <p:txBody>
          <a:bodyPr/>
          <a:lstStyle/>
          <a:p>
            <a:pPr>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Arial" panose="020B0604020202020204" pitchFamily="34" charset="0"/>
              </a:rPr>
              <a:t> Functionality to undo the effects of a previous event on the sketch.</a:t>
            </a:r>
            <a:endParaRPr lang="en-IL" dirty="0">
              <a:effectLst/>
              <a:latin typeface="Calibri" panose="020F050202020403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US" dirty="0"/>
              <a:t> </a:t>
            </a:r>
            <a:r>
              <a:rPr lang="en-US" dirty="0">
                <a:effectLst/>
                <a:latin typeface="Calibri" panose="020F0502020204030204" pitchFamily="34" charset="0"/>
                <a:ea typeface="Calibri" panose="020F0502020204030204" pitchFamily="34" charset="0"/>
                <a:cs typeface="Arial" panose="020B0604020202020204" pitchFamily="34" charset="0"/>
              </a:rPr>
              <a:t>Concurrency in the functionality of the sketch.</a:t>
            </a:r>
            <a:endParaRPr lang="en-US" dirty="0">
              <a:latin typeface="Calibri" panose="020F050202020403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The use of multiple hash functions in order to ensure better load balancing between the sketches in the sketch </a:t>
            </a:r>
            <a:r>
              <a:rPr lang="en-US">
                <a:effectLst/>
                <a:latin typeface="Calibri" panose="020F0502020204030204" pitchFamily="34" charset="0"/>
                <a:ea typeface="Calibri" panose="020F0502020204030204" pitchFamily="34" charset="0"/>
                <a:cs typeface="Calibri" panose="020F0502020204030204" pitchFamily="34" charset="0"/>
              </a:rPr>
              <a:t>ring and </a:t>
            </a:r>
            <a:r>
              <a:rPr lang="en-US" dirty="0">
                <a:effectLst/>
                <a:latin typeface="Calibri" panose="020F0502020204030204" pitchFamily="34" charset="0"/>
                <a:ea typeface="Calibri" panose="020F0502020204030204" pitchFamily="34" charset="0"/>
                <a:cs typeface="Calibri" panose="020F0502020204030204" pitchFamily="34" charset="0"/>
              </a:rPr>
              <a:t>to reduce the error.</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sketch can include data from more than one type, for example 3 sketches for data of type int, and another 3 for data of type string.</a:t>
            </a:r>
            <a:endParaRPr lang="en-IL"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L" dirty="0"/>
          </a:p>
        </p:txBody>
      </p:sp>
    </p:spTree>
    <p:extLst>
      <p:ext uri="{BB962C8B-B14F-4D97-AF65-F5344CB8AC3E}">
        <p14:creationId xmlns:p14="http://schemas.microsoft.com/office/powerpoint/2010/main" val="267992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55E0-FD4F-4C8E-B6E4-1503E98399BC}"/>
              </a:ext>
            </a:extLst>
          </p:cNvPr>
          <p:cNvSpPr>
            <a:spLocks noGrp="1"/>
          </p:cNvSpPr>
          <p:nvPr>
            <p:ph type="title"/>
          </p:nvPr>
        </p:nvSpPr>
        <p:spPr/>
        <p:txBody>
          <a:bodyPr/>
          <a:lstStyle/>
          <a:p>
            <a:pPr algn="ctr"/>
            <a:r>
              <a:rPr lang="en-US" dirty="0"/>
              <a:t>Project goals</a:t>
            </a:r>
            <a:endParaRPr lang="en-IL" dirty="0"/>
          </a:p>
        </p:txBody>
      </p:sp>
      <p:sp>
        <p:nvSpPr>
          <p:cNvPr id="3" name="Content Placeholder 2">
            <a:extLst>
              <a:ext uri="{FF2B5EF4-FFF2-40B4-BE49-F238E27FC236}">
                <a16:creationId xmlns:a16="http://schemas.microsoft.com/office/drawing/2014/main" id="{2A7F085B-4475-469B-A391-2A66D2F624CE}"/>
              </a:ext>
            </a:extLst>
          </p:cNvPr>
          <p:cNvSpPr>
            <a:spLocks noGrp="1"/>
          </p:cNvSpPr>
          <p:nvPr>
            <p:ph idx="1"/>
          </p:nvPr>
        </p:nvSpPr>
        <p:spPr/>
        <p:txBody>
          <a:bodyPr>
            <a:normAutofit lnSpcReduction="10000"/>
          </a:bodyPr>
          <a:lstStyle/>
          <a:p>
            <a:r>
              <a:rPr lang="en-US" sz="3200" dirty="0">
                <a:effectLst/>
                <a:latin typeface="Calibri" panose="020F0502020204030204" pitchFamily="34" charset="0"/>
                <a:ea typeface="Calibri" panose="020F0502020204030204" pitchFamily="34" charset="0"/>
                <a:cs typeface="Arial" panose="020B0604020202020204" pitchFamily="34" charset="0"/>
              </a:rPr>
              <a:t>High-performance stream processing is essential for many applications and asking questions in real-time about the incoming streams has become important, but the input of data streams usually come in huge volumes, and the memory is limited, therefore it is often not feasible to store the entire stream, and even linear algorithms are sometimes not efficient nor implementable. Therefore, stream processing algorithms often suggest an approximate data structures and algorithms, also known as sketches.</a:t>
            </a:r>
            <a:endParaRPr lang="en-IL" sz="3600" dirty="0"/>
          </a:p>
        </p:txBody>
      </p:sp>
    </p:spTree>
    <p:extLst>
      <p:ext uri="{BB962C8B-B14F-4D97-AF65-F5344CB8AC3E}">
        <p14:creationId xmlns:p14="http://schemas.microsoft.com/office/powerpoint/2010/main" val="318913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7AFF-91AB-4291-B0C7-54AF93805454}"/>
              </a:ext>
            </a:extLst>
          </p:cNvPr>
          <p:cNvSpPr>
            <a:spLocks noGrp="1"/>
          </p:cNvSpPr>
          <p:nvPr>
            <p:ph type="title"/>
          </p:nvPr>
        </p:nvSpPr>
        <p:spPr/>
        <p:txBody>
          <a:bodyPr/>
          <a:lstStyle/>
          <a:p>
            <a:pPr algn="ctr"/>
            <a:r>
              <a:rPr lang="en-US" dirty="0"/>
              <a:t>Project goals</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2A98F0-3F85-47CE-8856-37232F086355}"/>
                  </a:ext>
                </a:extLst>
              </p:cNvPr>
              <p:cNvSpPr>
                <a:spLocks noGrp="1"/>
              </p:cNvSpPr>
              <p:nvPr>
                <p:ph idx="1"/>
              </p:nvPr>
            </p:nvSpPr>
            <p:spPr/>
            <p:txBody>
              <a:bodyPr/>
              <a:lstStyle/>
              <a:p>
                <a:r>
                  <a:rPr lang="en-US" sz="3200" dirty="0">
                    <a:effectLst/>
                    <a:latin typeface="Calibri" panose="020F0502020204030204" pitchFamily="34" charset="0"/>
                    <a:ea typeface="Calibri" panose="020F0502020204030204" pitchFamily="34" charset="0"/>
                    <a:cs typeface="Arial" panose="020B0604020202020204" pitchFamily="34" charset="0"/>
                  </a:rPr>
                  <a:t>We built a </a:t>
                </a:r>
                <a:r>
                  <a:rPr lang="en-US" sz="3200" dirty="0" err="1">
                    <a:effectLst/>
                    <a:latin typeface="Calibri" panose="020F0502020204030204" pitchFamily="34" charset="0"/>
                    <a:ea typeface="Calibri" panose="020F0502020204030204" pitchFamily="34" charset="0"/>
                    <a:cs typeface="Arial" panose="020B0604020202020204" pitchFamily="34" charset="0"/>
                  </a:rPr>
                  <a:t>sketchring</a:t>
                </a:r>
                <a:r>
                  <a:rPr lang="en-US" sz="3200" dirty="0">
                    <a:effectLst/>
                    <a:latin typeface="Calibri" panose="020F0502020204030204" pitchFamily="34" charset="0"/>
                    <a:ea typeface="Calibri" panose="020F0502020204030204" pitchFamily="34" charset="0"/>
                    <a:cs typeface="Arial" panose="020B0604020202020204" pitchFamily="34" charset="0"/>
                  </a:rPr>
                  <a:t> that gives an approximate answer to the queries about the frequency of an element that we get, </a:t>
                </a:r>
                <a:r>
                  <a:rPr lang="en-US" sz="3200" dirty="0">
                    <a:effectLst/>
                    <a:latin typeface="Calibri" panose="020F0502020204030204" pitchFamily="34" charset="0"/>
                    <a:ea typeface="Times New Roman" panose="02020603050405020304" pitchFamily="18" charset="0"/>
                    <a:cs typeface="Arial" panose="020B0604020202020204" pitchFamily="34" charset="0"/>
                  </a:rPr>
                  <a:t>with bounded error of </a:t>
                </a:r>
                <a14:m>
                  <m:oMath xmlns:m="http://schemas.openxmlformats.org/officeDocument/2006/math">
                    <m:r>
                      <m:rPr>
                        <m:sty m:val="p"/>
                      </m:rPr>
                      <a:rPr lang="en-US" sz="3200">
                        <a:effectLst/>
                        <a:latin typeface="Cambria Math" panose="02040503050406030204" pitchFamily="18" charset="0"/>
                        <a:ea typeface="Times New Roman" panose="02020603050405020304" pitchFamily="18" charset="0"/>
                        <a:cs typeface="Arial" panose="020B0604020202020204" pitchFamily="34" charset="0"/>
                      </a:rPr>
                      <m:t>ϵ</m:t>
                    </m:r>
                  </m:oMath>
                </a14:m>
                <a:r>
                  <a:rPr lang="en-US" sz="3200" dirty="0">
                    <a:effectLst/>
                    <a:latin typeface="Calibri" panose="020F0502020204030204" pitchFamily="34" charset="0"/>
                    <a:ea typeface="Times New Roman" panose="02020603050405020304" pitchFamily="18" charset="0"/>
                    <a:cs typeface="Arial" panose="020B0604020202020204" pitchFamily="34" charset="0"/>
                  </a:rPr>
                  <a:t>, </a:t>
                </a:r>
                <a:r>
                  <a:rPr lang="en-US" sz="3200" dirty="0">
                    <a:effectLst/>
                    <a:latin typeface="Calibri" panose="020F0502020204030204" pitchFamily="34" charset="0"/>
                    <a:ea typeface="Calibri" panose="020F0502020204030204" pitchFamily="34" charset="0"/>
                    <a:cs typeface="Arial" panose="020B0604020202020204" pitchFamily="34" charset="0"/>
                  </a:rPr>
                  <a:t>which size is dynamic and is set according to the current available free memory. This means that the user can shrink the used memory for the sketch or expand it, according to the memory’s current availability.</a:t>
                </a:r>
                <a:endParaRPr lang="en-IL" dirty="0"/>
              </a:p>
            </p:txBody>
          </p:sp>
        </mc:Choice>
        <mc:Fallback>
          <p:sp>
            <p:nvSpPr>
              <p:cNvPr id="3" name="Content Placeholder 2">
                <a:extLst>
                  <a:ext uri="{FF2B5EF4-FFF2-40B4-BE49-F238E27FC236}">
                    <a16:creationId xmlns:a16="http://schemas.microsoft.com/office/drawing/2014/main" id="{8F2A98F0-3F85-47CE-8856-37232F086355}"/>
                  </a:ext>
                </a:extLst>
              </p:cNvPr>
              <p:cNvSpPr>
                <a:spLocks noGrp="1" noRot="1" noChangeAspect="1" noMove="1" noResize="1" noEditPoints="1" noAdjustHandles="1" noChangeArrowheads="1" noChangeShapeType="1" noTextEdit="1"/>
              </p:cNvSpPr>
              <p:nvPr>
                <p:ph idx="1"/>
              </p:nvPr>
            </p:nvSpPr>
            <p:spPr>
              <a:blipFill>
                <a:blip r:embed="rId2"/>
                <a:stretch>
                  <a:fillRect l="-1515" t="-3182" r="-1697"/>
                </a:stretch>
              </a:blipFill>
            </p:spPr>
            <p:txBody>
              <a:bodyPr/>
              <a:lstStyle/>
              <a:p>
                <a:r>
                  <a:rPr lang="en-IL">
                    <a:noFill/>
                  </a:rPr>
                  <a:t> </a:t>
                </a:r>
              </a:p>
            </p:txBody>
          </p:sp>
        </mc:Fallback>
      </mc:AlternateContent>
    </p:spTree>
    <p:extLst>
      <p:ext uri="{BB962C8B-B14F-4D97-AF65-F5344CB8AC3E}">
        <p14:creationId xmlns:p14="http://schemas.microsoft.com/office/powerpoint/2010/main" val="90484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E779-2114-4712-85D0-E2246AC5CE2A}"/>
              </a:ext>
            </a:extLst>
          </p:cNvPr>
          <p:cNvSpPr>
            <a:spLocks noGrp="1"/>
          </p:cNvSpPr>
          <p:nvPr>
            <p:ph type="title"/>
          </p:nvPr>
        </p:nvSpPr>
        <p:spPr/>
        <p:txBody>
          <a:bodyPr/>
          <a:lstStyle/>
          <a:p>
            <a:pPr algn="ctr"/>
            <a:r>
              <a:rPr lang="en-US" dirty="0"/>
              <a:t>What is a </a:t>
            </a:r>
            <a:r>
              <a:rPr lang="en-US" dirty="0" err="1"/>
              <a:t>sketchring</a:t>
            </a:r>
            <a:r>
              <a:rPr lang="en-US" dirty="0"/>
              <a:t>?</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F01B26-3BFA-43CC-9166-BCD69D04EE10}"/>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 It is a ring that includes several sketches, each one is a </a:t>
                </a:r>
                <a:r>
                  <a:rPr lang="en-US" sz="2400" dirty="0" err="1">
                    <a:latin typeface="Calibri" panose="020F0502020204030204" pitchFamily="34" charset="0"/>
                    <a:cs typeface="Calibri" panose="020F0502020204030204" pitchFamily="34" charset="0"/>
                  </a:rPr>
                  <a:t>countmin</a:t>
                </a:r>
                <a:r>
                  <a:rPr lang="en-US" sz="2400" dirty="0">
                    <a:latin typeface="Calibri" panose="020F0502020204030204" pitchFamily="34" charset="0"/>
                    <a:cs typeface="Calibri" panose="020F0502020204030204" pitchFamily="34" charset="0"/>
                  </a:rPr>
                  <a:t> sketch. </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 It has 4 main operations: </a:t>
                </a:r>
              </a:p>
              <a:p>
                <a:pPr lvl="1">
                  <a:buFont typeface="Arial" panose="020B0604020202020204" pitchFamily="34" charset="0"/>
                  <a:buChar char="•"/>
                </a:pPr>
                <a:r>
                  <a:rPr lang="en-US" sz="2000" dirty="0">
                    <a:latin typeface="Calibri" panose="020F0502020204030204" pitchFamily="34" charset="0"/>
                    <a:cs typeface="Calibri" panose="020F0502020204030204" pitchFamily="34" charset="0"/>
                  </a:rPr>
                  <a:t> Update(x): which adds an element, x, to the </a:t>
                </a:r>
                <a:r>
                  <a:rPr lang="en-US" sz="2000" dirty="0" err="1">
                    <a:latin typeface="Calibri" panose="020F0502020204030204" pitchFamily="34" charset="0"/>
                    <a:cs typeface="Calibri" panose="020F0502020204030204" pitchFamily="34" charset="0"/>
                  </a:rPr>
                  <a:t>sketchring</a:t>
                </a:r>
                <a:r>
                  <a:rPr lang="en-US" sz="2000" dirty="0">
                    <a:latin typeface="Calibri" panose="020F0502020204030204" pitchFamily="34" charset="0"/>
                    <a:cs typeface="Calibri" panose="020F0502020204030204" pitchFamily="34" charset="0"/>
                  </a:rPr>
                  <a:t>.</a:t>
                </a:r>
              </a:p>
              <a:p>
                <a:pPr lvl="1">
                  <a:buFont typeface="Arial" panose="020B0604020202020204" pitchFamily="34" charset="0"/>
                  <a:buChar char="•"/>
                </a:pPr>
                <a:r>
                  <a:rPr lang="en-US" sz="2000" dirty="0">
                    <a:latin typeface="Calibri" panose="020F0502020204030204" pitchFamily="34" charset="0"/>
                    <a:cs typeface="Calibri" panose="020F0502020204030204" pitchFamily="34" charset="0"/>
                  </a:rPr>
                  <a:t> Query(x): which returns an estimation of the frequency of x in the </a:t>
                </a:r>
                <a:r>
                  <a:rPr lang="en-US" sz="2000" dirty="0" err="1">
                    <a:latin typeface="Calibri" panose="020F0502020204030204" pitchFamily="34" charset="0"/>
                    <a:cs typeface="Calibri" panose="020F0502020204030204" pitchFamily="34" charset="0"/>
                  </a:rPr>
                  <a:t>sketchring</a:t>
                </a:r>
                <a:r>
                  <a:rPr lang="en-US" sz="2000" dirty="0">
                    <a:latin typeface="Calibri" panose="020F0502020204030204" pitchFamily="34" charset="0"/>
                    <a:cs typeface="Calibri" panose="020F0502020204030204" pitchFamily="34" charset="0"/>
                  </a:rPr>
                  <a:t> with </a:t>
                </a:r>
                <a:r>
                  <a:rPr lang="en-US" sz="2000" dirty="0">
                    <a:effectLst/>
                    <a:latin typeface="Calibri" panose="020F0502020204030204" pitchFamily="34" charset="0"/>
                    <a:ea typeface="Times New Roman" panose="02020603050405020304" pitchFamily="18" charset="0"/>
                    <a:cs typeface="Calibri" panose="020F0502020204030204" pitchFamily="34" charset="0"/>
                  </a:rPr>
                  <a:t>bounded error of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ϵ</m:t>
                    </m:r>
                  </m:oMath>
                </a14:m>
                <a:r>
                  <a:rPr lang="en-US" sz="2000" dirty="0">
                    <a:latin typeface="Calibri" panose="020F0502020204030204" pitchFamily="34" charset="0"/>
                    <a:cs typeface="Calibri" panose="020F0502020204030204" pitchFamily="34" charset="0"/>
                  </a:rPr>
                  <a:t>. </a:t>
                </a:r>
              </a:p>
              <a:p>
                <a:pPr lvl="1">
                  <a:buFont typeface="Arial" panose="020B0604020202020204" pitchFamily="34" charset="0"/>
                  <a:buChar char="•"/>
                </a:pPr>
                <a:r>
                  <a:rPr lang="en-US" sz="2000" dirty="0">
                    <a:latin typeface="Calibri" panose="020F0502020204030204" pitchFamily="34" charset="0"/>
                    <a:cs typeface="Calibri" panose="020F0502020204030204" pitchFamily="34" charset="0"/>
                  </a:rPr>
                  <a:t> Shrink: it decreases the amount of memory used for the </a:t>
                </a:r>
                <a:r>
                  <a:rPr lang="en-US" sz="2000" dirty="0" err="1">
                    <a:latin typeface="Calibri" panose="020F0502020204030204" pitchFamily="34" charset="0"/>
                    <a:cs typeface="Calibri" panose="020F0502020204030204" pitchFamily="34" charset="0"/>
                  </a:rPr>
                  <a:t>sketchring</a:t>
                </a:r>
                <a:r>
                  <a:rPr lang="en-US" sz="2000" dirty="0">
                    <a:latin typeface="Calibri" panose="020F0502020204030204" pitchFamily="34" charset="0"/>
                    <a:cs typeface="Calibri" panose="020F0502020204030204" pitchFamily="34" charset="0"/>
                  </a:rPr>
                  <a:t>, by deleting the least loaded sketch.</a:t>
                </a:r>
              </a:p>
              <a:p>
                <a:pPr lvl="1">
                  <a:buFont typeface="Arial" panose="020B0604020202020204" pitchFamily="34" charset="0"/>
                  <a:buChar char="•"/>
                </a:pPr>
                <a:r>
                  <a:rPr lang="en-US" sz="2000" dirty="0">
                    <a:latin typeface="Calibri" panose="020F0502020204030204" pitchFamily="34" charset="0"/>
                    <a:cs typeface="Calibri" panose="020F0502020204030204" pitchFamily="34" charset="0"/>
                  </a:rPr>
                  <a:t> Expand: it increases the amount of memory used for the </a:t>
                </a:r>
                <a:r>
                  <a:rPr lang="en-US" sz="2000" dirty="0" err="1">
                    <a:latin typeface="Calibri" panose="020F0502020204030204" pitchFamily="34" charset="0"/>
                    <a:cs typeface="Calibri" panose="020F0502020204030204" pitchFamily="34" charset="0"/>
                  </a:rPr>
                  <a:t>sketchring</a:t>
                </a:r>
                <a:r>
                  <a:rPr lang="en-US" sz="2000" dirty="0">
                    <a:latin typeface="Calibri" panose="020F0502020204030204" pitchFamily="34" charset="0"/>
                    <a:cs typeface="Calibri" panose="020F0502020204030204" pitchFamily="34" charset="0"/>
                  </a:rPr>
                  <a:t> by splitting the most loaded sketch.</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 We insert to each ring according to the value that the </a:t>
                </a:r>
                <a:r>
                  <a:rPr lang="en-US" sz="2400" dirty="0" err="1">
                    <a:latin typeface="Calibri" panose="020F0502020204030204" pitchFamily="34" charset="0"/>
                    <a:cs typeface="Calibri" panose="020F0502020204030204" pitchFamily="34" charset="0"/>
                  </a:rPr>
                  <a:t>xxhash</a:t>
                </a:r>
                <a:r>
                  <a:rPr lang="en-US" sz="2400" dirty="0">
                    <a:latin typeface="Calibri" panose="020F0502020204030204" pitchFamily="34" charset="0"/>
                    <a:cs typeface="Calibri" panose="020F0502020204030204" pitchFamily="34" charset="0"/>
                  </a:rPr>
                  <a:t> function return over the element.</a:t>
                </a:r>
              </a:p>
              <a:p>
                <a:pPr>
                  <a:buFont typeface="Arial" panose="020B0604020202020204" pitchFamily="34" charset="0"/>
                  <a:buChar char="•"/>
                </a:pPr>
                <a:endParaRPr lang="en-IL" sz="2400"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C4F01B26-3BFA-43CC-9166-BCD69D04EE10}"/>
                  </a:ext>
                </a:extLst>
              </p:cNvPr>
              <p:cNvSpPr>
                <a:spLocks noGrp="1" noRot="1" noChangeAspect="1" noMove="1" noResize="1" noEditPoints="1" noAdjustHandles="1" noChangeArrowheads="1" noChangeShapeType="1" noTextEdit="1"/>
              </p:cNvSpPr>
              <p:nvPr>
                <p:ph idx="1"/>
              </p:nvPr>
            </p:nvSpPr>
            <p:spPr>
              <a:blipFill>
                <a:blip r:embed="rId2"/>
                <a:stretch>
                  <a:fillRect l="-1697" t="-2121" b="-2576"/>
                </a:stretch>
              </a:blipFill>
            </p:spPr>
            <p:txBody>
              <a:bodyPr/>
              <a:lstStyle/>
              <a:p>
                <a:r>
                  <a:rPr lang="en-IL">
                    <a:noFill/>
                  </a:rPr>
                  <a:t> </a:t>
                </a:r>
              </a:p>
            </p:txBody>
          </p:sp>
        </mc:Fallback>
      </mc:AlternateContent>
    </p:spTree>
    <p:extLst>
      <p:ext uri="{BB962C8B-B14F-4D97-AF65-F5344CB8AC3E}">
        <p14:creationId xmlns:p14="http://schemas.microsoft.com/office/powerpoint/2010/main" val="317526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9E33-EB2D-42E2-9634-B02C9E4AFA00}"/>
              </a:ext>
            </a:extLst>
          </p:cNvPr>
          <p:cNvSpPr>
            <a:spLocks noGrp="1"/>
          </p:cNvSpPr>
          <p:nvPr>
            <p:ph type="title"/>
          </p:nvPr>
        </p:nvSpPr>
        <p:spPr/>
        <p:txBody>
          <a:bodyPr/>
          <a:lstStyle/>
          <a:p>
            <a:pPr algn="ctr"/>
            <a:r>
              <a:rPr lang="en-US" dirty="0"/>
              <a:t>Main challenges</a:t>
            </a:r>
            <a:endParaRPr lang="en-IL" dirty="0"/>
          </a:p>
        </p:txBody>
      </p:sp>
      <p:sp>
        <p:nvSpPr>
          <p:cNvPr id="3" name="Content Placeholder 2">
            <a:extLst>
              <a:ext uri="{FF2B5EF4-FFF2-40B4-BE49-F238E27FC236}">
                <a16:creationId xmlns:a16="http://schemas.microsoft.com/office/drawing/2014/main" id="{5C71DB6D-CD61-474D-B286-9CBB013DD8B3}"/>
              </a:ext>
            </a:extLst>
          </p:cNvPr>
          <p:cNvSpPr>
            <a:spLocks noGrp="1"/>
          </p:cNvSpPr>
          <p:nvPr>
            <p:ph idx="1"/>
          </p:nvPr>
        </p:nvSpPr>
        <p:spPr/>
        <p:txBody>
          <a:bodyPr/>
          <a:lstStyle/>
          <a:p>
            <a:pPr>
              <a:buFont typeface="Arial" panose="020B0604020202020204" pitchFamily="34" charset="0"/>
              <a:buChar char="•"/>
            </a:pPr>
            <a:r>
              <a:rPr lang="en-US" dirty="0"/>
              <a:t> Which data structure to use so that the performance of the </a:t>
            </a:r>
            <a:r>
              <a:rPr lang="en-US" dirty="0" err="1"/>
              <a:t>sketchring</a:t>
            </a:r>
            <a:r>
              <a:rPr lang="en-US" dirty="0"/>
              <a:t> would use little space and time. </a:t>
            </a:r>
          </a:p>
          <a:p>
            <a:pPr>
              <a:buFont typeface="Arial" panose="020B0604020202020204" pitchFamily="34" charset="0"/>
              <a:buChar char="•"/>
            </a:pPr>
            <a:r>
              <a:rPr lang="en-US" dirty="0"/>
              <a:t> It was a challenge to do expand and shrink without saving all the elements, while the main purpose of the sketch is not to save them because they need a huge amount of memory.</a:t>
            </a:r>
            <a:endParaRPr lang="en-IL" dirty="0"/>
          </a:p>
        </p:txBody>
      </p:sp>
    </p:spTree>
    <p:extLst>
      <p:ext uri="{BB962C8B-B14F-4D97-AF65-F5344CB8AC3E}">
        <p14:creationId xmlns:p14="http://schemas.microsoft.com/office/powerpoint/2010/main" val="4701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0322-B3EB-42DC-B098-E64E312A92E0}"/>
              </a:ext>
            </a:extLst>
          </p:cNvPr>
          <p:cNvSpPr>
            <a:spLocks noGrp="1"/>
          </p:cNvSpPr>
          <p:nvPr>
            <p:ph type="title"/>
          </p:nvPr>
        </p:nvSpPr>
        <p:spPr/>
        <p:txBody>
          <a:bodyPr/>
          <a:lstStyle/>
          <a:p>
            <a:pPr algn="ctr"/>
            <a:r>
              <a:rPr lang="en-US" dirty="0"/>
              <a:t>Project implementation</a:t>
            </a:r>
            <a:endParaRPr lang="en-IL" dirty="0"/>
          </a:p>
        </p:txBody>
      </p:sp>
      <p:sp>
        <p:nvSpPr>
          <p:cNvPr id="3" name="Content Placeholder 2">
            <a:extLst>
              <a:ext uri="{FF2B5EF4-FFF2-40B4-BE49-F238E27FC236}">
                <a16:creationId xmlns:a16="http://schemas.microsoft.com/office/drawing/2014/main" id="{9D763496-8364-4A9A-B579-573B3495FAAB}"/>
              </a:ext>
            </a:extLst>
          </p:cNvPr>
          <p:cNvSpPr>
            <a:spLocks noGrp="1"/>
          </p:cNvSpPr>
          <p:nvPr>
            <p:ph idx="1"/>
          </p:nvPr>
        </p:nvSpPr>
        <p:spPr/>
        <p:txBody>
          <a:bodyPr>
            <a:normAutofit/>
          </a:bodyPr>
          <a:lstStyle/>
          <a:p>
            <a:pPr>
              <a:buFont typeface="Arial" panose="020B0604020202020204" pitchFamily="34" charset="0"/>
              <a:buChar char="•"/>
            </a:pPr>
            <a:r>
              <a:rPr lang="en-US" sz="2400" dirty="0"/>
              <a:t> We implemented the project in C++ language.</a:t>
            </a:r>
          </a:p>
          <a:p>
            <a:pPr>
              <a:buFont typeface="Arial" panose="020B0604020202020204" pitchFamily="34" charset="0"/>
              <a:buChar char="•"/>
            </a:pPr>
            <a:r>
              <a:rPr lang="en-US" sz="2400" dirty="0"/>
              <a:t> We implemented a Union-Find data structure, that is built using a tree structure. Each node in the tree includes the numerical space of the numbers that this node, and its children include. </a:t>
            </a:r>
            <a:br>
              <a:rPr lang="en-US" sz="2400" dirty="0"/>
            </a:br>
            <a:r>
              <a:rPr lang="en-US" sz="2400" dirty="0"/>
              <a:t>It also includes the min-sketch that saves the elements. </a:t>
            </a:r>
          </a:p>
          <a:p>
            <a:pPr>
              <a:buFont typeface="Arial" panose="020B0604020202020204" pitchFamily="34" charset="0"/>
              <a:buChar char="•"/>
            </a:pPr>
            <a:r>
              <a:rPr lang="en-US" sz="2400" dirty="0"/>
              <a:t> The implementation is generic and not type specific.</a:t>
            </a:r>
          </a:p>
          <a:p>
            <a:pPr>
              <a:buFont typeface="Arial" panose="020B0604020202020204" pitchFamily="34" charset="0"/>
              <a:buChar char="•"/>
            </a:pPr>
            <a:endParaRPr lang="en-US" dirty="0"/>
          </a:p>
          <a:p>
            <a:pPr>
              <a:buFont typeface="Arial" panose="020B0604020202020204" pitchFamily="34" charset="0"/>
              <a:buChar char="•"/>
            </a:pPr>
            <a:endParaRPr lang="en-IL" dirty="0"/>
          </a:p>
        </p:txBody>
      </p:sp>
    </p:spTree>
    <p:extLst>
      <p:ext uri="{BB962C8B-B14F-4D97-AF65-F5344CB8AC3E}">
        <p14:creationId xmlns:p14="http://schemas.microsoft.com/office/powerpoint/2010/main" val="283278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870F-27EA-409C-8FBC-3B9345CDC9E0}"/>
              </a:ext>
            </a:extLst>
          </p:cNvPr>
          <p:cNvSpPr>
            <a:spLocks noGrp="1"/>
          </p:cNvSpPr>
          <p:nvPr>
            <p:ph type="title"/>
          </p:nvPr>
        </p:nvSpPr>
        <p:spPr/>
        <p:txBody>
          <a:bodyPr/>
          <a:lstStyle/>
          <a:p>
            <a:pPr algn="ctr"/>
            <a:r>
              <a:rPr lang="en-US" dirty="0"/>
              <a:t>Project implementation</a:t>
            </a:r>
            <a:endParaRPr lang="en-IL" dirty="0"/>
          </a:p>
        </p:txBody>
      </p:sp>
      <p:sp>
        <p:nvSpPr>
          <p:cNvPr id="3" name="Content Placeholder 2">
            <a:extLst>
              <a:ext uri="{FF2B5EF4-FFF2-40B4-BE49-F238E27FC236}">
                <a16:creationId xmlns:a16="http://schemas.microsoft.com/office/drawing/2014/main" id="{300C3F9E-10BE-48B4-8944-15CD9F219E92}"/>
              </a:ext>
            </a:extLst>
          </p:cNvPr>
          <p:cNvSpPr>
            <a:spLocks noGrp="1"/>
          </p:cNvSpPr>
          <p:nvPr>
            <p:ph idx="1"/>
          </p:nvPr>
        </p:nvSpPr>
        <p:spPr/>
        <p:txBody>
          <a:bodyPr/>
          <a:lstStyle/>
          <a:p>
            <a:pPr>
              <a:buFont typeface="Arial" panose="020B0604020202020204" pitchFamily="34" charset="0"/>
              <a:buChar char="•"/>
            </a:pPr>
            <a:r>
              <a:rPr lang="en-US" dirty="0"/>
              <a:t> We initialize the program with k separate trees, where k is the initial number of sketches. Each of them includes a different non-intersected bounds of numbers.</a:t>
            </a:r>
          </a:p>
          <a:p>
            <a:pPr>
              <a:buFont typeface="Arial" panose="020B0604020202020204" pitchFamily="34" charset="0"/>
              <a:buChar char="•"/>
            </a:pPr>
            <a:r>
              <a:rPr lang="en-US" dirty="0"/>
              <a:t> When shrink is called, we search for the least loaded leaf, and we mark it as inactive.</a:t>
            </a:r>
          </a:p>
          <a:p>
            <a:pPr>
              <a:buFont typeface="Arial" panose="020B0604020202020204" pitchFamily="34" charset="0"/>
              <a:buChar char="•"/>
            </a:pPr>
            <a:r>
              <a:rPr lang="en-US" dirty="0"/>
              <a:t> When expand is called, we search for the most loaded active leaf, and we expand it by adding two sons if there are no sons yet, or activate them if they exist and have been deactivated.</a:t>
            </a:r>
          </a:p>
          <a:p>
            <a:pPr>
              <a:buFont typeface="Arial" panose="020B0604020202020204" pitchFamily="34" charset="0"/>
              <a:buChar char="•"/>
            </a:pPr>
            <a:r>
              <a:rPr lang="en-US" dirty="0"/>
              <a:t> When query is called, we find the leaf that includes the element in its bounds and sum the value that the </a:t>
            </a:r>
            <a:r>
              <a:rPr lang="en-US" dirty="0" err="1"/>
              <a:t>countmin</a:t>
            </a:r>
            <a:r>
              <a:rPr lang="en-US" dirty="0"/>
              <a:t> sketch returns regarding this element on the path from this leaf to the root.</a:t>
            </a:r>
          </a:p>
          <a:p>
            <a:pPr>
              <a:buFont typeface="Arial" panose="020B0604020202020204" pitchFamily="34" charset="0"/>
              <a:buChar char="•"/>
            </a:pPr>
            <a:r>
              <a:rPr lang="en-US" dirty="0"/>
              <a:t> When update is called, we search for the deepest active node that includes this element in its bounds and we add it to its </a:t>
            </a:r>
            <a:r>
              <a:rPr lang="en-US" dirty="0" err="1"/>
              <a:t>countmin</a:t>
            </a:r>
            <a:r>
              <a:rPr lang="en-US" dirty="0"/>
              <a:t> sketch.</a:t>
            </a:r>
          </a:p>
          <a:p>
            <a:endParaRPr lang="en-IL" dirty="0"/>
          </a:p>
        </p:txBody>
      </p:sp>
    </p:spTree>
    <p:extLst>
      <p:ext uri="{BB962C8B-B14F-4D97-AF65-F5344CB8AC3E}">
        <p14:creationId xmlns:p14="http://schemas.microsoft.com/office/powerpoint/2010/main" val="255569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770A-4C6B-4C16-B12A-691DC843BE4C}"/>
              </a:ext>
            </a:extLst>
          </p:cNvPr>
          <p:cNvSpPr>
            <a:spLocks noGrp="1"/>
          </p:cNvSpPr>
          <p:nvPr>
            <p:ph type="title"/>
          </p:nvPr>
        </p:nvSpPr>
        <p:spPr/>
        <p:txBody>
          <a:bodyPr/>
          <a:lstStyle/>
          <a:p>
            <a:pPr algn="ctr"/>
            <a:endParaRPr lang="en-IL" dirty="0"/>
          </a:p>
        </p:txBody>
      </p:sp>
      <p:sp>
        <p:nvSpPr>
          <p:cNvPr id="7" name="Content Placeholder 6">
            <a:extLst>
              <a:ext uri="{FF2B5EF4-FFF2-40B4-BE49-F238E27FC236}">
                <a16:creationId xmlns:a16="http://schemas.microsoft.com/office/drawing/2014/main" id="{5F3DBFD9-B1ED-430C-B18D-EFA7657E658A}"/>
              </a:ext>
            </a:extLst>
          </p:cNvPr>
          <p:cNvSpPr>
            <a:spLocks noGrp="1"/>
          </p:cNvSpPr>
          <p:nvPr>
            <p:ph idx="1"/>
          </p:nvPr>
        </p:nvSpPr>
        <p:spPr>
          <a:xfrm>
            <a:off x="1235476" y="2967362"/>
            <a:ext cx="10058400" cy="2440094"/>
          </a:xfrm>
        </p:spPr>
        <p:txBody>
          <a:bodyPr>
            <a:normAutofit/>
          </a:bodyPr>
          <a:lstStyle/>
          <a:p>
            <a:pPr algn="ctr"/>
            <a:r>
              <a:rPr lang="en-US" sz="4800" dirty="0"/>
              <a:t>Add, Query, Shrink and Expand Demonstrations</a:t>
            </a:r>
            <a:endParaRPr lang="en-IL" sz="4800" dirty="0"/>
          </a:p>
        </p:txBody>
      </p:sp>
    </p:spTree>
    <p:extLst>
      <p:ext uri="{BB962C8B-B14F-4D97-AF65-F5344CB8AC3E}">
        <p14:creationId xmlns:p14="http://schemas.microsoft.com/office/powerpoint/2010/main" val="14043721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1901</TotalTime>
  <Words>1893</Words>
  <Application>Microsoft Office PowerPoint</Application>
  <PresentationFormat>Widescreen</PresentationFormat>
  <Paragraphs>240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Retrospect</vt:lpstr>
      <vt:lpstr>Sketchring – a dynamic sketch </vt:lpstr>
      <vt:lpstr>Project goals</vt:lpstr>
      <vt:lpstr>Project goals</vt:lpstr>
      <vt:lpstr>Project goals</vt:lpstr>
      <vt:lpstr>What is a sketchring?</vt:lpstr>
      <vt:lpstr>Main challenges</vt:lpstr>
      <vt:lpstr>Project implementation</vt:lpstr>
      <vt:lpstr>Project implementation</vt:lpstr>
      <vt:lpstr>PowerPoint Presentation</vt:lpstr>
      <vt:lpstr>Add x such as hash(x) = 20</vt:lpstr>
      <vt:lpstr>Add x such as hash(x) = 20</vt:lpstr>
      <vt:lpstr>Add x such as hash(x) = 20</vt:lpstr>
      <vt:lpstr>Shrink</vt:lpstr>
      <vt:lpstr>Shrink</vt:lpstr>
      <vt:lpstr>Expand</vt:lpstr>
      <vt:lpstr>Expand</vt:lpstr>
      <vt:lpstr> Query x where hash(x) = 20 </vt:lpstr>
      <vt:lpstr> Query x where hash(x) = 20 </vt:lpstr>
      <vt:lpstr>Testing</vt:lpstr>
      <vt:lpstr>Performance</vt:lpstr>
      <vt:lpstr>Performance</vt:lpstr>
      <vt:lpstr>Performance</vt:lpstr>
      <vt:lpstr>Performance</vt:lpstr>
      <vt:lpstr>Conclusions</vt:lpstr>
      <vt:lpstr>Possible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Sketchring – a dynamic sketch </dc:title>
  <dc:creator>Nada Nusair</dc:creator>
  <cp:lastModifiedBy>Nada Nusair</cp:lastModifiedBy>
  <cp:revision>45</cp:revision>
  <dcterms:created xsi:type="dcterms:W3CDTF">2021-11-01T17:15:45Z</dcterms:created>
  <dcterms:modified xsi:type="dcterms:W3CDTF">2021-11-12T16:53:48Z</dcterms:modified>
</cp:coreProperties>
</file>