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82" r:id="rId5"/>
    <p:sldId id="294" r:id="rId6"/>
    <p:sldId id="281" r:id="rId7"/>
    <p:sldId id="295" r:id="rId8"/>
    <p:sldId id="299" r:id="rId9"/>
    <p:sldId id="300" r:id="rId10"/>
    <p:sldId id="301" r:id="rId11"/>
    <p:sldId id="302" r:id="rId12"/>
    <p:sldId id="303" r:id="rId13"/>
    <p:sldId id="291"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ar-SA"/>
              <a:t>انقر لتحرير نمط عنوان الشكل الرئيسي</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ar-SA"/>
              <a:t>انقر لتحرير أنماط نص الشكل الرئيسي</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ar-SA"/>
              <a:t>انقر لتحرير أنماط نص الشكل الرئيسي</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ar-SA"/>
              <a:t>انقر لتحرير أنماط نص الشكل الرئيسي</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ar-SA"/>
              <a:t>انقر لتحرير أنماط نص الشكل الرئيسي</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ar-SA"/>
              <a:t>انقر لتحرير أنماط نص الشكل الرئيسي</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ar-SA"/>
              <a:t>انقر لتحرير نمط عنوان الشكل الرئيسي</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ar-SA"/>
              <a:t>انقر لتحرير أنماط نص الشكل الرئيسي</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ar-SA"/>
              <a:t>انقر لتحرير أنماط نص الشكل الرئيسي</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ar-SA"/>
              <a:t>انقر لتحرير أنماط نص الشكل الرئيسي</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ar-SA"/>
              <a:t>انقر لتحرير أنماط نص الشكل الرئيسي</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ar-SA"/>
              <a:t>انقر لتحرير أنماط نص الشكل الرئيسي</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ar-SA"/>
              <a:t>انقر لتحرير نمط عنوان الشكل الرئيسي</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أعمد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ar-SA"/>
              <a:t>انقر لتحرير نمط عنوان الشكل الرئيسي</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ar-SA"/>
              <a:t>انقر لتحرير أنماط نص الشكل الرئيسي</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ar-SA"/>
              <a:t>انقر لتحرير أنماط نص الشكل الرئيسي</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ar-SA"/>
              <a:t>انقر فوق الأيقونة لإضافة صورة</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ar-SA"/>
              <a:t>انقر لتحرير أنماط نص الشكل الرئيسي</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محتويان">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ar-SA"/>
              <a:t>انقر لتحرير نمط عنوان الشكل الرئيسي</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ar-SA"/>
              <a:t>انقر لتحرير نمط عنوان الشكل الرئيسي</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ar-SA"/>
              <a:t>انقر لتحرير أنماط نص الشكل الرئيسي</a:t>
            </a:r>
          </a:p>
          <a:p>
            <a:pPr lvl="1"/>
            <a:r>
              <a:rPr lang="ar-SA"/>
              <a:t>المستوى الثاني</a:t>
            </a:r>
          </a:p>
          <a:p>
            <a:pPr lvl="2"/>
            <a:r>
              <a:rPr lang="ar-SA"/>
              <a:t>المستوى الثالث</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ar-SA"/>
              <a:t>انقر لتحرير نمط عنوان الشكل الرئيسي</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عنوان ومخطط">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عنوان وجدول">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ar-SA"/>
              <a:t>انقر لتحرير نمط عنوان الشكل الرئيسي</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ar-SA"/>
              <a:t>انقر لتحرير أنماط نص الشكل الرئيسي</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ar-SA"/>
              <a:t>انقر لتحرير نمط عنوان الشكل الرئيسي</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ar-SA"/>
              <a:t>انقر لتحرير نمط عنوان الشكل الرئيسي</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ar-SA"/>
              <a:t>انقر فوق الأيقونة لإضافة صورة</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Homey</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عنصر نائب للمحتوى 2">
            <a:extLst>
              <a:ext uri="{FF2B5EF4-FFF2-40B4-BE49-F238E27FC236}">
                <a16:creationId xmlns:a16="http://schemas.microsoft.com/office/drawing/2014/main" id="{341EAA99-9F4D-6E1D-072A-E168C98A77F1}"/>
              </a:ext>
            </a:extLst>
          </p:cNvPr>
          <p:cNvPicPr>
            <a:picLocks noGrp="1" noChangeAspect="1"/>
          </p:cNvPicPr>
          <p:nvPr>
            <p:ph sz="half" idx="2"/>
          </p:nvPr>
        </p:nvPicPr>
        <p:blipFill>
          <a:blip r:embed="rId2"/>
          <a:stretch>
            <a:fillRect/>
          </a:stretch>
        </p:blipFill>
        <p:spPr>
          <a:xfrm rot="5400000" flipV="1">
            <a:off x="6186909" y="1362980"/>
            <a:ext cx="3940318" cy="2403078"/>
          </a:xfrm>
        </p:spPr>
      </p:pic>
      <p:sp>
        <p:nvSpPr>
          <p:cNvPr id="5" name="مربع نص 4">
            <a:extLst>
              <a:ext uri="{FF2B5EF4-FFF2-40B4-BE49-F238E27FC236}">
                <a16:creationId xmlns:a16="http://schemas.microsoft.com/office/drawing/2014/main" id="{AF2B7F15-4118-744D-D26C-825A73B7E746}"/>
              </a:ext>
            </a:extLst>
          </p:cNvPr>
          <p:cNvSpPr txBox="1"/>
          <p:nvPr/>
        </p:nvSpPr>
        <p:spPr>
          <a:xfrm>
            <a:off x="7259216" y="4956501"/>
            <a:ext cx="6102220" cy="400110"/>
          </a:xfrm>
          <a:prstGeom prst="rect">
            <a:avLst/>
          </a:prstGeom>
          <a:noFill/>
        </p:spPr>
        <p:txBody>
          <a:bodyPr wrap="square">
            <a:spAutoFit/>
          </a:bodyPr>
          <a:lstStyle/>
          <a:p>
            <a:r>
              <a:rPr lang="en-US" sz="2000" dirty="0">
                <a:solidFill>
                  <a:srgbClr val="202C8F"/>
                </a:solidFill>
                <a:latin typeface="Franklin Gothic Book" panose="020B0503020102020204" pitchFamily="34" charset="0"/>
              </a:rPr>
              <a:t>Products page</a:t>
            </a:r>
          </a:p>
        </p:txBody>
      </p:sp>
    </p:spTree>
    <p:extLst>
      <p:ext uri="{BB962C8B-B14F-4D97-AF65-F5344CB8AC3E}">
        <p14:creationId xmlns:p14="http://schemas.microsoft.com/office/powerpoint/2010/main" val="12561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3" name="عنصر نائب للمحتوى 2">
            <a:extLst>
              <a:ext uri="{FF2B5EF4-FFF2-40B4-BE49-F238E27FC236}">
                <a16:creationId xmlns:a16="http://schemas.microsoft.com/office/drawing/2014/main" id="{AE68F8F6-984C-5B35-0FD6-85CBB1553064}"/>
              </a:ext>
            </a:extLst>
          </p:cNvPr>
          <p:cNvPicPr>
            <a:picLocks noGrp="1" noChangeAspect="1"/>
          </p:cNvPicPr>
          <p:nvPr>
            <p:ph sz="half" idx="2"/>
          </p:nvPr>
        </p:nvPicPr>
        <p:blipFill>
          <a:blip r:embed="rId2"/>
          <a:stretch>
            <a:fillRect/>
          </a:stretch>
        </p:blipFill>
        <p:spPr>
          <a:xfrm>
            <a:off x="6596744" y="594359"/>
            <a:ext cx="2341984" cy="4304211"/>
          </a:xfrm>
        </p:spPr>
      </p:pic>
      <p:sp>
        <p:nvSpPr>
          <p:cNvPr id="5" name="مربع نص 4">
            <a:extLst>
              <a:ext uri="{FF2B5EF4-FFF2-40B4-BE49-F238E27FC236}">
                <a16:creationId xmlns:a16="http://schemas.microsoft.com/office/drawing/2014/main" id="{E838C3F2-2904-6762-5BC4-794F172ACB52}"/>
              </a:ext>
            </a:extLst>
          </p:cNvPr>
          <p:cNvSpPr txBox="1"/>
          <p:nvPr/>
        </p:nvSpPr>
        <p:spPr>
          <a:xfrm>
            <a:off x="6699379" y="5189767"/>
            <a:ext cx="6102220" cy="400110"/>
          </a:xfrm>
          <a:prstGeom prst="rect">
            <a:avLst/>
          </a:prstGeom>
          <a:noFill/>
        </p:spPr>
        <p:txBody>
          <a:bodyPr wrap="square">
            <a:spAutoFit/>
          </a:bodyPr>
          <a:lstStyle/>
          <a:p>
            <a:r>
              <a:rPr lang="en-US" sz="2000" dirty="0">
                <a:solidFill>
                  <a:srgbClr val="202C8F"/>
                </a:solidFill>
                <a:latin typeface="Franklin Gothic Book" panose="020B0503020102020204" pitchFamily="34" charset="0"/>
              </a:rPr>
              <a:t>Product view page</a:t>
            </a:r>
          </a:p>
        </p:txBody>
      </p:sp>
    </p:spTree>
    <p:extLst>
      <p:ext uri="{BB962C8B-B14F-4D97-AF65-F5344CB8AC3E}">
        <p14:creationId xmlns:p14="http://schemas.microsoft.com/office/powerpoint/2010/main" val="83836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Challenges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HCI project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000" dirty="0">
                <a:latin typeface="Franklin Gothic Book" panose="020B0503020102020204" pitchFamily="34" charset="0"/>
              </a:rPr>
              <a:t>1.Using the pen tool.</a:t>
            </a:r>
          </a:p>
          <a:p>
            <a:r>
              <a:rPr lang="en-US" sz="2000" dirty="0">
                <a:latin typeface="Franklin Gothic Book" panose="020B0503020102020204" pitchFamily="34" charset="0"/>
              </a:rPr>
              <a:t>2. Merging the XD files together. </a:t>
            </a:r>
          </a:p>
        </p:txBody>
      </p:sp>
    </p:spTree>
    <p:extLst>
      <p:ext uri="{BB962C8B-B14F-4D97-AF65-F5344CB8AC3E}">
        <p14:creationId xmlns:p14="http://schemas.microsoft.com/office/powerpoint/2010/main" val="299202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HCI project</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790150" cy="2176272"/>
          </a:xfrm>
        </p:spPr>
        <p:txBody>
          <a:bodyPr/>
          <a:lstStyle/>
          <a:p>
            <a:r>
              <a:rPr lang="en-US" dirty="0"/>
              <a:t>Nada Osama Ahmed        20216108</a:t>
            </a:r>
          </a:p>
          <a:p>
            <a:r>
              <a:rPr lang="en-US" dirty="0"/>
              <a:t>Toqa Ahmed </a:t>
            </a:r>
            <a:r>
              <a:rPr lang="en-US" dirty="0" err="1"/>
              <a:t>Moatez</a:t>
            </a:r>
            <a:r>
              <a:rPr lang="en-US" dirty="0"/>
              <a:t>        20206012</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Description​</a:t>
            </a:r>
          </a:p>
          <a:p>
            <a:r>
              <a:rPr lang="en-US" dirty="0"/>
              <a:t>Target audience and area</a:t>
            </a:r>
          </a:p>
          <a:p>
            <a:r>
              <a:rPr lang="en-US" dirty="0"/>
              <a:t>​Handmade artboards</a:t>
            </a:r>
          </a:p>
          <a:p>
            <a:r>
              <a:rPr lang="en-US" dirty="0"/>
              <a:t>Challenges</a:t>
            </a:r>
          </a:p>
          <a:p>
            <a:r>
              <a:rPr lang="en-US" dirty="0"/>
              <a:t>Scenarios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766560" cy="1367536"/>
          </a:xfrm>
        </p:spPr>
        <p:txBody>
          <a:bodyPr/>
          <a:lstStyle/>
          <a:p>
            <a:r>
              <a:rPr lang="en-US" sz="2000" kern="1000" dirty="0">
                <a:solidFill>
                  <a:srgbClr val="202C8F"/>
                </a:solidFill>
                <a:effectLst/>
                <a:latin typeface="Franklin Gothic Book" panose="020B0503020102020204" pitchFamily="34" charset="0"/>
                <a:ea typeface="Franklin Gothic Book" panose="020B0503020102020204" pitchFamily="34" charset="0"/>
                <a:cs typeface="Tahoma" panose="020B0604030504040204" pitchFamily="34" charset="0"/>
              </a:rPr>
              <a:t>We are going to make a website to help people find a house to buy or lease and prepare their new houses with furniture all in one app, and make it easier for ordinary people to sell their old or new houses without having to use a middleman.</a:t>
            </a:r>
            <a:endParaRPr lang="en-US" sz="2000" dirty="0">
              <a:solidFill>
                <a:srgbClr val="202C8F"/>
              </a:solidFill>
              <a:latin typeface="Franklin Gothic Book" panose="020B0503020102020204" pitchFamily="34"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HCI project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121407"/>
            <a:ext cx="7013448" cy="3165317"/>
          </a:xfrm>
        </p:spPr>
        <p:txBody>
          <a:bodyPr/>
          <a:lstStyle/>
          <a:p>
            <a:r>
              <a:rPr lang="en-US" sz="2000" b="1" u="sng"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Area:</a:t>
            </a: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Cairo</a:t>
            </a:r>
            <a:b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1" u="sng"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Gender:</a:t>
            </a: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males and females</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1" u="sng"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Age:</a:t>
            </a:r>
            <a: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a:t>
            </a: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21+</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1" u="sng"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Target audience:</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people who are about to marry</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people who are going independent</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shop and apartments owners</a:t>
            </a:r>
            <a:endParaRPr lang="en-US" sz="20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1847087"/>
            <a:ext cx="7013448" cy="4344707"/>
          </a:xfrm>
        </p:spPr>
        <p:txBody>
          <a:bodyPr/>
          <a:lstStyle/>
          <a:p>
            <a:r>
              <a:rPr lang="en-US" sz="2000" b="1" u="sng"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Functionalities:</a:t>
            </a:r>
            <a:br>
              <a:rPr lang="en-US" sz="2000" b="1"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effectLst/>
                <a:latin typeface="Franklin Gothic Book" panose="020B0503020102020204" pitchFamily="34" charset="0"/>
                <a:ea typeface="Franklin Gothic Book" panose="020B0503020102020204" pitchFamily="34" charset="0"/>
                <a:cs typeface="Tahoma" panose="020B0604030504040204" pitchFamily="34" charset="0"/>
              </a:rPr>
              <a:t>- </a:t>
            </a: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search for apartments.</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filter apartments and furniture by buyer location or price.</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lease or buy an apartment.</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put an apartment up for selling or leasing.</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users should by able to chat with sellers.</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search for furniture and buy them.</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sign up to the system to pay or put anything in the system for leasing or selling.</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sign in to the system.</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pay by credit card or cash.</a:t>
            </a:r>
            <a:br>
              <a:rPr lang="en-US" sz="2000" b="1"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br>
            <a:r>
              <a:rPr lang="en-US" sz="2000" b="0" kern="1000" dirty="0">
                <a:solidFill>
                  <a:srgbClr val="17406D"/>
                </a:solidFill>
                <a:latin typeface="Franklin Gothic Book" panose="020B0503020102020204" pitchFamily="34" charset="0"/>
                <a:ea typeface="Franklin Gothic Book" panose="020B0503020102020204" pitchFamily="34" charset="0"/>
                <a:cs typeface="Tahoma" panose="020B0604030504040204" pitchFamily="34" charset="0"/>
              </a:rPr>
              <a:t>- refund if it was agreed on before making the transaction.</a:t>
            </a:r>
            <a:endParaRPr lang="en-US" sz="20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153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6574"/>
            <a:ext cx="6400800" cy="1453896"/>
          </a:xfrm>
        </p:spPr>
        <p:txBody>
          <a:bodyPr/>
          <a:lstStyle/>
          <a:p>
            <a:r>
              <a:rPr lang="en-US" b="1" dirty="0">
                <a:solidFill>
                  <a:schemeClr val="accent6"/>
                </a:solidFill>
                <a:latin typeface="Arial Black" panose="020B0604020202020204" pitchFamily="34" charset="0"/>
                <a:cs typeface="Arial Black" panose="020B0604020202020204" pitchFamily="34" charset="0"/>
              </a:rPr>
              <a:t>Handmade</a:t>
            </a:r>
            <a:br>
              <a:rPr lang="en-US" b="1" dirty="0">
                <a:solidFill>
                  <a:schemeClr val="accent6"/>
                </a:solidFill>
                <a:latin typeface="Arial Black" panose="020B0604020202020204" pitchFamily="34" charset="0"/>
                <a:cs typeface="Arial Black" panose="020B0604020202020204" pitchFamily="34" charset="0"/>
              </a:rPr>
            </a:br>
            <a:r>
              <a:rPr lang="en-US" b="1" dirty="0">
                <a:solidFill>
                  <a:schemeClr val="accent6"/>
                </a:solidFill>
                <a:latin typeface="Arial Black" panose="020B0604020202020204" pitchFamily="34" charset="0"/>
                <a:cs typeface="Arial Black" panose="020B0604020202020204" pitchFamily="34" charset="0"/>
              </a:rPr>
              <a:t>Artboards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عنصر نائب للمحتوى 7">
            <a:extLst>
              <a:ext uri="{FF2B5EF4-FFF2-40B4-BE49-F238E27FC236}">
                <a16:creationId xmlns:a16="http://schemas.microsoft.com/office/drawing/2014/main" id="{B66F4988-13C0-FB22-88AF-33BC31DFC2A5}"/>
              </a:ext>
            </a:extLst>
          </p:cNvPr>
          <p:cNvPicPr>
            <a:picLocks noGrp="1" noChangeAspect="1"/>
          </p:cNvPicPr>
          <p:nvPr>
            <p:ph sz="half" idx="2"/>
          </p:nvPr>
        </p:nvPicPr>
        <p:blipFill>
          <a:blip r:embed="rId2"/>
          <a:stretch>
            <a:fillRect/>
          </a:stretch>
        </p:blipFill>
        <p:spPr>
          <a:xfrm>
            <a:off x="6456305" y="594360"/>
            <a:ext cx="3064931" cy="4985346"/>
          </a:xfrm>
        </p:spPr>
      </p:pic>
      <p:sp>
        <p:nvSpPr>
          <p:cNvPr id="10" name="مربع نص 9">
            <a:extLst>
              <a:ext uri="{FF2B5EF4-FFF2-40B4-BE49-F238E27FC236}">
                <a16:creationId xmlns:a16="http://schemas.microsoft.com/office/drawing/2014/main" id="{7B62B8DB-3591-608D-C737-DF5864A61430}"/>
              </a:ext>
            </a:extLst>
          </p:cNvPr>
          <p:cNvSpPr txBox="1"/>
          <p:nvPr/>
        </p:nvSpPr>
        <p:spPr>
          <a:xfrm>
            <a:off x="6979298" y="6054795"/>
            <a:ext cx="6102220" cy="400110"/>
          </a:xfrm>
          <a:prstGeom prst="rect">
            <a:avLst/>
          </a:prstGeom>
          <a:noFill/>
        </p:spPr>
        <p:txBody>
          <a:bodyPr wrap="square">
            <a:spAutoFit/>
          </a:bodyPr>
          <a:lstStyle/>
          <a:p>
            <a:r>
              <a:rPr lang="en-US" sz="2000" dirty="0">
                <a:solidFill>
                  <a:srgbClr val="202C8F"/>
                </a:solidFill>
                <a:latin typeface="Franklin Gothic Book" panose="020B0503020102020204" pitchFamily="34" charset="0"/>
              </a:rPr>
              <a:t>start up page </a:t>
            </a:r>
          </a:p>
        </p:txBody>
      </p:sp>
    </p:spTree>
    <p:extLst>
      <p:ext uri="{BB962C8B-B14F-4D97-AF65-F5344CB8AC3E}">
        <p14:creationId xmlns:p14="http://schemas.microsoft.com/office/powerpoint/2010/main" val="353160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5999024" y="5943599"/>
            <a:ext cx="3741928" cy="627630"/>
          </a:xfrm>
        </p:spPr>
        <p:txBody>
          <a:bodyPr/>
          <a:lstStyle/>
          <a:p>
            <a:pPr marL="0" indent="0">
              <a:buNone/>
            </a:pPr>
            <a:r>
              <a:rPr lang="ar-EG" dirty="0"/>
              <a:t>     </a:t>
            </a:r>
            <a:r>
              <a:rPr lang="en-US" dirty="0"/>
              <a:t>                    </a:t>
            </a:r>
            <a:r>
              <a:rPr lang="en-US" sz="2000" dirty="0"/>
              <a:t>Home page</a:t>
            </a:r>
          </a:p>
        </p:txBody>
      </p:sp>
      <p:pic>
        <p:nvPicPr>
          <p:cNvPr id="3" name="صورة 2">
            <a:extLst>
              <a:ext uri="{FF2B5EF4-FFF2-40B4-BE49-F238E27FC236}">
                <a16:creationId xmlns:a16="http://schemas.microsoft.com/office/drawing/2014/main" id="{13326E2D-158D-FFFF-D03F-70C257B598DD}"/>
              </a:ext>
            </a:extLst>
          </p:cNvPr>
          <p:cNvPicPr>
            <a:picLocks noChangeAspect="1"/>
          </p:cNvPicPr>
          <p:nvPr/>
        </p:nvPicPr>
        <p:blipFill rotWithShape="1">
          <a:blip r:embed="rId2"/>
          <a:srcRect l="3817" t="8681" b="3131"/>
          <a:stretch/>
        </p:blipFill>
        <p:spPr>
          <a:xfrm rot="5400000">
            <a:off x="5354540" y="1359789"/>
            <a:ext cx="4937444" cy="3406586"/>
          </a:xfrm>
          <a:prstGeom prst="rect">
            <a:avLst/>
          </a:prstGeom>
        </p:spPr>
      </p:pic>
    </p:spTree>
    <p:extLst>
      <p:ext uri="{BB962C8B-B14F-4D97-AF65-F5344CB8AC3E}">
        <p14:creationId xmlns:p14="http://schemas.microsoft.com/office/powerpoint/2010/main" val="12828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عنصر نائب للمحتوى 2">
            <a:extLst>
              <a:ext uri="{FF2B5EF4-FFF2-40B4-BE49-F238E27FC236}">
                <a16:creationId xmlns:a16="http://schemas.microsoft.com/office/drawing/2014/main" id="{00E207F0-68B6-38D0-31FD-C17FF811A2E1}"/>
              </a:ext>
            </a:extLst>
          </p:cNvPr>
          <p:cNvPicPr>
            <a:picLocks noGrp="1" noChangeAspect="1"/>
          </p:cNvPicPr>
          <p:nvPr>
            <p:ph sz="half" idx="2"/>
          </p:nvPr>
        </p:nvPicPr>
        <p:blipFill rotWithShape="1">
          <a:blip r:embed="rId2"/>
          <a:srcRect l="-559" t="20707" b="6267"/>
          <a:stretch/>
        </p:blipFill>
        <p:spPr>
          <a:xfrm rot="5400000">
            <a:off x="5449076" y="1586208"/>
            <a:ext cx="4534679" cy="2500604"/>
          </a:xfrm>
        </p:spPr>
      </p:pic>
      <p:sp>
        <p:nvSpPr>
          <p:cNvPr id="5" name="مربع نص 4">
            <a:extLst>
              <a:ext uri="{FF2B5EF4-FFF2-40B4-BE49-F238E27FC236}">
                <a16:creationId xmlns:a16="http://schemas.microsoft.com/office/drawing/2014/main" id="{5C39FB7B-A82F-0BE3-433A-162D612D10E3}"/>
              </a:ext>
            </a:extLst>
          </p:cNvPr>
          <p:cNvSpPr txBox="1"/>
          <p:nvPr/>
        </p:nvSpPr>
        <p:spPr>
          <a:xfrm>
            <a:off x="6830008" y="5553660"/>
            <a:ext cx="6102220" cy="400110"/>
          </a:xfrm>
          <a:prstGeom prst="rect">
            <a:avLst/>
          </a:prstGeom>
          <a:noFill/>
        </p:spPr>
        <p:txBody>
          <a:bodyPr wrap="square">
            <a:spAutoFit/>
          </a:bodyPr>
          <a:lstStyle/>
          <a:p>
            <a:r>
              <a:rPr lang="en-US" sz="2000" dirty="0">
                <a:solidFill>
                  <a:srgbClr val="202C8F"/>
                </a:solidFill>
                <a:latin typeface="Franklin Gothic Book" panose="020B0503020102020204" pitchFamily="34" charset="0"/>
              </a:rPr>
              <a:t>Sign up page</a:t>
            </a:r>
          </a:p>
        </p:txBody>
      </p:sp>
    </p:spTree>
    <p:extLst>
      <p:ext uri="{BB962C8B-B14F-4D97-AF65-F5344CB8AC3E}">
        <p14:creationId xmlns:p14="http://schemas.microsoft.com/office/powerpoint/2010/main" val="3411309575"/>
      </p:ext>
    </p:extLst>
  </p:cSld>
  <p:clrMapOvr>
    <a:masterClrMapping/>
  </p:clrMapOvr>
</p:sld>
</file>

<file path=ppt/theme/theme1.xml><?xml version="1.0" encoding="utf-8"?>
<a:theme xmlns:a="http://schemas.openxmlformats.org/drawingml/2006/main" name="نسق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{6F7F9618-7175-42A3-B161-5E2BCE7785FA}tf78438558_win32</Template>
  <TotalTime>10</TotalTime>
  <Words>330</Words>
  <Application>Microsoft Office PowerPoint</Application>
  <PresentationFormat>شاشة عريضة</PresentationFormat>
  <Paragraphs>47</Paragraphs>
  <Slides>14</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14</vt:i4>
      </vt:variant>
    </vt:vector>
  </HeadingPairs>
  <TitlesOfParts>
    <vt:vector size="19" baseType="lpstr">
      <vt:lpstr>Arial</vt:lpstr>
      <vt:lpstr>Arial Black</vt:lpstr>
      <vt:lpstr>Franklin Gothic Book</vt:lpstr>
      <vt:lpstr>Sabon Next LT</vt:lpstr>
      <vt:lpstr>نسق Office</vt:lpstr>
      <vt:lpstr>Homey </vt:lpstr>
      <vt:lpstr>AGENDA</vt:lpstr>
      <vt:lpstr>Description</vt:lpstr>
      <vt:lpstr>Area: Cairo  Gender: males and females   Age: 21+   Target audience: - people who are about to marry - people who are going independent - shop and apartments owners</vt:lpstr>
      <vt:lpstr>Functionalities: - search for apartments. - filter apartments and furniture by buyer location or price. - lease or buy an apartment. - put an apartment up for selling or leasing. - users should by able to chat with sellers. - search for furniture and buy them. - sign up to the system to pay or put anything in the system for leasing or selling. - sign in to the system. - pay by credit card or cash. - refund if it was agreed on before making the transaction.</vt:lpstr>
      <vt:lpstr>Handmade Artboards</vt:lpstr>
      <vt:lpstr>عرض تقديمي في PowerPoint</vt:lpstr>
      <vt:lpstr>عرض تقديمي في PowerPoint</vt:lpstr>
      <vt:lpstr>عرض تقديمي في PowerPoint</vt:lpstr>
      <vt:lpstr>عرض تقديمي في PowerPoint</vt:lpstr>
      <vt:lpstr>عرض تقديمي في PowerPoint</vt:lpstr>
      <vt:lpstr>Challenges </vt:lpstr>
      <vt:lpstr>HOW WE GET THERE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toqa ahmed</dc:creator>
  <cp:lastModifiedBy>toqa ahmed</cp:lastModifiedBy>
  <cp:revision>3</cp:revision>
  <dcterms:created xsi:type="dcterms:W3CDTF">2023-05-06T17:24:49Z</dcterms:created>
  <dcterms:modified xsi:type="dcterms:W3CDTF">2023-05-06T17:35:22Z</dcterms:modified>
</cp:coreProperties>
</file>