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7559675" cy="10691800"/>
  <p:embeddedFontLst>
    <p:embeddedFont>
      <p:font typeface="Old Standard TT"/>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5.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34b8c012e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234b8c012e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34b8c012e_0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234b8c012e_0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34b8c012e_0_3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234b8c012e_0_3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34b8c012e_0_3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234b8c012e_0_3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34b8c012e_0_4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234b8c012e_0_4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34b8c012e_0_5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234b8c012e_0_5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34b8c012e_0_5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234b8c012e_0_5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34b8c012e_0_13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234b8c012e_0_13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34b8c012e_0_11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234b8c012e_0_1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34b8c012e_0_7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234b8c012e_0_7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34b8c012e_0_6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234b8c012e_0_6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34b8c012e_0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1234b8c012e_0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34b8c012e_0_2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234b8c012e_0_2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512640" y="1893240"/>
            <a:ext cx="8118000" cy="70567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12640" y="1893240"/>
            <a:ext cx="8118000" cy="70567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641880" y="3597480"/>
            <a:ext cx="38952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8" name="Shape 58"/>
        <p:cNvGrpSpPr/>
        <p:nvPr/>
      </p:nvGrpSpPr>
      <p:grpSpPr>
        <a:xfrm>
          <a:off x="0" y="0"/>
          <a:ext cx="0" cy="0"/>
          <a:chOff x="0" y="0"/>
          <a:chExt cx="0" cy="0"/>
        </a:xfrm>
      </p:grpSpPr>
      <p:sp>
        <p:nvSpPr>
          <p:cNvPr id="59" name="Google Shape;59;p14"/>
          <p:cNvSpPr/>
          <p:nvPr/>
        </p:nvSpPr>
        <p:spPr>
          <a:xfrm>
            <a:off x="0" y="5045760"/>
            <a:ext cx="9143280" cy="9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b="0" l="0" r="0" t="0"/>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3000" u="none" cap="none" strike="noStrike">
                <a:solidFill>
                  <a:srgbClr val="FFFBF0"/>
                </a:solidFill>
                <a:latin typeface="Times New Roman"/>
                <a:ea typeface="Times New Roman"/>
                <a:cs typeface="Times New Roman"/>
                <a:sym typeface="Times New Roman"/>
              </a:rPr>
              <a:t>Department of Information Technology</a:t>
            </a:r>
            <a:endParaRPr b="0" i="0" sz="3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3000" u="none" cap="none" strike="noStrike">
                <a:solidFill>
                  <a:srgbClr val="FFFBF0"/>
                </a:solidFill>
                <a:latin typeface="Times New Roman"/>
                <a:ea typeface="Times New Roman"/>
                <a:cs typeface="Times New Roman"/>
                <a:sym typeface="Times New Roman"/>
              </a:rPr>
              <a:t>NBA Accredited</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A.P. Shah Institute of Technology</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G.B.Road, Kasarvadavli, Thane(W), Mumbai-400615</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UNIVERSITY OF MUMBAI</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Academic Year 202</a:t>
            </a:r>
            <a:r>
              <a:rPr lang="en-IN" sz="2400">
                <a:solidFill>
                  <a:srgbClr val="FFFBF0"/>
                </a:solidFill>
                <a:latin typeface="Times New Roman"/>
                <a:ea typeface="Times New Roman"/>
                <a:cs typeface="Times New Roman"/>
                <a:sym typeface="Times New Roman"/>
              </a:rPr>
              <a:t>1</a:t>
            </a:r>
            <a:r>
              <a:rPr b="0" i="0" lang="en-IN" sz="2400" u="none" cap="none" strike="noStrike">
                <a:solidFill>
                  <a:srgbClr val="FFFBF0"/>
                </a:solidFill>
                <a:latin typeface="Times New Roman"/>
                <a:ea typeface="Times New Roman"/>
                <a:cs typeface="Times New Roman"/>
                <a:sym typeface="Times New Roman"/>
              </a:rPr>
              <a:t>-202</a:t>
            </a:r>
            <a:r>
              <a:rPr lang="en-IN" sz="2400">
                <a:solidFill>
                  <a:srgbClr val="FFFBF0"/>
                </a:solidFill>
                <a:latin typeface="Times New Roman"/>
                <a:ea typeface="Times New Roman"/>
                <a:cs typeface="Times New Roman"/>
                <a:sym typeface="Times New Roman"/>
              </a:rPr>
              <a:t>2</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1.6 Technology stack</a:t>
            </a:r>
            <a:endParaRPr b="0" i="0" sz="3000" u="none" cap="none" strike="noStrike">
              <a:latin typeface="Arial"/>
              <a:ea typeface="Arial"/>
              <a:cs typeface="Arial"/>
              <a:sym typeface="Arial"/>
            </a:endParaRPr>
          </a:p>
        </p:txBody>
      </p:sp>
      <p:sp>
        <p:nvSpPr>
          <p:cNvPr id="168" name="Google Shape;168;p36"/>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Frontends &amp; Frameworks- </a:t>
            </a:r>
            <a:endParaRPr sz="1800">
              <a:latin typeface="Old Standard TT"/>
              <a:ea typeface="Old Standard TT"/>
              <a:cs typeface="Old Standard TT"/>
              <a:sym typeface="Old Standard TT"/>
            </a:endParaRPr>
          </a:p>
          <a:p>
            <a:pPr indent="-342900" lvl="1" marL="9144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HTML, CSS, JS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Backend &amp; AI/ML-</a:t>
            </a:r>
            <a:endParaRPr b="0" i="0" sz="1800" u="none" cap="none" strike="noStrike">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Old Standard TT"/>
              <a:buChar char="○"/>
            </a:pPr>
            <a:r>
              <a:rPr b="0" i="0" lang="en-IN" sz="1800" u="none" cap="none" strike="noStrike">
                <a:solidFill>
                  <a:srgbClr val="000000"/>
                </a:solidFill>
                <a:latin typeface="Old Standard TT"/>
                <a:ea typeface="Old Standard TT"/>
                <a:cs typeface="Old Standard TT"/>
                <a:sym typeface="Old Standard TT"/>
              </a:rPr>
              <a:t>Flask</a:t>
            </a:r>
            <a:endParaRPr b="0" i="0" sz="1800" u="none" cap="none" strike="noStrike">
              <a:solidFill>
                <a:srgbClr val="000000"/>
              </a:solidFill>
              <a:latin typeface="Old Standard TT"/>
              <a:ea typeface="Old Standard TT"/>
              <a:cs typeface="Old Standard TT"/>
              <a:sym typeface="Old Standard TT"/>
            </a:endParaRPr>
          </a:p>
          <a:p>
            <a:pPr indent="-342900" lvl="1" marL="914400" rtl="0" algn="l">
              <a:lnSpc>
                <a:spcPct val="115000"/>
              </a:lnSpc>
              <a:spcBef>
                <a:spcPts val="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Pandas, numpy</a:t>
            </a:r>
            <a:endParaRPr sz="1800">
              <a:latin typeface="Old Standard TT"/>
              <a:ea typeface="Old Standard TT"/>
              <a:cs typeface="Old Standard TT"/>
              <a:sym typeface="Old Standard TT"/>
            </a:endParaRPr>
          </a:p>
          <a:p>
            <a:pPr indent="-342900" lvl="1" marL="9144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NLTK (Natural Language Toolkit)</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Database -</a:t>
            </a:r>
            <a:endParaRPr sz="1800">
              <a:latin typeface="Old Standard TT"/>
              <a:ea typeface="Old Standard TT"/>
              <a:cs typeface="Old Standard TT"/>
              <a:sym typeface="Old Standard TT"/>
            </a:endParaRPr>
          </a:p>
          <a:p>
            <a:pPr indent="-342900" lvl="1" marL="9144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MongoDB</a:t>
            </a:r>
            <a:endParaRPr sz="1800">
              <a:latin typeface="Old Standard TT"/>
              <a:ea typeface="Old Standard TT"/>
              <a:cs typeface="Old Standard TT"/>
              <a:sym typeface="Old Standard TT"/>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7"/>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1.7 Benefits for environment &amp; Society</a:t>
            </a:r>
            <a:endParaRPr b="0" i="0" sz="3000" u="none" cap="none" strike="noStrike">
              <a:latin typeface="Arial"/>
              <a:ea typeface="Arial"/>
              <a:cs typeface="Arial"/>
              <a:sym typeface="Arial"/>
            </a:endParaRPr>
          </a:p>
        </p:txBody>
      </p:sp>
      <p:sp>
        <p:nvSpPr>
          <p:cNvPr id="174" name="Google Shape;174;p37"/>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system provides easy access to information on tourism services.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Reduces on-screen time for users searching for different hotels/places as the system provides personalized recommendations based on user preferences.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Thus improving user experience and providing user with various features to find a suitable hotel as per users needs.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 AI chatbot provides quick responses to users queries improving the conversational user experience and providing customer support.</a:t>
            </a:r>
            <a:endParaRPr sz="1800">
              <a:latin typeface="Old Standard TT"/>
              <a:ea typeface="Old Standard TT"/>
              <a:cs typeface="Old Standard TT"/>
              <a:sym typeface="Old Standard TT"/>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p:nvPr/>
        </p:nvSpPr>
        <p:spPr>
          <a:xfrm>
            <a:off x="512640" y="1893240"/>
            <a:ext cx="416736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200" u="none" cap="none" strike="noStrike">
                <a:solidFill>
                  <a:srgbClr val="FFFBF0"/>
                </a:solidFill>
                <a:latin typeface="Times New Roman"/>
                <a:ea typeface="Times New Roman"/>
                <a:cs typeface="Times New Roman"/>
                <a:sym typeface="Times New Roman"/>
              </a:rPr>
              <a:t>2. Project Design</a:t>
            </a:r>
            <a:endParaRPr b="0" i="0" sz="4200" u="none" cap="none" strike="noStrike">
              <a:latin typeface="Arial"/>
              <a:ea typeface="Arial"/>
              <a:cs typeface="Arial"/>
              <a:sym typeface="Arial"/>
            </a:endParaRPr>
          </a:p>
        </p:txBody>
      </p:sp>
      <p:sp>
        <p:nvSpPr>
          <p:cNvPr id="180" name="Google Shape;180;p38"/>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2.1 Proposed System</a:t>
            </a:r>
            <a:endParaRPr b="0" i="0" sz="3000" u="none" cap="none" strike="noStrike">
              <a:latin typeface="Arial"/>
              <a:ea typeface="Arial"/>
              <a:cs typeface="Arial"/>
              <a:sym typeface="Arial"/>
            </a:endParaRPr>
          </a:p>
        </p:txBody>
      </p:sp>
      <p:sp>
        <p:nvSpPr>
          <p:cNvPr id="186" name="Google Shape;186;p39"/>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system we proposed mainly provides users with hotel booking and flight booking features. Hotel booking is prioritized and recommended to the user based on user</a:t>
            </a:r>
            <a:r>
              <a:rPr lang="en-IN" sz="1800">
                <a:latin typeface="Old Standard TT"/>
                <a:ea typeface="Old Standard TT"/>
                <a:cs typeface="Old Standard TT"/>
                <a:sym typeface="Old Standard TT"/>
              </a:rPr>
              <a:t> preferences</a:t>
            </a:r>
            <a:r>
              <a:rPr lang="en-IN" sz="1800">
                <a:latin typeface="Old Standard TT"/>
                <a:ea typeface="Old Standard TT"/>
                <a:cs typeface="Old Standard TT"/>
                <a:sym typeface="Old Standard TT"/>
              </a:rPr>
              <a:t> and previous travel history.</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The recommendation system takes into consideration these preferences and provides the user with hotels that match the user preferences, the user can also filter hotels based on factors like </a:t>
            </a:r>
            <a:r>
              <a:rPr lang="en-IN" sz="1800">
                <a:latin typeface="Old Standard TT"/>
                <a:ea typeface="Old Standard TT"/>
                <a:cs typeface="Old Standard TT"/>
                <a:sym typeface="Old Standard TT"/>
              </a:rPr>
              <a:t>amenities</a:t>
            </a:r>
            <a:r>
              <a:rPr lang="en-IN" sz="1800">
                <a:latin typeface="Old Standard TT"/>
                <a:ea typeface="Old Standard TT"/>
                <a:cs typeface="Old Standard TT"/>
                <a:sym typeface="Old Standard TT"/>
              </a:rPr>
              <a:t> provided, room type, rating. After selecting a hotel, the user can complete the booking process. Similarly, the user can search for flight and after selecting the appropriate flight, user can complete the flight booking process.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The system also </a:t>
            </a:r>
            <a:r>
              <a:rPr lang="en-IN" sz="1800">
                <a:latin typeface="Old Standard TT"/>
                <a:ea typeface="Old Standard TT"/>
                <a:cs typeface="Old Standard TT"/>
                <a:sym typeface="Old Standard TT"/>
              </a:rPr>
              <a:t>provides an AI chatbot and a forum, with the help of which users can solve their queries.</a:t>
            </a:r>
            <a:endParaRPr sz="18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0"/>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2.1 Proposed System</a:t>
            </a:r>
            <a:endParaRPr b="0" i="0" sz="3000" u="none" cap="none" strike="noStrike">
              <a:latin typeface="Arial"/>
              <a:ea typeface="Arial"/>
              <a:cs typeface="Arial"/>
              <a:sym typeface="Arial"/>
            </a:endParaRPr>
          </a:p>
        </p:txBody>
      </p:sp>
      <p:sp>
        <p:nvSpPr>
          <p:cNvPr id="192" name="Google Shape;192;p40"/>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193" name="Google Shape;193;p40"/>
          <p:cNvPicPr preferRelativeResize="0"/>
          <p:nvPr/>
        </p:nvPicPr>
        <p:blipFill>
          <a:blip r:embed="rId3">
            <a:alphaModFix/>
          </a:blip>
          <a:stretch>
            <a:fillRect/>
          </a:stretch>
        </p:blipFill>
        <p:spPr>
          <a:xfrm>
            <a:off x="141499" y="1140203"/>
            <a:ext cx="8519700" cy="3427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2.2 Design(Flow Of Modules)</a:t>
            </a:r>
            <a:endParaRPr b="0" i="0" sz="3000" u="none" cap="none" strike="noStrike">
              <a:latin typeface="Arial"/>
              <a:ea typeface="Arial"/>
              <a:cs typeface="Arial"/>
              <a:sym typeface="Arial"/>
            </a:endParaRPr>
          </a:p>
        </p:txBody>
      </p:sp>
      <p:sp>
        <p:nvSpPr>
          <p:cNvPr id="199" name="Google Shape;199;p41"/>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user can complete signup process (if user already doesn’t have an account) and then login into the system.</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The system will ask input for user preferences to create a model to provide user with recommendations.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user can then select an appropriate hotel by applying required filters and complete the booking process.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Similarly, user can complete the flight booking process.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The user can connect with AI chatbot provided to solve any basic queries.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The user can also connect on the forum provided to solve any other queries.</a:t>
            </a:r>
            <a:endParaRPr sz="18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a:t>
            </a:r>
            <a:r>
              <a:rPr b="1" lang="en-IN" sz="3000">
                <a:latin typeface="Times New Roman"/>
                <a:ea typeface="Times New Roman"/>
                <a:cs typeface="Times New Roman"/>
                <a:sym typeface="Times New Roman"/>
              </a:rPr>
              <a:t>3</a:t>
            </a:r>
            <a:r>
              <a:rPr b="1" i="0" lang="en-IN" sz="3000" u="none" cap="none" strike="noStrike">
                <a:solidFill>
                  <a:srgbClr val="000000"/>
                </a:solidFill>
                <a:latin typeface="Times New Roman"/>
                <a:ea typeface="Times New Roman"/>
                <a:cs typeface="Times New Roman"/>
                <a:sym typeface="Times New Roman"/>
              </a:rPr>
              <a:t> Des</a:t>
            </a:r>
            <a:r>
              <a:rPr b="1" lang="en-IN" sz="3000">
                <a:latin typeface="Times New Roman"/>
                <a:ea typeface="Times New Roman"/>
                <a:cs typeface="Times New Roman"/>
                <a:sym typeface="Times New Roman"/>
              </a:rPr>
              <a:t>cription of Use Case</a:t>
            </a:r>
            <a:endParaRPr b="0" i="0" sz="3000" u="none" cap="none" strike="noStrike">
              <a:latin typeface="Arial"/>
              <a:ea typeface="Arial"/>
              <a:cs typeface="Arial"/>
              <a:sym typeface="Arial"/>
            </a:endParaRPr>
          </a:p>
        </p:txBody>
      </p:sp>
      <p:sp>
        <p:nvSpPr>
          <p:cNvPr id="205" name="Google Shape;205;p42"/>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After a user completes sign-up process and is logged in the user inputs the data/preferences which will be used for recommendation.</a:t>
            </a:r>
            <a:endParaRPr sz="1800"/>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The user can then search for hotels and as per the given preferences hotels are recommended; after selecting a hotel the user can complete the booking process.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User can also book flights by inputting the required information.</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User can communicate with the AI chatbot which provides quick response to solve basic queries.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User can also connect through forum provided to solve any other queries</a:t>
            </a:r>
            <a:endParaRPr sz="1800">
              <a:latin typeface="Old Standard TT"/>
              <a:ea typeface="Old Standard TT"/>
              <a:cs typeface="Old Standard TT"/>
              <a:sym typeface="Old Standard TT"/>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p:nvPr/>
        </p:nvSpPr>
        <p:spPr>
          <a:xfrm>
            <a:off x="271560" y="1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2.4 Activity diagram</a:t>
            </a:r>
            <a:endParaRPr b="0" i="0" sz="3000" u="none" cap="none" strike="noStrike">
              <a:latin typeface="Arial"/>
              <a:ea typeface="Arial"/>
              <a:cs typeface="Arial"/>
              <a:sym typeface="Arial"/>
            </a:endParaRPr>
          </a:p>
        </p:txBody>
      </p:sp>
      <p:sp>
        <p:nvSpPr>
          <p:cNvPr id="211" name="Google Shape;211;p43"/>
          <p:cNvSpPr/>
          <p:nvPr/>
        </p:nvSpPr>
        <p:spPr>
          <a:xfrm>
            <a:off x="311760" y="1171440"/>
            <a:ext cx="851976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43"/>
          <p:cNvPicPr preferRelativeResize="0"/>
          <p:nvPr/>
        </p:nvPicPr>
        <p:blipFill>
          <a:blip r:embed="rId3">
            <a:alphaModFix/>
          </a:blip>
          <a:stretch>
            <a:fillRect/>
          </a:stretch>
        </p:blipFill>
        <p:spPr>
          <a:xfrm>
            <a:off x="2842775" y="612300"/>
            <a:ext cx="3589450" cy="426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4"/>
          <p:cNvSpPr/>
          <p:nvPr/>
        </p:nvSpPr>
        <p:spPr>
          <a:xfrm>
            <a:off x="369360" y="2762640"/>
            <a:ext cx="5534640" cy="621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IN" sz="4200" u="none" cap="none" strike="noStrike">
                <a:solidFill>
                  <a:srgbClr val="FFFBF0"/>
                </a:solidFill>
                <a:latin typeface="Old Standard TT"/>
                <a:ea typeface="Old Standard TT"/>
                <a:cs typeface="Old Standard TT"/>
                <a:sym typeface="Old Standard TT"/>
              </a:rPr>
              <a:t>3. Implementation</a:t>
            </a:r>
            <a:endParaRPr b="1" i="0" sz="4200" u="none" cap="none" strike="noStrike">
              <a:solidFill>
                <a:srgbClr val="FFFBF0"/>
              </a:solidFill>
              <a:latin typeface="Old Standard TT"/>
              <a:ea typeface="Old Standard TT"/>
              <a:cs typeface="Old Standard TT"/>
              <a:sym typeface="Old Standard TT"/>
            </a:endParaRPr>
          </a:p>
        </p:txBody>
      </p:sp>
      <p:sp>
        <p:nvSpPr>
          <p:cNvPr id="218" name="Google Shape;218;p44"/>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24" name="Google Shape;224;p45"/>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45"/>
          <p:cNvPicPr preferRelativeResize="0"/>
          <p:nvPr/>
        </p:nvPicPr>
        <p:blipFill>
          <a:blip r:embed="rId3">
            <a:alphaModFix/>
          </a:blip>
          <a:stretch>
            <a:fillRect/>
          </a:stretch>
        </p:blipFill>
        <p:spPr>
          <a:xfrm>
            <a:off x="663625" y="444950"/>
            <a:ext cx="7816749" cy="443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p:nvPr/>
        </p:nvSpPr>
        <p:spPr>
          <a:xfrm>
            <a:off x="512640" y="275400"/>
            <a:ext cx="8118000" cy="4761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 Project Report on</a:t>
            </a:r>
            <a:br>
              <a:rPr b="0" i="0" lang="en-IN" sz="1800" u="none" cap="none" strike="noStrike">
                <a:solidFill>
                  <a:schemeClr val="dk1"/>
                </a:solidFill>
                <a:latin typeface="Arial"/>
                <a:ea typeface="Arial"/>
                <a:cs typeface="Arial"/>
                <a:sym typeface="Arial"/>
              </a:rPr>
            </a:br>
            <a:r>
              <a:rPr b="1" lang="en-IN" sz="2400">
                <a:solidFill>
                  <a:schemeClr val="dk1"/>
                </a:solidFill>
                <a:latin typeface="Times New Roman"/>
                <a:ea typeface="Times New Roman"/>
                <a:cs typeface="Times New Roman"/>
                <a:sym typeface="Times New Roman"/>
              </a:rPr>
              <a:t>Implementing AI Based Comprehensive Web Framework for Tourism</a:t>
            </a:r>
            <a:br>
              <a:rPr b="0" i="0" lang="en-IN" sz="1800" u="none" cap="none" strike="noStrike">
                <a:solidFill>
                  <a:schemeClr val="dk1"/>
                </a:solidFill>
                <a:latin typeface="Arial"/>
                <a:ea typeface="Arial"/>
                <a:cs typeface="Arial"/>
                <a:sym typeface="Arial"/>
              </a:rPr>
            </a:br>
            <a:r>
              <a:rPr b="0" i="0" lang="en-IN" sz="1800" u="none" cap="none" strike="noStrike">
                <a:solidFill>
                  <a:schemeClr val="dk1"/>
                </a:solidFill>
                <a:latin typeface="Times New Roman"/>
                <a:ea typeface="Times New Roman"/>
                <a:cs typeface="Times New Roman"/>
                <a:sym typeface="Times New Roman"/>
              </a:rPr>
              <a:t>Submitted in partial fulfillment of the degree of</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Bachelor of Engineering (Sem-8)</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in</a:t>
            </a:r>
            <a:br>
              <a:rPr b="0" i="0" lang="en-IN" sz="1800" u="none" cap="none" strike="noStrike">
                <a:latin typeface="Arial"/>
                <a:ea typeface="Arial"/>
                <a:cs typeface="Arial"/>
                <a:sym typeface="Arial"/>
              </a:rPr>
            </a:br>
            <a:r>
              <a:rPr b="1" i="0" lang="en-IN" sz="1800" u="none" cap="none" strike="noStrike">
                <a:solidFill>
                  <a:srgbClr val="FFFBF0"/>
                </a:solidFill>
                <a:latin typeface="Times New Roman"/>
                <a:ea typeface="Times New Roman"/>
                <a:cs typeface="Times New Roman"/>
                <a:sym typeface="Times New Roman"/>
              </a:rPr>
              <a:t>INFORMATION TECHNOLOGY</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By</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Nada Rajguru</a:t>
            </a:r>
            <a:r>
              <a:rPr b="0" i="0" lang="en-IN" sz="1800" u="none" cap="none" strike="noStrik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19204005</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Jaynam Shah</a:t>
            </a:r>
            <a:r>
              <a:rPr b="0" i="0" lang="en-IN" sz="1800" u="none" cap="none" strike="noStrik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18104047</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Harsh Shah</a:t>
            </a:r>
            <a:r>
              <a:rPr b="0" i="0" lang="en-IN" sz="1800" u="none" cap="none" strike="noStrik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18104072</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Under the Guidance of</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Prof. Anagha Aher</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800">
                <a:solidFill>
                  <a:srgbClr val="FFFBF0"/>
                </a:solidFill>
                <a:latin typeface="Times New Roman"/>
                <a:ea typeface="Times New Roman"/>
                <a:cs typeface="Times New Roman"/>
                <a:sym typeface="Times New Roman"/>
              </a:rPr>
              <a:t>Prof. Nahid Shaikh</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endParaRPr b="0" i="0" sz="1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6"/>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31" name="Google Shape;231;p46"/>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46"/>
          <p:cNvPicPr preferRelativeResize="0"/>
          <p:nvPr/>
        </p:nvPicPr>
        <p:blipFill>
          <a:blip r:embed="rId3">
            <a:alphaModFix/>
          </a:blip>
          <a:stretch>
            <a:fillRect/>
          </a:stretch>
        </p:blipFill>
        <p:spPr>
          <a:xfrm>
            <a:off x="311750" y="444950"/>
            <a:ext cx="8519699" cy="4334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7"/>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38" name="Google Shape;238;p47"/>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47"/>
          <p:cNvPicPr preferRelativeResize="0"/>
          <p:nvPr/>
        </p:nvPicPr>
        <p:blipFill>
          <a:blip r:embed="rId3">
            <a:alphaModFix/>
          </a:blip>
          <a:stretch>
            <a:fillRect/>
          </a:stretch>
        </p:blipFill>
        <p:spPr>
          <a:xfrm>
            <a:off x="311750" y="308709"/>
            <a:ext cx="8519699" cy="45260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3000">
                <a:latin typeface="Times New Roman"/>
                <a:ea typeface="Times New Roman"/>
                <a:cs typeface="Times New Roman"/>
                <a:sym typeface="Times New Roman"/>
              </a:rPr>
              <a:t>3. Implementation</a:t>
            </a:r>
            <a:endParaRPr b="0" i="0" sz="3000" u="none" cap="none" strike="noStrike">
              <a:latin typeface="Arial"/>
              <a:ea typeface="Arial"/>
              <a:cs typeface="Arial"/>
              <a:sym typeface="Arial"/>
            </a:endParaRPr>
          </a:p>
        </p:txBody>
      </p:sp>
      <p:sp>
        <p:nvSpPr>
          <p:cNvPr id="245" name="Google Shape;245;p48"/>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48"/>
          <p:cNvPicPr preferRelativeResize="0"/>
          <p:nvPr/>
        </p:nvPicPr>
        <p:blipFill>
          <a:blip r:embed="rId3">
            <a:alphaModFix/>
          </a:blip>
          <a:stretch>
            <a:fillRect/>
          </a:stretch>
        </p:blipFill>
        <p:spPr>
          <a:xfrm>
            <a:off x="270725" y="286700"/>
            <a:ext cx="8602550" cy="457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9"/>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3000">
                <a:latin typeface="Times New Roman"/>
                <a:ea typeface="Times New Roman"/>
                <a:cs typeface="Times New Roman"/>
                <a:sym typeface="Times New Roman"/>
              </a:rPr>
              <a:t>3. Implementation</a:t>
            </a:r>
            <a:endParaRPr b="0" i="0" sz="3000" u="none" cap="none" strike="noStrike">
              <a:latin typeface="Arial"/>
              <a:ea typeface="Arial"/>
              <a:cs typeface="Arial"/>
              <a:sym typeface="Arial"/>
            </a:endParaRPr>
          </a:p>
        </p:txBody>
      </p:sp>
      <p:sp>
        <p:nvSpPr>
          <p:cNvPr id="252" name="Google Shape;252;p49"/>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49"/>
          <p:cNvPicPr preferRelativeResize="0"/>
          <p:nvPr/>
        </p:nvPicPr>
        <p:blipFill>
          <a:blip r:embed="rId3">
            <a:alphaModFix/>
          </a:blip>
          <a:stretch>
            <a:fillRect/>
          </a:stretch>
        </p:blipFill>
        <p:spPr>
          <a:xfrm>
            <a:off x="311760" y="444950"/>
            <a:ext cx="8234163" cy="4374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0"/>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IN" sz="4200" u="none" cap="none" strike="noStrike">
                <a:solidFill>
                  <a:srgbClr val="FFFBF0"/>
                </a:solidFill>
                <a:latin typeface="Old Standard TT"/>
                <a:ea typeface="Old Standard TT"/>
                <a:cs typeface="Old Standard TT"/>
                <a:sym typeface="Old Standard TT"/>
              </a:rPr>
              <a:t>4. Testing</a:t>
            </a:r>
            <a:endParaRPr b="0" i="0" sz="4200" u="none" cap="none" strike="noStrike">
              <a:latin typeface="Arial"/>
              <a:ea typeface="Arial"/>
              <a:cs typeface="Arial"/>
              <a:sym typeface="Arial"/>
            </a:endParaRPr>
          </a:p>
        </p:txBody>
      </p:sp>
      <p:sp>
        <p:nvSpPr>
          <p:cNvPr id="259" name="Google Shape;259;p50"/>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3000">
                <a:latin typeface="Times New Roman"/>
                <a:ea typeface="Times New Roman"/>
                <a:cs typeface="Times New Roman"/>
                <a:sym typeface="Times New Roman"/>
              </a:rPr>
              <a:t>Functional Testing</a:t>
            </a:r>
            <a:endParaRPr b="0" i="0" sz="3000" u="none" cap="none" strike="noStrike">
              <a:latin typeface="Arial"/>
              <a:ea typeface="Arial"/>
              <a:cs typeface="Arial"/>
              <a:sym typeface="Arial"/>
            </a:endParaRPr>
          </a:p>
        </p:txBody>
      </p:sp>
      <p:sp>
        <p:nvSpPr>
          <p:cNvPr id="265" name="Google Shape;265;p51"/>
          <p:cNvSpPr/>
          <p:nvPr/>
        </p:nvSpPr>
        <p:spPr>
          <a:xfrm>
            <a:off x="311760" y="1160115"/>
            <a:ext cx="851970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Unit Testing :</a:t>
            </a:r>
            <a:endParaRPr sz="1800">
              <a:latin typeface="Old Standard TT"/>
              <a:ea typeface="Old Standard TT"/>
              <a:cs typeface="Old Standard TT"/>
              <a:sym typeface="Old Standard TT"/>
            </a:endParaRPr>
          </a:p>
          <a:p>
            <a:pPr indent="-342900" lvl="1" marL="91440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Unit testing is the first level of testing and is often performed by the developers themselves. It is the process of ensuring individual components of a piece of software at the code level are functional and work as they were designed to. Developers in a test-driven environment will typically write and run the tests before the software or feature is passed over to the test team. Unit testing can be conducted manually. Unit testing will also make debugging easier because finding issues earlier means they take less time to fix than if they were discovered later in the testing process.</a:t>
            </a:r>
            <a:endParaRPr sz="1800">
              <a:solidFill>
                <a:schemeClr val="dk1"/>
              </a:solidFill>
              <a:latin typeface="Old Standard TT"/>
              <a:ea typeface="Old Standard TT"/>
              <a:cs typeface="Old Standard TT"/>
              <a:sym typeface="Old Standard TT"/>
            </a:endParaRPr>
          </a:p>
          <a:p>
            <a:pPr indent="-342900" lvl="1" marL="91440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After each unit is thoroughly tested, it is integrated with other units to create modules or components that are designed to perform specific tasks or activities.</a:t>
            </a:r>
            <a:endParaRPr sz="1800">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3000">
                <a:latin typeface="Times New Roman"/>
                <a:ea typeface="Times New Roman"/>
                <a:cs typeface="Times New Roman"/>
                <a:sym typeface="Times New Roman"/>
              </a:rPr>
              <a:t>Functional Testing</a:t>
            </a:r>
            <a:endParaRPr b="0" i="0" sz="3000" u="none" cap="none" strike="noStrike">
              <a:latin typeface="Arial"/>
              <a:ea typeface="Arial"/>
              <a:cs typeface="Arial"/>
              <a:sym typeface="Arial"/>
            </a:endParaRPr>
          </a:p>
        </p:txBody>
      </p:sp>
      <p:sp>
        <p:nvSpPr>
          <p:cNvPr id="271" name="Google Shape;271;p52"/>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342900" lvl="0" marL="45720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Unit Testing :</a:t>
            </a:r>
            <a:endParaRPr sz="1800">
              <a:solidFill>
                <a:schemeClr val="dk1"/>
              </a:solidFill>
              <a:latin typeface="Old Standard TT"/>
              <a:ea typeface="Old Standard TT"/>
              <a:cs typeface="Old Standard TT"/>
              <a:sym typeface="Old Standard TT"/>
            </a:endParaRPr>
          </a:p>
          <a:p>
            <a:pPr indent="-342900" lvl="1" marL="91440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These are then tested as group through integration testing to ensure whole segments of an application behave as expected (i.e., the interactions between units are seamless). These tests are often framed by user scenarios, such as logging into an application or opening files. Integrated tests can be conducted by either developers or independent testers and are usually comprised of a combination of automated functional and manual tests.</a:t>
            </a:r>
            <a:endParaRPr sz="1800">
              <a:solidFill>
                <a:schemeClr val="dk1"/>
              </a:solidFill>
              <a:latin typeface="Old Standard TT"/>
              <a:ea typeface="Old Standard TT"/>
              <a:cs typeface="Old Standard TT"/>
              <a:sym typeface="Old Standard TT"/>
            </a:endParaRPr>
          </a:p>
          <a:p>
            <a:pPr indent="-342900" lvl="1" marL="914400" rtl="0" algn="l">
              <a:lnSpc>
                <a:spcPct val="115000"/>
              </a:lnSpc>
              <a:spcBef>
                <a:spcPts val="0"/>
              </a:spcBef>
              <a:spcAft>
                <a:spcPts val="0"/>
              </a:spcAft>
              <a:buClr>
                <a:schemeClr val="dk1"/>
              </a:buClr>
              <a:buSzPts val="1800"/>
              <a:buFont typeface="Old Standard TT"/>
              <a:buChar char="○"/>
            </a:pPr>
            <a:r>
              <a:rPr lang="en-IN" sz="1800">
                <a:latin typeface="Old Standard TT"/>
                <a:ea typeface="Old Standard TT"/>
                <a:cs typeface="Old Standard TT"/>
                <a:sym typeface="Old Standard TT"/>
              </a:rPr>
              <a:t>Unit tests help to fix bugs early in the development cycle. It helps us to understand the testing code base and enables to make changes quickly. Unit tests also helped with code reuse and to Migrate both our code and our tests to our new project.</a:t>
            </a:r>
            <a:endParaRPr b="0" i="0" sz="18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IN" sz="4200" u="none" cap="none" strike="noStrike">
                <a:solidFill>
                  <a:srgbClr val="FFFBF0"/>
                </a:solidFill>
                <a:latin typeface="Old Standard TT"/>
                <a:ea typeface="Old Standard TT"/>
                <a:cs typeface="Old Standard TT"/>
                <a:sym typeface="Old Standard TT"/>
              </a:rPr>
              <a:t>5. Result</a:t>
            </a:r>
            <a:endParaRPr b="0" i="0" sz="4200" u="none" cap="none" strike="noStrike">
              <a:latin typeface="Arial"/>
              <a:ea typeface="Arial"/>
              <a:cs typeface="Arial"/>
              <a:sym typeface="Arial"/>
            </a:endParaRPr>
          </a:p>
        </p:txBody>
      </p:sp>
      <p:sp>
        <p:nvSpPr>
          <p:cNvPr id="277" name="Google Shape;277;p53"/>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p:nvPr/>
        </p:nvSpPr>
        <p:spPr>
          <a:xfrm>
            <a:off x="513000" y="2073275"/>
            <a:ext cx="8118000" cy="131430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IN" sz="4200" u="none" cap="none" strike="noStrike">
                <a:solidFill>
                  <a:srgbClr val="FFFBF0"/>
                </a:solidFill>
                <a:latin typeface="Old Standard TT"/>
                <a:ea typeface="Old Standard TT"/>
                <a:cs typeface="Old Standard TT"/>
                <a:sym typeface="Old Standard TT"/>
              </a:rPr>
              <a:t>6. Conclusion and Future Scope</a:t>
            </a:r>
            <a:endParaRPr b="0" i="0" sz="4200" u="none" cap="none" strike="noStrike">
              <a:latin typeface="Arial"/>
              <a:ea typeface="Arial"/>
              <a:cs typeface="Arial"/>
              <a:sym typeface="Arial"/>
            </a:endParaRPr>
          </a:p>
        </p:txBody>
      </p:sp>
      <p:sp>
        <p:nvSpPr>
          <p:cNvPr id="283" name="Google Shape;283;p54"/>
          <p:cNvSpPr/>
          <p:nvPr/>
        </p:nvSpPr>
        <p:spPr>
          <a:xfrm>
            <a:off x="513000" y="3727350"/>
            <a:ext cx="8118000" cy="90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89" name="Google Shape;289;p55"/>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900" lvl="0" marL="457200" rtl="0" algn="l">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In this project we have created an e-tourism website that allows users to find hotels suited to user’s budget and preferences, and providing with hotel booking and flight booking.</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The project implements a recommendation system to search for hotels as per user preferences and previous travel history. An AI chatbot is also implemented to improve user experience and provide quick support and responses to user queries.</a:t>
            </a:r>
            <a:endParaRPr sz="1800">
              <a:solidFill>
                <a:schemeClr val="dk1"/>
              </a:solidFill>
              <a:latin typeface="Old Standard TT"/>
              <a:ea typeface="Old Standard TT"/>
              <a:cs typeface="Old Standard TT"/>
              <a:sym typeface="Old Standard TT"/>
            </a:endParaRPr>
          </a:p>
          <a:p>
            <a:pPr indent="-227880" lvl="0" marL="45720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latin typeface="Arial"/>
              <a:ea typeface="Arial"/>
              <a:cs typeface="Arial"/>
              <a:sym typeface="Arial"/>
            </a:endParaRPr>
          </a:p>
        </p:txBody>
      </p:sp>
      <p:sp>
        <p:nvSpPr>
          <p:cNvPr id="126" name="Google Shape;126;p29"/>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6"/>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95" name="Google Shape;295;p56"/>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342900" lvl="0" marL="457200" marR="701040" rtl="0" algn="just">
              <a:lnSpc>
                <a:spcPct val="9875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As AI/ML is employed for analysis and solution generation, the framework will become quicker and more efficient. It will allow customers to reserve trains, automobiles, planes, and other kinds of transportation.</a:t>
            </a:r>
            <a:endParaRPr sz="1800">
              <a:solidFill>
                <a:schemeClr val="dk1"/>
              </a:solidFill>
              <a:latin typeface="Old Standard TT"/>
              <a:ea typeface="Old Standard TT"/>
              <a:cs typeface="Old Standard TT"/>
              <a:sym typeface="Old Standard TT"/>
            </a:endParaRPr>
          </a:p>
          <a:p>
            <a:pPr indent="-342900" lvl="0" marL="457200" marR="701040" rtl="0" algn="just">
              <a:lnSpc>
                <a:spcPct val="9875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A system can collaborate with hotels, restaurants, and other eateries to promote and highlight them on the site. If a recommendation system can be developed based solely on considering the visual content of the video, it would become the most accurate recommender system. A more realistic step towards achieving this can be to develop a model that could make recommendations according to the visual content of the video shorts instead of the whole video. This could also ensure that the recommended list varies according to the latest trends in video content.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7"/>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 </a:t>
            </a:r>
            <a:r>
              <a:rPr b="1" i="0" lang="en-IN" sz="3000" u="none" cap="none" strike="noStrike">
                <a:solidFill>
                  <a:srgbClr val="000000"/>
                </a:solidFill>
                <a:latin typeface="Times New Roman"/>
                <a:ea typeface="Times New Roman"/>
                <a:cs typeface="Times New Roman"/>
                <a:sym typeface="Times New Roman"/>
              </a:rPr>
              <a:t>References</a:t>
            </a:r>
            <a:endParaRPr b="0" i="0" sz="3000" u="none" cap="none" strike="noStrike">
              <a:latin typeface="Arial"/>
              <a:ea typeface="Arial"/>
              <a:cs typeface="Arial"/>
              <a:sym typeface="Arial"/>
            </a:endParaRPr>
          </a:p>
        </p:txBody>
      </p:sp>
      <p:sp>
        <p:nvSpPr>
          <p:cNvPr id="301" name="Google Shape;301;p57"/>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342900" lvl="0" marL="457200" marR="700405" rtl="0" algn="just">
              <a:lnSpc>
                <a:spcPct val="98750"/>
              </a:lnSpc>
              <a:spcBef>
                <a:spcPts val="27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Barranco M.J., Noguera J.M., Castro J., Martínez L. (2012). A Context-Aware Mobile Recommender System Based on Location and Trajectory. In: Casillas J., Martínez-López F., Corchado Rodríguez J. (eds) Management Intelligent Systems. Advances in Intelligent Systems and Computing, vol 171. Springer, Berlin, Heidelberg.</a:t>
            </a:r>
            <a:endParaRPr sz="1800">
              <a:solidFill>
                <a:schemeClr val="dk1"/>
              </a:solidFill>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Adomavicius G., Tuzhilin A. (2011) Context-Aware Recommender Systems. In: Ricci F., Rokach L., Shapira B., Kantor P. (eds) Recommender Systems Handbook. Springer, Boston, MA.</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81000" lvl="0" marL="457200" marR="700405" rtl="0" algn="just">
              <a:lnSpc>
                <a:spcPct val="98750"/>
              </a:lnSpc>
              <a:spcBef>
                <a:spcPts val="270"/>
              </a:spcBef>
              <a:spcAft>
                <a:spcPts val="0"/>
              </a:spcAft>
              <a:buSzPts val="2400"/>
              <a:buFont typeface="Old Standard TT"/>
              <a:buChar char="●"/>
            </a:pPr>
            <a:r>
              <a:rPr lang="en-IN" sz="1800">
                <a:solidFill>
                  <a:schemeClr val="dk1"/>
                </a:solidFill>
                <a:latin typeface="Old Standard TT"/>
                <a:ea typeface="Old Standard TT"/>
                <a:cs typeface="Old Standard TT"/>
                <a:sym typeface="Old Standard TT"/>
              </a:rPr>
              <a:t>Aw Yoke Cheng, &amp; Ab Hamid, N. R. (2011). Behaviour and preferences in browsing the travel and tourism websites. 2011 IEEE Colloquium on Humanities, Science and Engineering.</a:t>
            </a:r>
            <a:endParaRPr b="0" i="0" sz="1800" u="none" cap="none" strike="noStrike">
              <a:latin typeface="Arial"/>
              <a:ea typeface="Arial"/>
              <a:cs typeface="Arial"/>
              <a:sym typeface="Arial"/>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8"/>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 References</a:t>
            </a:r>
            <a:endParaRPr b="0" i="0" sz="3000" u="none" cap="none" strike="noStrike">
              <a:latin typeface="Arial"/>
              <a:ea typeface="Arial"/>
              <a:cs typeface="Arial"/>
              <a:sym typeface="Arial"/>
            </a:endParaRPr>
          </a:p>
        </p:txBody>
      </p:sp>
      <p:sp>
        <p:nvSpPr>
          <p:cNvPr id="307" name="Google Shape;307;p58"/>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342900" lvl="0" marL="457200" marR="700405" rtl="0" algn="just">
              <a:lnSpc>
                <a:spcPct val="98750"/>
              </a:lnSpc>
              <a:spcBef>
                <a:spcPts val="27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Pazzani</a:t>
            </a:r>
            <a:r>
              <a:rPr lang="en-IN" sz="1200">
                <a:solidFill>
                  <a:schemeClr val="dk1"/>
                </a:solidFill>
                <a:latin typeface="Calibri"/>
                <a:ea typeface="Calibri"/>
                <a:cs typeface="Calibri"/>
                <a:sym typeface="Calibri"/>
              </a:rPr>
              <a:t> </a:t>
            </a:r>
            <a:r>
              <a:rPr lang="en-IN" sz="1800">
                <a:solidFill>
                  <a:schemeClr val="dk1"/>
                </a:solidFill>
                <a:latin typeface="Old Standard TT"/>
                <a:ea typeface="Old Standard TT"/>
                <a:cs typeface="Old Standard TT"/>
                <a:sym typeface="Old Standard TT"/>
              </a:rPr>
              <a:t>M.J., Billsus D. (2007) Content-Based Recommendation Systems. In: Brusilovsky P., Kobsa A., Nejdl W. (eds) The Adaptive Web. Lecture Notes in Computer Science, vol. 4321. Springer, Berlin, Heidelberg.</a:t>
            </a:r>
            <a:endParaRPr sz="1800">
              <a:solidFill>
                <a:schemeClr val="dk1"/>
              </a:solidFill>
              <a:latin typeface="Old Standard TT"/>
              <a:ea typeface="Old Standard TT"/>
              <a:cs typeface="Old Standard TT"/>
              <a:sym typeface="Old Standard TT"/>
            </a:endParaRPr>
          </a:p>
          <a:p>
            <a:pPr indent="-342900" lvl="0" marL="457200" marR="700405" rtl="0" algn="just">
              <a:lnSpc>
                <a:spcPct val="98750"/>
              </a:lnSpc>
              <a:spcBef>
                <a:spcPts val="27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De Nart D., Ferrara F., Tasso C. (2013) Personalized Access to Scientific Publications: from Recommendation to Explanation. In: Carberry S., Weibelzahl S., Micarelli A., Semeraro G. (eds) User Modeling, Adaptation, and Personalization. UMAP 2013. Lecture Notes in Computer Science, vol 7899. Springer, Berlin, Heidelberg.</a:t>
            </a:r>
            <a:endParaRPr sz="1800">
              <a:solidFill>
                <a:schemeClr val="dk1"/>
              </a:solidFill>
              <a:latin typeface="Old Standard TT"/>
              <a:ea typeface="Old Standard TT"/>
              <a:cs typeface="Old Standard TT"/>
              <a:sym typeface="Old Standard TT"/>
            </a:endParaRPr>
          </a:p>
          <a:p>
            <a:pPr indent="-342900" lvl="0" marL="457200" marR="700405" rtl="0" algn="just">
              <a:lnSpc>
                <a:spcPct val="98750"/>
              </a:lnSpc>
              <a:spcBef>
                <a:spcPts val="27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Jafri, R., Alkhunji, A. S., Alhader, G. K., Alrabeiah, H. R., Alhammad, N. A., &amp; Alzahrani, S. K. (2013). Smart Travel Planner: A mashup of travel-related web services. 2013 International Conference on Current Trends in InformationTechnology (CTIT).</a:t>
            </a:r>
            <a:endParaRPr sz="2400">
              <a:solidFill>
                <a:schemeClr val="dk1"/>
              </a:solidFill>
              <a:latin typeface="Old Standard TT"/>
              <a:ea typeface="Old Standard TT"/>
              <a:cs typeface="Old Standard TT"/>
              <a:sym typeface="Old Standard TT"/>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9"/>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3000" u="none" cap="none" strike="noStrike">
                <a:solidFill>
                  <a:srgbClr val="000000"/>
                </a:solidFill>
                <a:latin typeface="Old Standard TT"/>
                <a:ea typeface="Old Standard TT"/>
                <a:cs typeface="Old Standard TT"/>
                <a:sym typeface="Old Standard TT"/>
              </a:rPr>
              <a:t>Paper Publication</a:t>
            </a:r>
            <a:endParaRPr b="0" i="0" sz="3000" u="none" cap="none" strike="noStrike">
              <a:latin typeface="Arial"/>
              <a:ea typeface="Arial"/>
              <a:cs typeface="Arial"/>
              <a:sym typeface="Arial"/>
            </a:endParaRPr>
          </a:p>
        </p:txBody>
      </p:sp>
      <p:sp>
        <p:nvSpPr>
          <p:cNvPr id="313" name="Google Shape;313;p59"/>
          <p:cNvSpPr/>
          <p:nvPr/>
        </p:nvSpPr>
        <p:spPr>
          <a:xfrm>
            <a:off x="311760" y="1171440"/>
            <a:ext cx="851976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a:t>Paper entitled </a:t>
            </a:r>
            <a:r>
              <a:rPr b="1" lang="en-IN"/>
              <a:t>Implementing AI Based Comprehensive Web Framework for Tourism</a:t>
            </a:r>
            <a:r>
              <a:rPr lang="en-IN"/>
              <a:t> is presented at </a:t>
            </a:r>
            <a:r>
              <a:rPr b="1" lang="en-IN"/>
              <a:t>Springer ICTIS 2022</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200" u="none" cap="none" strike="noStrike">
                <a:solidFill>
                  <a:srgbClr val="FFFBF0"/>
                </a:solidFill>
                <a:latin typeface="Times New Roman"/>
                <a:ea typeface="Times New Roman"/>
                <a:cs typeface="Times New Roman"/>
                <a:sym typeface="Times New Roman"/>
              </a:rPr>
              <a:t>Thank You</a:t>
            </a:r>
            <a:endParaRPr b="0" i="0" sz="4200" u="none" cap="none" strike="noStrike">
              <a:latin typeface="Arial"/>
              <a:ea typeface="Arial"/>
              <a:cs typeface="Arial"/>
              <a:sym typeface="Arial"/>
            </a:endParaRPr>
          </a:p>
        </p:txBody>
      </p:sp>
      <p:sp>
        <p:nvSpPr>
          <p:cNvPr id="319" name="Google Shape;319;p60"/>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1.1 Abstract</a:t>
            </a:r>
            <a:endParaRPr b="0" i="0" sz="3000" u="none" cap="none" strike="noStrike">
              <a:latin typeface="Arial"/>
              <a:ea typeface="Arial"/>
              <a:cs typeface="Arial"/>
              <a:sym typeface="Arial"/>
            </a:endParaRPr>
          </a:p>
        </p:txBody>
      </p:sp>
      <p:sp>
        <p:nvSpPr>
          <p:cNvPr id="132" name="Google Shape;132;p30"/>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b="0" i="0" lang="en-IN" sz="1800" u="none" cap="none" strike="noStrike">
                <a:solidFill>
                  <a:srgbClr val="000000"/>
                </a:solidFill>
                <a:latin typeface="Old Standard TT"/>
                <a:ea typeface="Old Standard TT"/>
                <a:cs typeface="Old Standard TT"/>
                <a:sym typeface="Old Standard TT"/>
              </a:rPr>
              <a:t> The smart  tour recommender is a web based framework for </a:t>
            </a:r>
            <a:r>
              <a:rPr lang="en-IN" sz="1800">
                <a:latin typeface="Old Standard TT"/>
                <a:ea typeface="Old Standard TT"/>
                <a:cs typeface="Old Standard TT"/>
                <a:sym typeface="Old Standard TT"/>
              </a:rPr>
              <a:t>facilitating</a:t>
            </a:r>
            <a:r>
              <a:rPr b="0" i="0" lang="en-IN" sz="1800" u="none" cap="none" strike="noStrike">
                <a:solidFill>
                  <a:srgbClr val="000000"/>
                </a:solidFill>
                <a:latin typeface="Old Standard TT"/>
                <a:ea typeface="Old Standard TT"/>
                <a:cs typeface="Old Standard TT"/>
                <a:sym typeface="Old Standard TT"/>
              </a:rPr>
              <a:t> tourists through tour planning</a:t>
            </a:r>
            <a:r>
              <a:rPr lang="en-IN" sz="1800">
                <a:latin typeface="Old Standard TT"/>
                <a:ea typeface="Old Standard TT"/>
                <a:cs typeface="Old Standard TT"/>
                <a:sym typeface="Old Standard TT"/>
              </a:rPr>
              <a:t>.</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Unlike other similar web-based systems, our system streamlines all the processes required for travel planning making it easy and convenient to use.</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It focuses on</a:t>
            </a:r>
            <a:r>
              <a:rPr b="0" i="0" lang="en-IN" sz="1800" u="none" cap="none" strike="noStrike">
                <a:solidFill>
                  <a:srgbClr val="000000"/>
                </a:solidFill>
                <a:latin typeface="Old Standard TT"/>
                <a:ea typeface="Old Standard TT"/>
                <a:cs typeface="Old Standard TT"/>
                <a:sym typeface="Old Standard TT"/>
              </a:rPr>
              <a:t> </a:t>
            </a:r>
            <a:r>
              <a:rPr lang="en-IN" sz="1800">
                <a:latin typeface="Old Standard TT"/>
                <a:ea typeface="Old Standard TT"/>
                <a:cs typeface="Old Standard TT"/>
                <a:sym typeface="Old Standard TT"/>
              </a:rPr>
              <a:t>making e-tourism easier and convenience through recommendations using machine learning, as more and more people use such travel websites to plan their trips.</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1.2 Objectives</a:t>
            </a:r>
            <a:endParaRPr b="0" i="0" sz="3000" u="none" cap="none" strike="noStrike">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solidFill>
                  <a:schemeClr val="dk1"/>
                </a:solidFill>
                <a:latin typeface="Old Standard TT"/>
                <a:ea typeface="Old Standard TT"/>
                <a:cs typeface="Old Standard TT"/>
                <a:sym typeface="Old Standard TT"/>
              </a:rPr>
              <a:t>To develop an extensive web portal that provides tourists/users with hotel booking and flight booking. </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To design a recommendation system that will suggest tours and hotels.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To implement an AI chatbot for customer support and solve basic queries.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To provide a forum to dissolve any problems and communicate with users/customers.</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2"/>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434343"/>
                </a:solidFill>
                <a:latin typeface="Times New Roman"/>
                <a:ea typeface="Times New Roman"/>
                <a:cs typeface="Times New Roman"/>
                <a:sym typeface="Times New Roman"/>
              </a:rPr>
              <a:t>1.3 Literature Review</a:t>
            </a:r>
            <a:endParaRPr b="0" i="0" sz="3000" u="none" cap="none" strike="noStrike">
              <a:latin typeface="Arial"/>
              <a:ea typeface="Arial"/>
              <a:cs typeface="Arial"/>
              <a:sym typeface="Arial"/>
            </a:endParaRPr>
          </a:p>
        </p:txBody>
      </p:sp>
      <p:sp>
        <p:nvSpPr>
          <p:cNvPr id="144" name="Google Shape;144;p32"/>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9144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In relation to the industry and recommendation, the context can be defined as the characteristic</a:t>
            </a:r>
            <a:r>
              <a:rPr b="0" i="0" lang="en-IN" sz="1800" u="none" cap="none" strike="noStrike">
                <a:solidFill>
                  <a:srgbClr val="000000"/>
                </a:solidFill>
                <a:latin typeface="Old Standard TT"/>
                <a:ea typeface="Old Standard TT"/>
                <a:cs typeface="Old Standard TT"/>
                <a:sym typeface="Old Standard TT"/>
              </a:rPr>
              <a:t> information of an entity s</a:t>
            </a:r>
            <a:r>
              <a:rPr lang="en-IN" sz="1800">
                <a:latin typeface="Old Standard TT"/>
                <a:ea typeface="Old Standard TT"/>
                <a:cs typeface="Old Standard TT"/>
                <a:sym typeface="Old Standard TT"/>
              </a:rPr>
              <a:t>uch as users or object. The contextual information can be helpful to personalize recommendations on tours and places as suggested by Thomas and John.</a:t>
            </a:r>
            <a:endParaRPr b="0" i="0" sz="1800" u="none" cap="none" strike="noStrike">
              <a:latin typeface="Arial"/>
              <a:ea typeface="Arial"/>
              <a:cs typeface="Arial"/>
              <a:sym typeface="Arial"/>
            </a:endParaRPr>
          </a:p>
          <a:p>
            <a:pPr indent="-342900" lvl="0" marL="914400" marR="701040" rtl="0" algn="just">
              <a:lnSpc>
                <a:spcPct val="98750"/>
              </a:lnSpc>
              <a:spcBef>
                <a:spcPts val="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According to Adomavicius and Tuzhilin[2], the proper application of algorithms in recommendation systems is critical to delivering improved results. The dependability factor of various recommendation algorithms is determined by their data qualities.</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33"/>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434343"/>
                </a:solidFill>
                <a:latin typeface="Times New Roman"/>
                <a:ea typeface="Times New Roman"/>
                <a:cs typeface="Times New Roman"/>
                <a:sym typeface="Times New Roman"/>
              </a:rPr>
              <a:t>1.3 Literature Review</a:t>
            </a:r>
            <a:endParaRPr b="0" i="0" sz="3000" u="none" cap="none" strike="noStrike">
              <a:latin typeface="Arial"/>
              <a:ea typeface="Arial"/>
              <a:cs typeface="Arial"/>
              <a:sym typeface="Arial"/>
            </a:endParaRPr>
          </a:p>
        </p:txBody>
      </p:sp>
      <p:sp>
        <p:nvSpPr>
          <p:cNvPr id="150" name="Google Shape;150;p33"/>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342900" lvl="0" marL="914400" marR="701040" rtl="0" algn="just">
              <a:lnSpc>
                <a:spcPct val="98750"/>
              </a:lnSpc>
              <a:spcBef>
                <a:spcPts val="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Yoke Cheng and Noor Raihan also describe the understanding of the web surfer’s behavior and preferences to allow the travel and tourism service providers to strategize their businesses effectively. The authors propose the utilization of a mixed hybrid recommendation technique including demographic, content-based recommendations, preference-based filtering to travel and tourism service providers</a:t>
            </a:r>
            <a:endParaRPr i="0" sz="1800" u="none" cap="none" strike="noStrike">
              <a:latin typeface="Old Standard TT"/>
              <a:ea typeface="Old Standard TT"/>
              <a:cs typeface="Old Standard TT"/>
              <a:sym typeface="Old Standard TT"/>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latin typeface="Arial"/>
              <a:ea typeface="Arial"/>
              <a:cs typeface="Arial"/>
              <a:sym typeface="Arial"/>
            </a:endParaRPr>
          </a:p>
        </p:txBody>
      </p:sp>
      <p:sp>
        <p:nvSpPr>
          <p:cNvPr id="156" name="Google Shape;156;p3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Increasingly tourists are planning trips using the </a:t>
            </a:r>
            <a:r>
              <a:rPr lang="en-IN" sz="1800">
                <a:latin typeface="Old Standard TT"/>
                <a:ea typeface="Old Standard TT"/>
                <a:cs typeface="Old Standard TT"/>
                <a:sym typeface="Old Standard TT"/>
              </a:rPr>
              <a:t>abundant</a:t>
            </a:r>
            <a:r>
              <a:rPr lang="en-IN" sz="1800">
                <a:latin typeface="Old Standard TT"/>
                <a:ea typeface="Old Standard TT"/>
                <a:cs typeface="Old Standard TT"/>
                <a:sym typeface="Old Standard TT"/>
              </a:rPr>
              <a:t> information available on the web, however they still expect and want trip plan advisory services.</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Booking for hotels as per user preferences and flights can be tedious and time consuming as travellers have to visit multiple websites researching for their preferred choices;</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And finding appropriate hotels closer to airports or certain destinations can be </a:t>
            </a:r>
            <a:r>
              <a:rPr lang="en-IN" sz="1800">
                <a:latin typeface="Old Standard TT"/>
                <a:ea typeface="Old Standard TT"/>
                <a:cs typeface="Old Standard TT"/>
                <a:sym typeface="Old Standard TT"/>
              </a:rPr>
              <a:t>arduous</a:t>
            </a:r>
            <a:endParaRPr b="0" i="0" sz="18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1.5 Scope</a:t>
            </a:r>
            <a:endParaRPr b="0" i="0" sz="3000" u="none" cap="none" strike="noStrike">
              <a:latin typeface="Arial"/>
              <a:ea typeface="Arial"/>
              <a:cs typeface="Arial"/>
              <a:sym typeface="Arial"/>
            </a:endParaRPr>
          </a:p>
        </p:txBody>
      </p:sp>
      <p:sp>
        <p:nvSpPr>
          <p:cNvPr id="162" name="Google Shape;162;p35"/>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proposed system provides users with hotel booking and flight booking.</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system also implements a recommendation system which provides users with hotel recommendations as per user preferences.</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An AI chatbot is also provided to users for quick responses and </a:t>
            </a:r>
            <a:r>
              <a:rPr lang="en-IN" sz="1800">
                <a:latin typeface="Old Standard TT"/>
                <a:ea typeface="Old Standard TT"/>
                <a:cs typeface="Old Standard TT"/>
                <a:sym typeface="Old Standard TT"/>
              </a:rPr>
              <a:t>customer</a:t>
            </a:r>
            <a:r>
              <a:rPr lang="en-IN" sz="1800">
                <a:latin typeface="Old Standard TT"/>
                <a:ea typeface="Old Standard TT"/>
                <a:cs typeface="Old Standard TT"/>
                <a:sym typeface="Old Standard TT"/>
              </a:rPr>
              <a:t> </a:t>
            </a:r>
            <a:r>
              <a:rPr lang="en-IN" sz="1800">
                <a:latin typeface="Old Standard TT"/>
                <a:ea typeface="Old Standard TT"/>
                <a:cs typeface="Old Standard TT"/>
                <a:sym typeface="Old Standard TT"/>
              </a:rPr>
              <a:t>support</a:t>
            </a:r>
            <a:r>
              <a:rPr lang="en-IN" sz="1800">
                <a:latin typeface="Old Standard TT"/>
                <a:ea typeface="Old Standard TT"/>
                <a:cs typeface="Old Standard TT"/>
                <a:sym typeface="Old Standard TT"/>
              </a:rPr>
              <a:t> to solve basic queries.</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A forum is also provided to users for customer support and solving any queries</a:t>
            </a:r>
            <a:endParaRPr sz="1800">
              <a:latin typeface="Old Standard TT"/>
              <a:ea typeface="Old Standard TT"/>
              <a:cs typeface="Old Standard TT"/>
              <a:sym typeface="Old Standard TT"/>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