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8" r:id="rId2"/>
    <p:sldId id="256" r:id="rId3"/>
    <p:sldId id="257" r:id="rId4"/>
    <p:sldId id="265" r:id="rId5"/>
    <p:sldId id="259" r:id="rId6"/>
    <p:sldId id="260" r:id="rId7"/>
    <p:sldId id="261" r:id="rId8"/>
    <p:sldId id="262" r:id="rId9"/>
    <p:sldId id="264" r:id="rId10"/>
    <p:sldId id="266" r:id="rId11"/>
    <p:sldId id="263" r:id="rId12"/>
    <p:sldId id="267" r:id="rId13"/>
  </p:sldIdLst>
  <p:sldSz cx="14630400" cy="8229600"/>
  <p:notesSz cx="8229600" cy="14630400"/>
  <p:embeddedFontLst>
    <p:embeddedFont>
      <p:font typeface="Open Sans" panose="020B060603050402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8420C-E1C6-46D4-A753-11FEF788237D}" v="1" dt="2025-04-10T18:36:57.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Nadarge" userId="7d485b0f748d9949" providerId="LiveId" clId="{63F8420C-E1C6-46D4-A753-11FEF788237D}"/>
    <pc:docChg chg="custSel modSld">
      <pc:chgData name="Ankita Nadarge" userId="7d485b0f748d9949" providerId="LiveId" clId="{63F8420C-E1C6-46D4-A753-11FEF788237D}" dt="2025-04-10T18:37:12.861" v="4" actId="14100"/>
      <pc:docMkLst>
        <pc:docMk/>
      </pc:docMkLst>
      <pc:sldChg chg="addSp delSp modSp mod">
        <pc:chgData name="Ankita Nadarge" userId="7d485b0f748d9949" providerId="LiveId" clId="{63F8420C-E1C6-46D4-A753-11FEF788237D}" dt="2025-04-10T18:37:12.861" v="4" actId="14100"/>
        <pc:sldMkLst>
          <pc:docMk/>
          <pc:sldMk cId="2206883576" sldId="267"/>
        </pc:sldMkLst>
        <pc:spChg chg="del">
          <ac:chgData name="Ankita Nadarge" userId="7d485b0f748d9949" providerId="LiveId" clId="{63F8420C-E1C6-46D4-A753-11FEF788237D}" dt="2025-04-10T18:36:47.540" v="1" actId="21"/>
          <ac:spMkLst>
            <pc:docMk/>
            <pc:sldMk cId="2206883576" sldId="267"/>
            <ac:spMk id="2" creationId="{3B368817-42A5-C56F-41DD-249676FBDF4C}"/>
          </ac:spMkLst>
        </pc:spChg>
        <pc:spChg chg="del">
          <ac:chgData name="Ankita Nadarge" userId="7d485b0f748d9949" providerId="LiveId" clId="{63F8420C-E1C6-46D4-A753-11FEF788237D}" dt="2025-04-10T18:36:43.182" v="0" actId="21"/>
          <ac:spMkLst>
            <pc:docMk/>
            <pc:sldMk cId="2206883576" sldId="267"/>
            <ac:spMk id="5" creationId="{8F363857-9015-6774-2E92-812366B7D878}"/>
          </ac:spMkLst>
        </pc:spChg>
        <pc:picChg chg="add mod">
          <ac:chgData name="Ankita Nadarge" userId="7d485b0f748d9949" providerId="LiveId" clId="{63F8420C-E1C6-46D4-A753-11FEF788237D}" dt="2025-04-10T18:37:12.861" v="4" actId="14100"/>
          <ac:picMkLst>
            <pc:docMk/>
            <pc:sldMk cId="2206883576" sldId="267"/>
            <ac:picMk id="6" creationId="{8F6C05E0-5422-31D9-8FD0-315D3AFEB8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58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86F94-C83D-1E89-D43E-5180D5C499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AFFE30-7F49-59CB-3897-76F00B7CB6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026FA0-9A05-C915-4897-D8090045D3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16AD73-5EE5-4CB5-7F08-78134A63B1BA}"/>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52592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448B7-6A6C-A8B8-8794-926708CC89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C1BD2-C4D4-8D16-9114-D386703AE8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E1689D-F1D5-26FB-339A-136F617FD7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682EFC-3577-891A-DD1F-FE1501741F49}"/>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07466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1159727" y="691376"/>
            <a:ext cx="7984273" cy="2708665"/>
          </a:xfrm>
          <a:prstGeom prst="rect">
            <a:avLst/>
          </a:prstGeom>
          <a:noFill/>
          <a:ln/>
        </p:spPr>
        <p:txBody>
          <a:bodyPr wrap="square" lIns="0" tIns="0" rIns="0" bIns="0" rtlCol="0" anchor="t"/>
          <a:lstStyle/>
          <a:p>
            <a:pPr marL="0" indent="0" algn="l">
              <a:lnSpc>
                <a:spcPct val="150000"/>
              </a:lnSpc>
              <a:buNone/>
            </a:pPr>
            <a:r>
              <a:rPr lang="en-US" sz="3600" b="1" dirty="0">
                <a:solidFill>
                  <a:srgbClr val="403C4E"/>
                </a:solidFill>
                <a:latin typeface="Merriweather Bold" pitchFamily="34" charset="0"/>
                <a:ea typeface="Merriweather Bold" pitchFamily="34" charset="-122"/>
                <a:cs typeface="Merriweather Bold" pitchFamily="34" charset="-120"/>
              </a:rPr>
              <a:t>Mini Project:</a:t>
            </a:r>
          </a:p>
          <a:p>
            <a:pPr marL="0" indent="0" algn="l">
              <a:lnSpc>
                <a:spcPct val="150000"/>
              </a:lnSpc>
              <a:buNone/>
            </a:pPr>
            <a:r>
              <a:rPr lang="en-US" sz="5400" b="1" dirty="0">
                <a:solidFill>
                  <a:srgbClr val="403C4E"/>
                </a:solidFill>
                <a:latin typeface="Merriweather Bold" pitchFamily="34" charset="0"/>
                <a:ea typeface="Merriweather Bold" pitchFamily="34" charset="-122"/>
              </a:rPr>
              <a:t>Bank Loan Analysis</a:t>
            </a:r>
            <a:endParaRPr lang="en-US" sz="5400" dirty="0"/>
          </a:p>
        </p:txBody>
      </p:sp>
      <p:sp>
        <p:nvSpPr>
          <p:cNvPr id="4" name="Text 1"/>
          <p:cNvSpPr/>
          <p:nvPr/>
        </p:nvSpPr>
        <p:spPr>
          <a:xfrm>
            <a:off x="903248" y="3277378"/>
            <a:ext cx="8240752" cy="4004368"/>
          </a:xfrm>
          <a:prstGeom prst="rect">
            <a:avLst/>
          </a:prstGeom>
          <a:noFill/>
          <a:ln/>
        </p:spPr>
        <p:txBody>
          <a:bodyPr wrap="square" lIns="0" tIns="0" rIns="0" bIns="0" rtlCol="0" anchor="t"/>
          <a:lstStyle/>
          <a:p>
            <a:pPr algn="l">
              <a:lnSpc>
                <a:spcPct val="150000"/>
              </a:lnSpc>
              <a:buSzPct val="100000"/>
            </a:pPr>
            <a:r>
              <a:rPr lang="en-US" sz="2400" b="1" dirty="0">
                <a:solidFill>
                  <a:srgbClr val="403C4E"/>
                </a:solidFill>
                <a:latin typeface="Arial" panose="020B0604020202020204" pitchFamily="34" charset="0"/>
                <a:ea typeface="Open Sans" pitchFamily="34" charset="-122"/>
                <a:cs typeface="Arial" panose="020B0604020202020204" pitchFamily="34" charset="0"/>
              </a:rPr>
              <a:t>   Department of Technology Shivaji University, Kolhapur</a:t>
            </a:r>
          </a:p>
          <a:p>
            <a:pPr algn="l">
              <a:lnSpc>
                <a:spcPct val="150000"/>
              </a:lnSpc>
              <a:buSzPct val="100000"/>
            </a:pPr>
            <a:r>
              <a:rPr lang="en-US" sz="2400" b="1" dirty="0">
                <a:solidFill>
                  <a:srgbClr val="403C4E"/>
                </a:solidFill>
                <a:latin typeface="Arial" panose="020B0604020202020204" pitchFamily="34" charset="0"/>
                <a:ea typeface="Open Sans" pitchFamily="34" charset="-122"/>
                <a:cs typeface="Arial" panose="020B0604020202020204" pitchFamily="34" charset="0"/>
              </a:rPr>
              <a:t>   Guide – H. P. </a:t>
            </a:r>
            <a:r>
              <a:rPr lang="en-US" sz="2400" b="1" dirty="0" err="1">
                <a:solidFill>
                  <a:srgbClr val="403C4E"/>
                </a:solidFill>
                <a:latin typeface="Arial" panose="020B0604020202020204" pitchFamily="34" charset="0"/>
                <a:ea typeface="Open Sans" pitchFamily="34" charset="-122"/>
                <a:cs typeface="Arial" panose="020B0604020202020204" pitchFamily="34" charset="0"/>
              </a:rPr>
              <a:t>Khandagale</a:t>
            </a:r>
            <a:endParaRPr lang="en-US" sz="2400" b="1" dirty="0">
              <a:solidFill>
                <a:srgbClr val="403C4E"/>
              </a:solidFill>
              <a:latin typeface="Arial" panose="020B0604020202020204" pitchFamily="34" charset="0"/>
              <a:ea typeface="Open Sans" pitchFamily="34" charset="-122"/>
              <a:cs typeface="Arial" panose="020B0604020202020204" pitchFamily="34" charset="0"/>
            </a:endParaRPr>
          </a:p>
          <a:p>
            <a:pPr algn="l">
              <a:lnSpc>
                <a:spcPct val="150000"/>
              </a:lnSpc>
              <a:buSzPct val="100000"/>
            </a:pPr>
            <a:r>
              <a:rPr lang="en-US" sz="2400" b="1" dirty="0">
                <a:solidFill>
                  <a:srgbClr val="403C4E"/>
                </a:solidFill>
                <a:latin typeface="Arial" panose="020B0604020202020204" pitchFamily="34" charset="0"/>
                <a:ea typeface="Open Sans" pitchFamily="34" charset="-122"/>
                <a:cs typeface="Arial" panose="020B0604020202020204" pitchFamily="34" charset="0"/>
              </a:rPr>
              <a:t>                                                                     </a:t>
            </a:r>
          </a:p>
          <a:p>
            <a:pPr algn="l">
              <a:lnSpc>
                <a:spcPct val="150000"/>
              </a:lnSpc>
              <a:buSzPct val="100000"/>
            </a:pPr>
            <a:r>
              <a:rPr lang="en-US" sz="2400" b="1" dirty="0">
                <a:solidFill>
                  <a:srgbClr val="403C4E"/>
                </a:solidFill>
                <a:latin typeface="Arial" panose="020B0604020202020204" pitchFamily="34" charset="0"/>
                <a:ea typeface="Open Sans" pitchFamily="34" charset="-122"/>
                <a:cs typeface="Arial" panose="020B0604020202020204" pitchFamily="34" charset="0"/>
              </a:rPr>
              <a:t>                                                               Presented By –</a:t>
            </a:r>
          </a:p>
          <a:p>
            <a:pPr algn="l">
              <a:lnSpc>
                <a:spcPct val="150000"/>
              </a:lnSpc>
              <a:buSzPct val="100000"/>
            </a:pPr>
            <a:r>
              <a:rPr lang="en-US" sz="2000" dirty="0">
                <a:solidFill>
                  <a:srgbClr val="403C4E"/>
                </a:solidFill>
                <a:latin typeface="Arial" panose="020B0604020202020204" pitchFamily="34" charset="0"/>
                <a:ea typeface="Open Sans" pitchFamily="34" charset="-122"/>
                <a:cs typeface="Arial" panose="020B0604020202020204" pitchFamily="34" charset="0"/>
              </a:rPr>
              <a:t>                                                                              1.Ankita Nadarge </a:t>
            </a:r>
          </a:p>
          <a:p>
            <a:pPr>
              <a:lnSpc>
                <a:spcPct val="150000"/>
              </a:lnSpc>
              <a:buSzPct val="100000"/>
            </a:pPr>
            <a:r>
              <a:rPr lang="en-US" sz="2000" dirty="0">
                <a:solidFill>
                  <a:srgbClr val="403C4E"/>
                </a:solidFill>
                <a:latin typeface="Arial" panose="020B0604020202020204" pitchFamily="34" charset="0"/>
                <a:ea typeface="Open Sans" pitchFamily="34" charset="-122"/>
                <a:cs typeface="Arial" panose="020B0604020202020204" pitchFamily="34" charset="0"/>
              </a:rPr>
              <a:t>                                                                              2.Pranali </a:t>
            </a:r>
            <a:r>
              <a:rPr lang="en-US" sz="2000" dirty="0" err="1">
                <a:solidFill>
                  <a:srgbClr val="403C4E"/>
                </a:solidFill>
                <a:latin typeface="Arial" panose="020B0604020202020204" pitchFamily="34" charset="0"/>
                <a:ea typeface="Open Sans" pitchFamily="34" charset="-122"/>
                <a:cs typeface="Arial" panose="020B0604020202020204" pitchFamily="34" charset="0"/>
              </a:rPr>
              <a:t>Oulkar</a:t>
            </a:r>
            <a:r>
              <a:rPr lang="en-US" sz="2000" dirty="0">
                <a:solidFill>
                  <a:srgbClr val="403C4E"/>
                </a:solidFill>
                <a:latin typeface="Arial" panose="020B0604020202020204" pitchFamily="34" charset="0"/>
                <a:ea typeface="Open Sans" pitchFamily="34" charset="-122"/>
                <a:cs typeface="Arial" panose="020B0604020202020204" pitchFamily="34" charset="0"/>
              </a:rPr>
              <a:t> </a:t>
            </a:r>
          </a:p>
          <a:p>
            <a:pPr algn="l">
              <a:lnSpc>
                <a:spcPct val="150000"/>
              </a:lnSpc>
              <a:buSzPct val="100000"/>
            </a:pPr>
            <a:r>
              <a:rPr lang="en-US" sz="2000" dirty="0">
                <a:solidFill>
                  <a:srgbClr val="403C4E"/>
                </a:solidFill>
                <a:latin typeface="Arial" panose="020B0604020202020204" pitchFamily="34" charset="0"/>
                <a:ea typeface="Open Sans" pitchFamily="34" charset="-122"/>
                <a:cs typeface="Arial" panose="020B0604020202020204" pitchFamily="34" charset="0"/>
              </a:rPr>
              <a:t>                                                                              3.Vaidehi </a:t>
            </a:r>
            <a:r>
              <a:rPr lang="en-US" sz="2000" dirty="0" err="1">
                <a:solidFill>
                  <a:srgbClr val="403C4E"/>
                </a:solidFill>
                <a:latin typeface="Arial" panose="020B0604020202020204" pitchFamily="34" charset="0"/>
                <a:ea typeface="Open Sans" pitchFamily="34" charset="-122"/>
                <a:cs typeface="Arial" panose="020B0604020202020204" pitchFamily="34" charset="0"/>
              </a:rPr>
              <a:t>Mangrule</a:t>
            </a:r>
            <a:r>
              <a:rPr lang="en-US" sz="2000" dirty="0">
                <a:solidFill>
                  <a:srgbClr val="403C4E"/>
                </a:solidFill>
                <a:latin typeface="Arial" panose="020B0604020202020204" pitchFamily="34" charset="0"/>
                <a:ea typeface="Open Sans" pitchFamily="34" charset="-122"/>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84A4A-F335-3EFB-6969-528E15ADD4B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8F490D5-4AF6-8659-E1A7-AC05970B2138}"/>
              </a:ext>
            </a:extLst>
          </p:cNvPr>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pic>
        <p:nvPicPr>
          <p:cNvPr id="4" name="Picture 3">
            <a:extLst>
              <a:ext uri="{FF2B5EF4-FFF2-40B4-BE49-F238E27FC236}">
                <a16:creationId xmlns:a16="http://schemas.microsoft.com/office/drawing/2014/main" id="{0044686F-B297-3AC8-A18A-94F9CAF710A3}"/>
              </a:ext>
            </a:extLst>
          </p:cNvPr>
          <p:cNvPicPr>
            <a:picLocks noChangeAspect="1"/>
          </p:cNvPicPr>
          <p:nvPr/>
        </p:nvPicPr>
        <p:blipFill>
          <a:blip r:embed="rId3"/>
          <a:stretch>
            <a:fillRect/>
          </a:stretch>
        </p:blipFill>
        <p:spPr>
          <a:xfrm>
            <a:off x="12801345" y="7744379"/>
            <a:ext cx="1829055" cy="390580"/>
          </a:xfrm>
          <a:prstGeom prst="rect">
            <a:avLst/>
          </a:prstGeom>
        </p:spPr>
      </p:pic>
      <p:pic>
        <p:nvPicPr>
          <p:cNvPr id="3" name="Picture 2">
            <a:extLst>
              <a:ext uri="{FF2B5EF4-FFF2-40B4-BE49-F238E27FC236}">
                <a16:creationId xmlns:a16="http://schemas.microsoft.com/office/drawing/2014/main" id="{BD496025-C31A-C606-BE16-261C0F687A0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3790" y="1475027"/>
            <a:ext cx="8631044" cy="5858013"/>
          </a:xfrm>
          <a:prstGeom prst="rect">
            <a:avLst/>
          </a:prstGeom>
          <a:noFill/>
          <a:ln>
            <a:noFill/>
          </a:ln>
        </p:spPr>
      </p:pic>
      <p:sp>
        <p:nvSpPr>
          <p:cNvPr id="6" name="TextBox 5">
            <a:extLst>
              <a:ext uri="{FF2B5EF4-FFF2-40B4-BE49-F238E27FC236}">
                <a16:creationId xmlns:a16="http://schemas.microsoft.com/office/drawing/2014/main" id="{9D28848D-2F16-13E4-0DDF-DA78D4EF2E6B}"/>
              </a:ext>
            </a:extLst>
          </p:cNvPr>
          <p:cNvSpPr txBox="1"/>
          <p:nvPr/>
        </p:nvSpPr>
        <p:spPr>
          <a:xfrm>
            <a:off x="638700" y="466730"/>
            <a:ext cx="8631044" cy="738985"/>
          </a:xfrm>
          <a:prstGeom prst="rect">
            <a:avLst/>
          </a:prstGeom>
          <a:noFill/>
        </p:spPr>
        <p:txBody>
          <a:bodyPr wrap="square">
            <a:spAutoFit/>
          </a:bodyPr>
          <a:lstStyle/>
          <a:p>
            <a:pPr marL="0" indent="0" algn="l">
              <a:lnSpc>
                <a:spcPts val="5550"/>
              </a:lnSpc>
              <a:buNone/>
            </a:pPr>
            <a:r>
              <a:rPr lang="en-US" sz="3200" b="1" dirty="0">
                <a:solidFill>
                  <a:srgbClr val="403C4E"/>
                </a:solidFill>
                <a:latin typeface="Merriweather Bold" pitchFamily="34" charset="0"/>
                <a:ea typeface="Merriweather Bold" pitchFamily="34" charset="-122"/>
                <a:cs typeface="Merriweather Bold" pitchFamily="34" charset="-120"/>
              </a:rPr>
              <a:t>Dashboard 3 :Bank Loan Report -Details</a:t>
            </a:r>
            <a:endParaRPr lang="en-US" sz="3200" b="1" dirty="0"/>
          </a:p>
        </p:txBody>
      </p:sp>
      <p:sp>
        <p:nvSpPr>
          <p:cNvPr id="8" name="TextBox 7">
            <a:extLst>
              <a:ext uri="{FF2B5EF4-FFF2-40B4-BE49-F238E27FC236}">
                <a16:creationId xmlns:a16="http://schemas.microsoft.com/office/drawing/2014/main" id="{7C736A34-CB3A-BA32-DD99-803532A8E204}"/>
              </a:ext>
            </a:extLst>
          </p:cNvPr>
          <p:cNvSpPr txBox="1"/>
          <p:nvPr/>
        </p:nvSpPr>
        <p:spPr>
          <a:xfrm>
            <a:off x="9790772" y="1475026"/>
            <a:ext cx="4393579" cy="5858014"/>
          </a:xfrm>
          <a:prstGeom prst="rect">
            <a:avLst/>
          </a:prstGeom>
          <a:noFill/>
        </p:spPr>
        <p:txBody>
          <a:bodyPr wrap="square">
            <a:spAutoFit/>
          </a:bodyPr>
          <a:lstStyle/>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Loan Purposes</a:t>
            </a:r>
            <a:r>
              <a:rPr lang="en-IN" dirty="0">
                <a:latin typeface="Arial" panose="020B0604020202020204" pitchFamily="34" charset="0"/>
                <a:cs typeface="Arial" panose="020B0604020202020204" pitchFamily="34" charset="0"/>
              </a:rPr>
              <a:t>: Car, small business, debt consolidation, etc.</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Home Ownership</a:t>
            </a:r>
            <a:r>
              <a:rPr lang="en-IN" dirty="0">
                <a:latin typeface="Arial" panose="020B0604020202020204" pitchFamily="34" charset="0"/>
                <a:cs typeface="Arial" panose="020B0604020202020204" pitchFamily="34" charset="0"/>
              </a:rPr>
              <a:t>: MORTGAGE, RENT, OWN</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Grades</a:t>
            </a:r>
            <a:r>
              <a:rPr lang="en-IN" dirty="0">
                <a:latin typeface="Arial" panose="020B0604020202020204" pitchFamily="34" charset="0"/>
                <a:cs typeface="Arial" panose="020B0604020202020204" pitchFamily="34" charset="0"/>
              </a:rPr>
              <a:t>: A to E</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Issue Date</a:t>
            </a:r>
            <a:r>
              <a:rPr lang="en-IN" dirty="0">
                <a:latin typeface="Arial" panose="020B0604020202020204" pitchFamily="34" charset="0"/>
                <a:cs typeface="Arial" panose="020B0604020202020204" pitchFamily="34" charset="0"/>
              </a:rPr>
              <a:t>: Mainly Jan - Dec 2021</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Funded Amounts</a:t>
            </a:r>
            <a:r>
              <a:rPr lang="en-IN" dirty="0">
                <a:latin typeface="Arial" panose="020B0604020202020204" pitchFamily="34" charset="0"/>
                <a:cs typeface="Arial" panose="020B0604020202020204" pitchFamily="34" charset="0"/>
              </a:rPr>
              <a:t>: $3K – $25K</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Interest Rates</a:t>
            </a:r>
            <a:r>
              <a:rPr lang="en-IN" dirty="0">
                <a:latin typeface="Arial" panose="020B0604020202020204" pitchFamily="34" charset="0"/>
                <a:cs typeface="Arial" panose="020B0604020202020204" pitchFamily="34" charset="0"/>
              </a:rPr>
              <a:t>: 6% – 20%</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Monthly </a:t>
            </a:r>
            <a:r>
              <a:rPr lang="en-IN" b="1" dirty="0" err="1">
                <a:latin typeface="Arial" panose="020B0604020202020204" pitchFamily="34" charset="0"/>
                <a:cs typeface="Arial" panose="020B0604020202020204" pitchFamily="34" charset="0"/>
              </a:rPr>
              <a:t>Installments</a:t>
            </a:r>
            <a:r>
              <a:rPr lang="en-IN" dirty="0">
                <a:latin typeface="Arial" panose="020B0604020202020204" pitchFamily="34" charset="0"/>
                <a:cs typeface="Arial" panose="020B0604020202020204" pitchFamily="34" charset="0"/>
              </a:rPr>
              <a: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High loans ($25K): &gt; $800/month</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Low loans ($3K–$4K): &lt; $130/month</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Purpose</a:t>
            </a:r>
            <a:r>
              <a:rPr lang="en-IN" dirty="0">
                <a:latin typeface="Arial" panose="020B0604020202020204" pitchFamily="34" charset="0"/>
                <a:cs typeface="Arial" panose="020B0604020202020204" pitchFamily="34" charset="0"/>
              </a:rPr>
              <a:t>: Assess borrower profiles &amp; repayment trends efficiently</a:t>
            </a:r>
          </a:p>
        </p:txBody>
      </p:sp>
    </p:spTree>
    <p:extLst>
      <p:ext uri="{BB962C8B-B14F-4D97-AF65-F5344CB8AC3E}">
        <p14:creationId xmlns:p14="http://schemas.microsoft.com/office/powerpoint/2010/main" val="324452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87837"/>
            <a:ext cx="10622875" cy="708779"/>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Conclusion and Future Enhancements</a:t>
            </a:r>
            <a:endParaRPr lang="en-US" sz="4450" dirty="0"/>
          </a:p>
        </p:txBody>
      </p:sp>
      <p:sp>
        <p:nvSpPr>
          <p:cNvPr id="3" name="Shape 1"/>
          <p:cNvSpPr/>
          <p:nvPr/>
        </p:nvSpPr>
        <p:spPr>
          <a:xfrm>
            <a:off x="793790" y="1950244"/>
            <a:ext cx="2173724" cy="1306949"/>
          </a:xfrm>
          <a:prstGeom prst="roundRect">
            <a:avLst>
              <a:gd name="adj" fmla="val 7289"/>
            </a:avLst>
          </a:prstGeom>
          <a:solidFill>
            <a:srgbClr val="FFD8CC"/>
          </a:solidFill>
          <a:ln w="7620">
            <a:solidFill>
              <a:srgbClr val="E5BEB2"/>
            </a:solidFill>
            <a:prstDash val="solid"/>
          </a:ln>
        </p:spPr>
      </p:sp>
      <p:sp>
        <p:nvSpPr>
          <p:cNvPr id="4" name="Text 2"/>
          <p:cNvSpPr/>
          <p:nvPr/>
        </p:nvSpPr>
        <p:spPr>
          <a:xfrm>
            <a:off x="1721167" y="2404348"/>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403C4E"/>
                </a:solidFill>
                <a:latin typeface="Merriweather Bold" pitchFamily="34" charset="0"/>
                <a:ea typeface="Merriweather Bold" pitchFamily="34" charset="-122"/>
                <a:cs typeface="Merriweather Bold" pitchFamily="34" charset="-120"/>
              </a:rPr>
              <a:t>1</a:t>
            </a:r>
            <a:endParaRPr lang="en-US" sz="2500" dirty="0"/>
          </a:p>
        </p:txBody>
      </p:sp>
      <p:sp>
        <p:nvSpPr>
          <p:cNvPr id="5" name="Text 3"/>
          <p:cNvSpPr/>
          <p:nvPr/>
        </p:nvSpPr>
        <p:spPr>
          <a:xfrm>
            <a:off x="3194328" y="2177058"/>
            <a:ext cx="3097411"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Interactive Dashboard</a:t>
            </a:r>
            <a:endParaRPr lang="en-US" sz="2200" dirty="0"/>
          </a:p>
        </p:txBody>
      </p:sp>
      <p:sp>
        <p:nvSpPr>
          <p:cNvPr id="6" name="Text 4"/>
          <p:cNvSpPr/>
          <p:nvPr/>
        </p:nvSpPr>
        <p:spPr>
          <a:xfrm>
            <a:off x="3194328" y="2667476"/>
            <a:ext cx="3097411" cy="362903"/>
          </a:xfrm>
          <a:prstGeom prst="rect">
            <a:avLst/>
          </a:prstGeom>
          <a:noFill/>
          <a:ln/>
        </p:spPr>
        <p:txBody>
          <a:bodyPr wrap="none" lIns="0" tIns="0" rIns="0" bIns="0" rtlCol="0" anchor="t"/>
          <a:lstStyle/>
          <a:p>
            <a:pPr marL="0" indent="0" algn="l">
              <a:lnSpc>
                <a:spcPts val="28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Built using Dash &amp; Plotly.</a:t>
            </a:r>
            <a:endParaRPr lang="en-US" dirty="0">
              <a:latin typeface="Arial" panose="020B0604020202020204" pitchFamily="34" charset="0"/>
              <a:cs typeface="Arial" panose="020B0604020202020204" pitchFamily="34" charset="0"/>
            </a:endParaRPr>
          </a:p>
        </p:txBody>
      </p:sp>
      <p:sp>
        <p:nvSpPr>
          <p:cNvPr id="7" name="Shape 5"/>
          <p:cNvSpPr/>
          <p:nvPr/>
        </p:nvSpPr>
        <p:spPr>
          <a:xfrm>
            <a:off x="3080861" y="3241953"/>
            <a:ext cx="10642402" cy="15240"/>
          </a:xfrm>
          <a:prstGeom prst="roundRect">
            <a:avLst>
              <a:gd name="adj" fmla="val 625116"/>
            </a:avLst>
          </a:prstGeom>
          <a:solidFill>
            <a:srgbClr val="E5BEB2"/>
          </a:solidFill>
          <a:ln/>
        </p:spPr>
      </p:sp>
      <p:sp>
        <p:nvSpPr>
          <p:cNvPr id="8" name="Shape 6"/>
          <p:cNvSpPr/>
          <p:nvPr/>
        </p:nvSpPr>
        <p:spPr>
          <a:xfrm>
            <a:off x="793790" y="3370540"/>
            <a:ext cx="4347567" cy="1306949"/>
          </a:xfrm>
          <a:prstGeom prst="roundRect">
            <a:avLst>
              <a:gd name="adj" fmla="val 7289"/>
            </a:avLst>
          </a:prstGeom>
          <a:solidFill>
            <a:srgbClr val="FFD8CC"/>
          </a:solidFill>
          <a:ln w="7620">
            <a:solidFill>
              <a:srgbClr val="E5BEB2"/>
            </a:solidFill>
            <a:prstDash val="solid"/>
          </a:ln>
        </p:spPr>
      </p:sp>
      <p:sp>
        <p:nvSpPr>
          <p:cNvPr id="9" name="Text 7"/>
          <p:cNvSpPr/>
          <p:nvPr/>
        </p:nvSpPr>
        <p:spPr>
          <a:xfrm>
            <a:off x="2808089" y="3824645"/>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403C4E"/>
                </a:solidFill>
                <a:latin typeface="Merriweather Bold" pitchFamily="34" charset="0"/>
                <a:ea typeface="Merriweather Bold" pitchFamily="34" charset="-122"/>
                <a:cs typeface="Merriweather Bold" pitchFamily="34" charset="-120"/>
              </a:rPr>
              <a:t>2</a:t>
            </a:r>
            <a:endParaRPr lang="en-US" sz="2500" dirty="0"/>
          </a:p>
        </p:txBody>
      </p:sp>
      <p:sp>
        <p:nvSpPr>
          <p:cNvPr id="10" name="Text 8"/>
          <p:cNvSpPr/>
          <p:nvPr/>
        </p:nvSpPr>
        <p:spPr>
          <a:xfrm>
            <a:off x="5368171" y="3597354"/>
            <a:ext cx="2946321"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Key Approval Factors</a:t>
            </a:r>
            <a:endParaRPr lang="en-US" sz="2200" dirty="0"/>
          </a:p>
        </p:txBody>
      </p:sp>
      <p:sp>
        <p:nvSpPr>
          <p:cNvPr id="11" name="Text 9"/>
          <p:cNvSpPr/>
          <p:nvPr/>
        </p:nvSpPr>
        <p:spPr>
          <a:xfrm>
            <a:off x="5368171" y="4087773"/>
            <a:ext cx="2946321" cy="362903"/>
          </a:xfrm>
          <a:prstGeom prst="rect">
            <a:avLst/>
          </a:prstGeom>
          <a:noFill/>
          <a:ln/>
        </p:spPr>
        <p:txBody>
          <a:bodyPr wrap="none" lIns="0" tIns="0" rIns="0" bIns="0" rtlCol="0" anchor="t"/>
          <a:lstStyle/>
          <a:p>
            <a:pPr marL="0" indent="0" algn="l">
              <a:lnSpc>
                <a:spcPts val="28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Analyzed historical data.</a:t>
            </a:r>
            <a:endParaRPr lang="en-US" dirty="0">
              <a:latin typeface="Arial" panose="020B0604020202020204" pitchFamily="34" charset="0"/>
              <a:cs typeface="Arial" panose="020B0604020202020204" pitchFamily="34" charset="0"/>
            </a:endParaRPr>
          </a:p>
        </p:txBody>
      </p:sp>
      <p:sp>
        <p:nvSpPr>
          <p:cNvPr id="12" name="Shape 10"/>
          <p:cNvSpPr/>
          <p:nvPr/>
        </p:nvSpPr>
        <p:spPr>
          <a:xfrm>
            <a:off x="5254704" y="4662249"/>
            <a:ext cx="8468558" cy="15240"/>
          </a:xfrm>
          <a:prstGeom prst="roundRect">
            <a:avLst>
              <a:gd name="adj" fmla="val 625116"/>
            </a:avLst>
          </a:prstGeom>
          <a:solidFill>
            <a:srgbClr val="E5BEB2"/>
          </a:solidFill>
          <a:ln/>
        </p:spPr>
      </p:sp>
      <p:sp>
        <p:nvSpPr>
          <p:cNvPr id="13" name="Shape 11"/>
          <p:cNvSpPr/>
          <p:nvPr/>
        </p:nvSpPr>
        <p:spPr>
          <a:xfrm>
            <a:off x="793790" y="4790837"/>
            <a:ext cx="6521410" cy="1306949"/>
          </a:xfrm>
          <a:prstGeom prst="roundRect">
            <a:avLst>
              <a:gd name="adj" fmla="val 7289"/>
            </a:avLst>
          </a:prstGeom>
          <a:solidFill>
            <a:srgbClr val="FFD8CC"/>
          </a:solidFill>
          <a:ln w="7620">
            <a:solidFill>
              <a:srgbClr val="E5BEB2"/>
            </a:solidFill>
            <a:prstDash val="solid"/>
          </a:ln>
        </p:spPr>
      </p:sp>
      <p:sp>
        <p:nvSpPr>
          <p:cNvPr id="14" name="Text 12"/>
          <p:cNvSpPr/>
          <p:nvPr/>
        </p:nvSpPr>
        <p:spPr>
          <a:xfrm>
            <a:off x="3895011" y="5244941"/>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403C4E"/>
                </a:solidFill>
                <a:latin typeface="Merriweather Bold" pitchFamily="34" charset="0"/>
                <a:ea typeface="Merriweather Bold" pitchFamily="34" charset="-122"/>
                <a:cs typeface="Merriweather Bold" pitchFamily="34" charset="-120"/>
              </a:rPr>
              <a:t>3</a:t>
            </a:r>
            <a:endParaRPr lang="en-US" sz="2500" dirty="0"/>
          </a:p>
        </p:txBody>
      </p:sp>
      <p:sp>
        <p:nvSpPr>
          <p:cNvPr id="15" name="Text 13"/>
          <p:cNvSpPr/>
          <p:nvPr/>
        </p:nvSpPr>
        <p:spPr>
          <a:xfrm>
            <a:off x="7542014" y="5017651"/>
            <a:ext cx="3147298"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Data-Driven Decisions</a:t>
            </a:r>
            <a:endParaRPr lang="en-US" sz="2200" dirty="0"/>
          </a:p>
        </p:txBody>
      </p:sp>
      <p:sp>
        <p:nvSpPr>
          <p:cNvPr id="16" name="Text 14"/>
          <p:cNvSpPr/>
          <p:nvPr/>
        </p:nvSpPr>
        <p:spPr>
          <a:xfrm>
            <a:off x="7542014" y="5508069"/>
            <a:ext cx="3147298" cy="362903"/>
          </a:xfrm>
          <a:prstGeom prst="rect">
            <a:avLst/>
          </a:prstGeom>
          <a:noFill/>
          <a:ln/>
        </p:spPr>
        <p:txBody>
          <a:bodyPr wrap="none" lIns="0" tIns="0" rIns="0" bIns="0" rtlCol="0" anchor="t"/>
          <a:lstStyle/>
          <a:p>
            <a:pPr marL="0" indent="0" algn="l">
              <a:lnSpc>
                <a:spcPts val="28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Aids in default risk reduction.</a:t>
            </a:r>
            <a:endParaRPr lang="en-US" dirty="0">
              <a:latin typeface="Arial" panose="020B0604020202020204" pitchFamily="34" charset="0"/>
              <a:cs typeface="Arial" panose="020B0604020202020204" pitchFamily="34" charset="0"/>
            </a:endParaRPr>
          </a:p>
        </p:txBody>
      </p:sp>
      <p:sp>
        <p:nvSpPr>
          <p:cNvPr id="17" name="Text 15"/>
          <p:cNvSpPr/>
          <p:nvPr/>
        </p:nvSpPr>
        <p:spPr>
          <a:xfrm>
            <a:off x="793790" y="6352937"/>
            <a:ext cx="13042821" cy="1088708"/>
          </a:xfrm>
          <a:prstGeom prst="rect">
            <a:avLst/>
          </a:prstGeom>
          <a:noFill/>
          <a:ln/>
        </p:spPr>
        <p:txBody>
          <a:bodyPr wrap="square" lIns="0" tIns="0" rIns="0" bIns="0" rtlCol="0" anchor="t"/>
          <a:lstStyle/>
          <a:p>
            <a:pPr marL="0" indent="0" algn="l">
              <a:lnSpc>
                <a:spcPts val="28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The interactive loan analysis dashboard successfully provides data-driven insights for bank professionals, aiding in default risk reduction. Future enhancements include integrating real-time data via APIs, deploying on cloud platforms, using advanced models like XGBoost and Deep Learning, and adding customer profiling for personalized recommendations.</a:t>
            </a:r>
            <a:endParaRPr lang="en-US"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10165B2B-C91E-F5C6-BE68-112D57726458}"/>
              </a:ext>
            </a:extLst>
          </p:cNvPr>
          <p:cNvPicPr>
            <a:picLocks noChangeAspect="1"/>
          </p:cNvPicPr>
          <p:nvPr/>
        </p:nvPicPr>
        <p:blipFill>
          <a:blip r:embed="rId3"/>
          <a:stretch>
            <a:fillRect/>
          </a:stretch>
        </p:blipFill>
        <p:spPr>
          <a:xfrm>
            <a:off x="12701111" y="7773233"/>
            <a:ext cx="1829055" cy="390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EAFBD-327C-BBF1-119B-0943D9C8526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B5D0FAE-CF49-060B-F99C-07B5E0F92517}"/>
              </a:ext>
            </a:extLst>
          </p:cNvPr>
          <p:cNvPicPr>
            <a:picLocks noChangeAspect="1"/>
          </p:cNvPicPr>
          <p:nvPr/>
        </p:nvPicPr>
        <p:blipFill>
          <a:blip r:embed="rId3"/>
          <a:stretch>
            <a:fillRect/>
          </a:stretch>
        </p:blipFill>
        <p:spPr>
          <a:xfrm>
            <a:off x="12801345" y="7744379"/>
            <a:ext cx="1829055" cy="390580"/>
          </a:xfrm>
          <a:prstGeom prst="rect">
            <a:avLst/>
          </a:prstGeom>
        </p:spPr>
      </p:pic>
      <p:pic>
        <p:nvPicPr>
          <p:cNvPr id="6" name="Picture 5">
            <a:extLst>
              <a:ext uri="{FF2B5EF4-FFF2-40B4-BE49-F238E27FC236}">
                <a16:creationId xmlns:a16="http://schemas.microsoft.com/office/drawing/2014/main" id="{8F6C05E0-5422-31D9-8FD0-315D3AFEB88C}"/>
              </a:ext>
            </a:extLst>
          </p:cNvPr>
          <p:cNvPicPr>
            <a:picLocks noChangeAspect="1"/>
          </p:cNvPicPr>
          <p:nvPr/>
        </p:nvPicPr>
        <p:blipFill>
          <a:blip r:embed="rId4"/>
          <a:stretch>
            <a:fillRect/>
          </a:stretch>
        </p:blipFill>
        <p:spPr>
          <a:xfrm>
            <a:off x="0" y="0"/>
            <a:ext cx="14630400" cy="8229600"/>
          </a:xfrm>
          <a:prstGeom prst="rect">
            <a:avLst/>
          </a:prstGeom>
        </p:spPr>
      </p:pic>
    </p:spTree>
    <p:extLst>
      <p:ext uri="{BB962C8B-B14F-4D97-AF65-F5344CB8AC3E}">
        <p14:creationId xmlns:p14="http://schemas.microsoft.com/office/powerpoint/2010/main" val="220688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48823" y="1287026"/>
            <a:ext cx="7556421" cy="1154328"/>
          </a:xfrm>
          <a:prstGeom prst="rect">
            <a:avLst/>
          </a:prstGeom>
          <a:noFill/>
          <a:ln/>
        </p:spPr>
        <p:txBody>
          <a:bodyPr wrap="square" lIns="0" tIns="0" rIns="0" bIns="0" rtlCol="0" anchor="t"/>
          <a:lstStyle/>
          <a:p>
            <a:pPr marL="0" indent="0" algn="ctr">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Bank Loan Analysis</a:t>
            </a:r>
            <a:endParaRPr lang="en-US" sz="4450" dirty="0"/>
          </a:p>
        </p:txBody>
      </p:sp>
      <p:sp>
        <p:nvSpPr>
          <p:cNvPr id="12" name="Text 1">
            <a:extLst>
              <a:ext uri="{FF2B5EF4-FFF2-40B4-BE49-F238E27FC236}">
                <a16:creationId xmlns:a16="http://schemas.microsoft.com/office/drawing/2014/main" id="{8C3B138E-8BE7-B686-932E-85542C4E3A3C}"/>
              </a:ext>
            </a:extLst>
          </p:cNvPr>
          <p:cNvSpPr/>
          <p:nvPr/>
        </p:nvSpPr>
        <p:spPr>
          <a:xfrm>
            <a:off x="648824" y="2609385"/>
            <a:ext cx="7556421" cy="4689265"/>
          </a:xfrm>
          <a:prstGeom prst="rect">
            <a:avLst/>
          </a:prstGeom>
          <a:noFill/>
          <a:ln/>
        </p:spPr>
        <p:txBody>
          <a:bodyPr wrap="square" lIns="0" tIns="0" rIns="0" bIns="0" rtlCol="0" anchor="t"/>
          <a:lstStyle/>
          <a:p>
            <a:pPr marL="0" indent="0" algn="l">
              <a:lnSpc>
                <a:spcPts val="2850"/>
              </a:lnSpc>
              <a:buNone/>
            </a:pPr>
            <a:endParaRPr lang="en-US" sz="1750" dirty="0">
              <a:solidFill>
                <a:schemeClr val="bg1"/>
              </a:solidFill>
            </a:endParaRPr>
          </a:p>
        </p:txBody>
      </p:sp>
      <p:sp>
        <p:nvSpPr>
          <p:cNvPr id="14" name="Rectangle 1">
            <a:extLst>
              <a:ext uri="{FF2B5EF4-FFF2-40B4-BE49-F238E27FC236}">
                <a16:creationId xmlns:a16="http://schemas.microsoft.com/office/drawing/2014/main" id="{4788719F-906A-9FDF-FCE2-C80D7FBBD2A3}"/>
              </a:ext>
            </a:extLst>
          </p:cNvPr>
          <p:cNvSpPr>
            <a:spLocks noChangeArrowheads="1"/>
          </p:cNvSpPr>
          <p:nvPr/>
        </p:nvSpPr>
        <p:spPr bwMode="auto">
          <a:xfrm>
            <a:off x="793790" y="2655516"/>
            <a:ext cx="755642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dirty="0">
                <a:latin typeface="Arial" panose="020B0604020202020204" pitchFamily="34" charset="0"/>
                <a:cs typeface="Arial" panose="020B0604020202020204" pitchFamily="34" charset="0"/>
              </a:rPr>
              <a:t>This project features an interactive bank loan analysis dashboard built with Python, Dash, and visualization tools like </a:t>
            </a:r>
            <a:r>
              <a:rPr lang="en-US" dirty="0" err="1">
                <a:latin typeface="Arial" panose="020B0604020202020204" pitchFamily="34" charset="0"/>
                <a:cs typeface="Arial" panose="020B0604020202020204" pitchFamily="34" charset="0"/>
              </a:rPr>
              <a:t>Plotly</a:t>
            </a:r>
            <a:r>
              <a:rPr lang="en-US" dirty="0">
                <a:latin typeface="Arial" panose="020B0604020202020204" pitchFamily="34" charset="0"/>
                <a:cs typeface="Arial" panose="020B0604020202020204" pitchFamily="34" charset="0"/>
              </a:rPr>
              <a:t>. It helps financial institutions manage loan applications by offering insights into defaults, interest rates, and repayment trends. With user-friendly filters and real-time metrics, it aids in identifying high-risk profiles and improving decision-making to reduce financial risks.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98840"/>
            <a:ext cx="11710630" cy="708779"/>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Introduction</a:t>
            </a:r>
            <a:endParaRPr lang="en-US" sz="4450" dirty="0"/>
          </a:p>
        </p:txBody>
      </p:sp>
      <p:sp>
        <p:nvSpPr>
          <p:cNvPr id="3" name="Text 1"/>
          <p:cNvSpPr/>
          <p:nvPr/>
        </p:nvSpPr>
        <p:spPr>
          <a:xfrm>
            <a:off x="793790" y="2451854"/>
            <a:ext cx="6244709" cy="2177415"/>
          </a:xfrm>
          <a:prstGeom prst="rect">
            <a:avLst/>
          </a:prstGeom>
          <a:noFill/>
          <a:ln/>
        </p:spPr>
        <p:txBody>
          <a:bodyPr wrap="square" lIns="0" tIns="0" rIns="0" bIns="0" rtlCol="0" anchor="t"/>
          <a:lstStyle/>
          <a:p>
            <a:pPr marL="0" indent="0" algn="just">
              <a:lnSpc>
                <a:spcPct val="15000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This project introduces an interactive dashboard to help banks make faster, data-driven loan decisions. Traditional manual methods are slow and error-prone. By using Python, machine learning, and visualization tools, the dashboard predicts loan outcomes, identifies risks, and reveals borrower insights.</a:t>
            </a:r>
            <a:endParaRPr lang="en-US" dirty="0">
              <a:latin typeface="Arial" panose="020B0604020202020204" pitchFamily="34" charset="0"/>
              <a:cs typeface="Arial" panose="020B0604020202020204" pitchFamily="34" charset="0"/>
            </a:endParaRPr>
          </a:p>
        </p:txBody>
      </p:sp>
      <p:sp>
        <p:nvSpPr>
          <p:cNvPr id="4" name="Text 2"/>
          <p:cNvSpPr/>
          <p:nvPr/>
        </p:nvSpPr>
        <p:spPr>
          <a:xfrm>
            <a:off x="786170" y="4989459"/>
            <a:ext cx="6244709" cy="1088708"/>
          </a:xfrm>
          <a:prstGeom prst="rect">
            <a:avLst/>
          </a:prstGeom>
          <a:noFill/>
          <a:ln/>
        </p:spPr>
        <p:txBody>
          <a:bodyPr wrap="square" lIns="0" tIns="0" rIns="0" bIns="0" rtlCol="0" anchor="t"/>
          <a:lstStyle/>
          <a:p>
            <a:pPr marL="0" indent="0" algn="just">
              <a:lnSpc>
                <a:spcPct val="15000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Built with Pandas, Scikit-learn, Plotly, and Dash, it improves accuracy, transparency, and efficiency in the loan approval process.</a:t>
            </a:r>
            <a:endParaRPr lang="en-US" dirty="0">
              <a:latin typeface="Arial" panose="020B0604020202020204" pitchFamily="34" charset="0"/>
              <a:cs typeface="Arial" panose="020B0604020202020204" pitchFamily="34" charset="0"/>
            </a:endParaRPr>
          </a:p>
        </p:txBody>
      </p:sp>
      <p:pic>
        <p:nvPicPr>
          <p:cNvPr id="5" name="Image 0" descr="preencoded.png"/>
          <p:cNvPicPr>
            <a:picLocks noChangeAspect="1"/>
          </p:cNvPicPr>
          <p:nvPr/>
        </p:nvPicPr>
        <p:blipFill>
          <a:blip r:embed="rId3"/>
          <a:stretch>
            <a:fillRect/>
          </a:stretch>
        </p:blipFill>
        <p:spPr>
          <a:xfrm>
            <a:off x="7599521" y="2502932"/>
            <a:ext cx="6244709" cy="4272677"/>
          </a:xfrm>
          <a:prstGeom prst="rect">
            <a:avLst/>
          </a:prstGeom>
        </p:spPr>
      </p:pic>
      <p:pic>
        <p:nvPicPr>
          <p:cNvPr id="7" name="Picture 6">
            <a:extLst>
              <a:ext uri="{FF2B5EF4-FFF2-40B4-BE49-F238E27FC236}">
                <a16:creationId xmlns:a16="http://schemas.microsoft.com/office/drawing/2014/main" id="{53506B36-472B-1766-5BFF-9FAF73CBE85B}"/>
              </a:ext>
            </a:extLst>
          </p:cNvPr>
          <p:cNvPicPr>
            <a:picLocks noChangeAspect="1"/>
          </p:cNvPicPr>
          <p:nvPr/>
        </p:nvPicPr>
        <p:blipFill>
          <a:blip r:embed="rId4"/>
          <a:stretch>
            <a:fillRect/>
          </a:stretch>
        </p:blipFill>
        <p:spPr>
          <a:xfrm>
            <a:off x="12701111" y="7733227"/>
            <a:ext cx="1829055" cy="390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4" name="TextBox 3">
            <a:extLst>
              <a:ext uri="{FF2B5EF4-FFF2-40B4-BE49-F238E27FC236}">
                <a16:creationId xmlns:a16="http://schemas.microsoft.com/office/drawing/2014/main" id="{D0B802FB-782E-B0BA-9F3F-9039196D655D}"/>
              </a:ext>
            </a:extLst>
          </p:cNvPr>
          <p:cNvSpPr txBox="1"/>
          <p:nvPr/>
        </p:nvSpPr>
        <p:spPr>
          <a:xfrm>
            <a:off x="2598234" y="1426916"/>
            <a:ext cx="9433931" cy="781176"/>
          </a:xfrm>
          <a:prstGeom prst="rect">
            <a:avLst/>
          </a:prstGeom>
          <a:noFill/>
        </p:spPr>
        <p:txBody>
          <a:bodyPr wrap="square">
            <a:spAutoFit/>
          </a:bodyPr>
          <a:lstStyle/>
          <a:p>
            <a:pPr marL="0" indent="0" algn="ctr">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Objectives of the Dashboard</a:t>
            </a:r>
            <a:endParaRPr lang="en-US" sz="4450" dirty="0"/>
          </a:p>
        </p:txBody>
      </p:sp>
      <p:sp>
        <p:nvSpPr>
          <p:cNvPr id="6" name="TextBox 5">
            <a:extLst>
              <a:ext uri="{FF2B5EF4-FFF2-40B4-BE49-F238E27FC236}">
                <a16:creationId xmlns:a16="http://schemas.microsoft.com/office/drawing/2014/main" id="{6A3E8FD6-9CC5-DA05-572D-365B7E2E7B14}"/>
              </a:ext>
            </a:extLst>
          </p:cNvPr>
          <p:cNvSpPr txBox="1"/>
          <p:nvPr/>
        </p:nvSpPr>
        <p:spPr>
          <a:xfrm>
            <a:off x="3546088" y="3022477"/>
            <a:ext cx="7315200" cy="803810"/>
          </a:xfrm>
          <a:prstGeom prst="rect">
            <a:avLst/>
          </a:prstGeom>
          <a:noFill/>
        </p:spPr>
        <p:txBody>
          <a:bodyPr wrap="square">
            <a:spAutoFit/>
          </a:bodyPr>
          <a:lstStyle/>
          <a:p>
            <a:pPr marL="342900" indent="-342900" algn="l">
              <a:lnSpc>
                <a:spcPts val="2850"/>
              </a:lnSpc>
              <a:buSzPct val="100000"/>
              <a:buChar char="•"/>
            </a:pPr>
            <a:r>
              <a:rPr lang="en-US" sz="2000" dirty="0">
                <a:solidFill>
                  <a:srgbClr val="403C4E"/>
                </a:solidFill>
                <a:latin typeface="Arial" panose="020B0604020202020204" pitchFamily="34" charset="0"/>
                <a:ea typeface="Open Sans" pitchFamily="34" charset="-122"/>
                <a:cs typeface="Arial" panose="020B0604020202020204" pitchFamily="34" charset="0"/>
              </a:rPr>
              <a:t>Develop an interactive dashboard for analyzing and predicting bank loan approvals.</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DAB5C1C-792F-8A10-E562-048BF824FBAF}"/>
              </a:ext>
            </a:extLst>
          </p:cNvPr>
          <p:cNvSpPr txBox="1"/>
          <p:nvPr/>
        </p:nvSpPr>
        <p:spPr>
          <a:xfrm>
            <a:off x="3546088" y="4080945"/>
            <a:ext cx="7315200" cy="431913"/>
          </a:xfrm>
          <a:prstGeom prst="rect">
            <a:avLst/>
          </a:prstGeom>
          <a:noFill/>
        </p:spPr>
        <p:txBody>
          <a:bodyPr wrap="square">
            <a:spAutoFit/>
          </a:bodyPr>
          <a:lstStyle/>
          <a:p>
            <a:pPr marL="342900" indent="-342900" algn="l">
              <a:lnSpc>
                <a:spcPts val="2850"/>
              </a:lnSpc>
              <a:buSzPct val="100000"/>
              <a:buChar char="•"/>
            </a:pPr>
            <a:r>
              <a:rPr lang="en-US" sz="2000" dirty="0">
                <a:solidFill>
                  <a:srgbClr val="403C4E"/>
                </a:solidFill>
                <a:latin typeface="Arial" panose="020B0604020202020204" pitchFamily="34" charset="0"/>
                <a:ea typeface="Open Sans" pitchFamily="34" charset="-122"/>
                <a:cs typeface="Arial" panose="020B0604020202020204" pitchFamily="34" charset="0"/>
              </a:rPr>
              <a:t>Provide real-time insights into customer and loan data.</a:t>
            </a:r>
            <a:endParaRPr lang="en-US" sz="20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56F249C-F74D-9A09-A3C5-328DADFA7459}"/>
              </a:ext>
            </a:extLst>
          </p:cNvPr>
          <p:cNvSpPr txBox="1"/>
          <p:nvPr/>
        </p:nvSpPr>
        <p:spPr>
          <a:xfrm>
            <a:off x="3546088" y="4914046"/>
            <a:ext cx="7315200" cy="431913"/>
          </a:xfrm>
          <a:prstGeom prst="rect">
            <a:avLst/>
          </a:prstGeom>
          <a:noFill/>
        </p:spPr>
        <p:txBody>
          <a:bodyPr wrap="square">
            <a:spAutoFit/>
          </a:bodyPr>
          <a:lstStyle/>
          <a:p>
            <a:pPr marL="342900" indent="-342900" algn="l">
              <a:lnSpc>
                <a:spcPts val="2850"/>
              </a:lnSpc>
              <a:buSzPct val="100000"/>
              <a:buChar char="•"/>
            </a:pPr>
            <a:r>
              <a:rPr lang="en-US" sz="2000" dirty="0">
                <a:solidFill>
                  <a:srgbClr val="403C4E"/>
                </a:solidFill>
                <a:latin typeface="Arial" panose="020B0604020202020204" pitchFamily="34" charset="0"/>
                <a:ea typeface="Open Sans" pitchFamily="34" charset="-122"/>
                <a:cs typeface="Arial" panose="020B0604020202020204" pitchFamily="34" charset="0"/>
              </a:rPr>
              <a:t>Identify default patterns to reduce financial risks.</a:t>
            </a:r>
            <a:endParaRPr lang="en-US" sz="2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0B87B7E-71E9-E858-AD07-DA211D98E79E}"/>
              </a:ext>
            </a:extLst>
          </p:cNvPr>
          <p:cNvSpPr txBox="1"/>
          <p:nvPr/>
        </p:nvSpPr>
        <p:spPr>
          <a:xfrm>
            <a:off x="3546088" y="5805432"/>
            <a:ext cx="7315200" cy="801566"/>
          </a:xfrm>
          <a:prstGeom prst="rect">
            <a:avLst/>
          </a:prstGeom>
          <a:noFill/>
        </p:spPr>
        <p:txBody>
          <a:bodyPr wrap="square">
            <a:spAutoFit/>
          </a:bodyPr>
          <a:lstStyle/>
          <a:p>
            <a:pPr marL="342900" indent="-342900" algn="l">
              <a:lnSpc>
                <a:spcPts val="2850"/>
              </a:lnSpc>
              <a:buSzPct val="100000"/>
              <a:buChar char="•"/>
            </a:pPr>
            <a:r>
              <a:rPr lang="en-US" sz="2000" dirty="0">
                <a:solidFill>
                  <a:srgbClr val="403C4E"/>
                </a:solidFill>
                <a:latin typeface="Arial" panose="020B0604020202020204" pitchFamily="34" charset="0"/>
                <a:ea typeface="Open Sans" pitchFamily="34" charset="-122"/>
                <a:cs typeface="Arial" panose="020B0604020202020204" pitchFamily="34" charset="0"/>
              </a:rPr>
              <a:t>Assist loan officers with a clean, user-friendly visualization tool.</a:t>
            </a:r>
            <a:endParaRPr lang="en-US" sz="20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83A66B7-DB1B-BBCB-F086-FAB7F873E53F}"/>
              </a:ext>
            </a:extLst>
          </p:cNvPr>
          <p:cNvPicPr>
            <a:picLocks noChangeAspect="1"/>
          </p:cNvPicPr>
          <p:nvPr/>
        </p:nvPicPr>
        <p:blipFill>
          <a:blip r:embed="rId3"/>
          <a:stretch>
            <a:fillRect/>
          </a:stretch>
        </p:blipFill>
        <p:spPr>
          <a:xfrm>
            <a:off x="12801345" y="7755529"/>
            <a:ext cx="1829055" cy="390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815"/>
          </a:xfrm>
          <a:prstGeom prst="rect">
            <a:avLst/>
          </a:prstGeom>
        </p:spPr>
      </p:pic>
      <p:sp>
        <p:nvSpPr>
          <p:cNvPr id="3" name="Text 0"/>
          <p:cNvSpPr/>
          <p:nvPr/>
        </p:nvSpPr>
        <p:spPr>
          <a:xfrm>
            <a:off x="6272927" y="618053"/>
            <a:ext cx="7570946" cy="1404461"/>
          </a:xfrm>
          <a:prstGeom prst="rect">
            <a:avLst/>
          </a:prstGeom>
          <a:noFill/>
          <a:ln/>
        </p:spPr>
        <p:txBody>
          <a:bodyPr wrap="square" lIns="0" tIns="0" rIns="0" bIns="0" rtlCol="0" anchor="t"/>
          <a:lstStyle/>
          <a:p>
            <a:pPr marL="0" indent="0" algn="l">
              <a:lnSpc>
                <a:spcPts val="5500"/>
              </a:lnSpc>
              <a:buNone/>
            </a:pPr>
            <a:r>
              <a:rPr lang="en-US" sz="4400" b="1" dirty="0">
                <a:solidFill>
                  <a:srgbClr val="403C4E"/>
                </a:solidFill>
                <a:latin typeface="Merriweather Bold" pitchFamily="34" charset="0"/>
                <a:ea typeface="Merriweather Bold" pitchFamily="34" charset="-122"/>
                <a:cs typeface="Merriweather Bold" pitchFamily="34" charset="-120"/>
              </a:rPr>
              <a:t>Key Literature on Loan Prediction</a:t>
            </a:r>
            <a:endParaRPr lang="en-US" sz="4400" dirty="0"/>
          </a:p>
        </p:txBody>
      </p:sp>
      <p:sp>
        <p:nvSpPr>
          <p:cNvPr id="4" name="Shape 1"/>
          <p:cNvSpPr/>
          <p:nvPr/>
        </p:nvSpPr>
        <p:spPr>
          <a:xfrm>
            <a:off x="6272927" y="2359581"/>
            <a:ext cx="3673197" cy="2029301"/>
          </a:xfrm>
          <a:prstGeom prst="roundRect">
            <a:avLst>
              <a:gd name="adj" fmla="val 4652"/>
            </a:avLst>
          </a:prstGeom>
          <a:solidFill>
            <a:srgbClr val="FFD8CC"/>
          </a:solidFill>
          <a:ln w="7620">
            <a:solidFill>
              <a:srgbClr val="E5BEB2"/>
            </a:solidFill>
            <a:prstDash val="solid"/>
          </a:ln>
        </p:spPr>
      </p:sp>
      <p:sp>
        <p:nvSpPr>
          <p:cNvPr id="5" name="Text 2"/>
          <p:cNvSpPr/>
          <p:nvPr/>
        </p:nvSpPr>
        <p:spPr>
          <a:xfrm>
            <a:off x="6505218" y="2591872"/>
            <a:ext cx="2888218" cy="351234"/>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Predictive Modelling</a:t>
            </a:r>
            <a:endParaRPr lang="en-US" sz="2200" dirty="0"/>
          </a:p>
        </p:txBody>
      </p:sp>
      <p:sp>
        <p:nvSpPr>
          <p:cNvPr id="6" name="Text 3"/>
          <p:cNvSpPr/>
          <p:nvPr/>
        </p:nvSpPr>
        <p:spPr>
          <a:xfrm>
            <a:off x="6505218" y="3077885"/>
            <a:ext cx="3208615" cy="719138"/>
          </a:xfrm>
          <a:prstGeom prst="rect">
            <a:avLst/>
          </a:prstGeom>
          <a:noFill/>
          <a:ln/>
        </p:spPr>
        <p:txBody>
          <a:bodyPr wrap="square" lIns="0" tIns="0" rIns="0" bIns="0" rtlCol="0" anchor="t"/>
          <a:lstStyle/>
          <a:p>
            <a:pPr marL="0" indent="0" algn="l">
              <a:lnSpc>
                <a:spcPts val="2800"/>
              </a:lnSpc>
              <a:buNone/>
            </a:pPr>
            <a:r>
              <a:rPr lang="en-US" sz="1750" dirty="0">
                <a:solidFill>
                  <a:srgbClr val="403C4E"/>
                </a:solidFill>
                <a:latin typeface="Open Sans" pitchFamily="34" charset="0"/>
                <a:ea typeface="Open Sans" pitchFamily="34" charset="-122"/>
                <a:cs typeface="Open Sans" pitchFamily="34" charset="-120"/>
              </a:rPr>
              <a:t>"Predictive Modelling in Banking" – IEEE (2020)</a:t>
            </a:r>
            <a:endParaRPr lang="en-US" sz="1750" dirty="0"/>
          </a:p>
        </p:txBody>
      </p:sp>
      <p:sp>
        <p:nvSpPr>
          <p:cNvPr id="7" name="Shape 4"/>
          <p:cNvSpPr/>
          <p:nvPr/>
        </p:nvSpPr>
        <p:spPr>
          <a:xfrm>
            <a:off x="10170795" y="2359581"/>
            <a:ext cx="3673197" cy="2029301"/>
          </a:xfrm>
          <a:prstGeom prst="roundRect">
            <a:avLst>
              <a:gd name="adj" fmla="val 4652"/>
            </a:avLst>
          </a:prstGeom>
          <a:solidFill>
            <a:srgbClr val="FFD8CC"/>
          </a:solidFill>
          <a:ln w="7620">
            <a:solidFill>
              <a:srgbClr val="E5BEB2"/>
            </a:solidFill>
            <a:prstDash val="solid"/>
          </a:ln>
        </p:spPr>
      </p:sp>
      <p:sp>
        <p:nvSpPr>
          <p:cNvPr id="8" name="Text 5"/>
          <p:cNvSpPr/>
          <p:nvPr/>
        </p:nvSpPr>
        <p:spPr>
          <a:xfrm>
            <a:off x="10403086" y="2591872"/>
            <a:ext cx="2809280" cy="351234"/>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Machine Learning</a:t>
            </a:r>
            <a:endParaRPr lang="en-US" sz="2200" dirty="0"/>
          </a:p>
        </p:txBody>
      </p:sp>
      <p:sp>
        <p:nvSpPr>
          <p:cNvPr id="9" name="Text 6"/>
          <p:cNvSpPr/>
          <p:nvPr/>
        </p:nvSpPr>
        <p:spPr>
          <a:xfrm>
            <a:off x="10403086" y="3077885"/>
            <a:ext cx="3208615" cy="1078706"/>
          </a:xfrm>
          <a:prstGeom prst="rect">
            <a:avLst/>
          </a:prstGeom>
          <a:noFill/>
          <a:ln/>
        </p:spPr>
        <p:txBody>
          <a:bodyPr wrap="square" lIns="0" tIns="0" rIns="0" bIns="0" rtlCol="0" anchor="t"/>
          <a:lstStyle/>
          <a:p>
            <a:pPr marL="0" indent="0" algn="l">
              <a:lnSpc>
                <a:spcPts val="2800"/>
              </a:lnSpc>
              <a:buNone/>
            </a:pPr>
            <a:r>
              <a:rPr lang="en-US" sz="1750" dirty="0">
                <a:solidFill>
                  <a:srgbClr val="403C4E"/>
                </a:solidFill>
                <a:latin typeface="Open Sans" pitchFamily="34" charset="0"/>
                <a:ea typeface="Open Sans" pitchFamily="34" charset="-122"/>
                <a:cs typeface="Open Sans" pitchFamily="34" charset="-120"/>
              </a:rPr>
              <a:t>"Machine Learning for Loan Default Prediction" – Elsevier (2019)</a:t>
            </a:r>
            <a:endParaRPr lang="en-US" sz="1750" dirty="0"/>
          </a:p>
        </p:txBody>
      </p:sp>
      <p:sp>
        <p:nvSpPr>
          <p:cNvPr id="10" name="Shape 7"/>
          <p:cNvSpPr/>
          <p:nvPr/>
        </p:nvSpPr>
        <p:spPr>
          <a:xfrm>
            <a:off x="6272927" y="4613553"/>
            <a:ext cx="7570946" cy="1310164"/>
          </a:xfrm>
          <a:prstGeom prst="roundRect">
            <a:avLst>
              <a:gd name="adj" fmla="val 7205"/>
            </a:avLst>
          </a:prstGeom>
          <a:solidFill>
            <a:srgbClr val="FFD8CC"/>
          </a:solidFill>
          <a:ln w="7620">
            <a:solidFill>
              <a:srgbClr val="E5BEB2"/>
            </a:solidFill>
            <a:prstDash val="solid"/>
          </a:ln>
        </p:spPr>
      </p:sp>
      <p:sp>
        <p:nvSpPr>
          <p:cNvPr id="11" name="Text 8"/>
          <p:cNvSpPr/>
          <p:nvPr/>
        </p:nvSpPr>
        <p:spPr>
          <a:xfrm>
            <a:off x="6505218" y="4845844"/>
            <a:ext cx="2809280" cy="351234"/>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Big Data Analytics</a:t>
            </a:r>
            <a:endParaRPr lang="en-US" sz="2200" dirty="0"/>
          </a:p>
        </p:txBody>
      </p:sp>
      <p:sp>
        <p:nvSpPr>
          <p:cNvPr id="12" name="Text 9"/>
          <p:cNvSpPr/>
          <p:nvPr/>
        </p:nvSpPr>
        <p:spPr>
          <a:xfrm>
            <a:off x="6505218" y="5331857"/>
            <a:ext cx="7106364" cy="359569"/>
          </a:xfrm>
          <a:prstGeom prst="rect">
            <a:avLst/>
          </a:prstGeom>
          <a:noFill/>
          <a:ln/>
        </p:spPr>
        <p:txBody>
          <a:bodyPr wrap="none" lIns="0" tIns="0" rIns="0" bIns="0" rtlCol="0" anchor="t"/>
          <a:lstStyle/>
          <a:p>
            <a:pPr marL="0" indent="0" algn="l">
              <a:lnSpc>
                <a:spcPts val="2800"/>
              </a:lnSpc>
              <a:buNone/>
            </a:pPr>
            <a:r>
              <a:rPr lang="en-US" sz="1750" dirty="0">
                <a:solidFill>
                  <a:srgbClr val="403C4E"/>
                </a:solidFill>
                <a:latin typeface="Open Sans" pitchFamily="34" charset="0"/>
                <a:ea typeface="Open Sans" pitchFamily="34" charset="-122"/>
                <a:cs typeface="Open Sans" pitchFamily="34" charset="-120"/>
              </a:rPr>
              <a:t>"Big Data Analytics in Financial Services" – Springer (2021)</a:t>
            </a:r>
            <a:endParaRPr lang="en-US" sz="1750" dirty="0"/>
          </a:p>
        </p:txBody>
      </p:sp>
      <p:sp>
        <p:nvSpPr>
          <p:cNvPr id="13" name="Text 10"/>
          <p:cNvSpPr/>
          <p:nvPr/>
        </p:nvSpPr>
        <p:spPr>
          <a:xfrm>
            <a:off x="6272927" y="6176486"/>
            <a:ext cx="7570946" cy="1438275"/>
          </a:xfrm>
          <a:prstGeom prst="rect">
            <a:avLst/>
          </a:prstGeom>
          <a:noFill/>
          <a:ln/>
        </p:spPr>
        <p:txBody>
          <a:bodyPr wrap="square" lIns="0" tIns="0" rIns="0" bIns="0" rtlCol="0" anchor="t"/>
          <a:lstStyle/>
          <a:p>
            <a:pPr marL="0" indent="0" algn="l">
              <a:lnSpc>
                <a:spcPts val="280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These publications provide a foundation for understanding the methodologies and techniques used in the development of the loan analysis dashboard. They cover predictive modeling, machine learning applications, and the use of big data analytics in the financial sector.</a:t>
            </a:r>
            <a:endParaRPr lang="en-US"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FA72DA34-3C5F-9FC5-6EFE-59771E7FBCA2}"/>
              </a:ext>
            </a:extLst>
          </p:cNvPr>
          <p:cNvPicPr>
            <a:picLocks noChangeAspect="1"/>
          </p:cNvPicPr>
          <p:nvPr/>
        </p:nvPicPr>
        <p:blipFill>
          <a:blip r:embed="rId4"/>
          <a:stretch>
            <a:fillRect/>
          </a:stretch>
        </p:blipFill>
        <p:spPr>
          <a:xfrm>
            <a:off x="12697054" y="7755529"/>
            <a:ext cx="1829055" cy="390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57977"/>
            <a:ext cx="6212086" cy="708779"/>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Software Components</a:t>
            </a:r>
            <a:endParaRPr lang="en-US" sz="4450" dirty="0"/>
          </a:p>
        </p:txBody>
      </p:sp>
      <p:pic>
        <p:nvPicPr>
          <p:cNvPr id="3" name="Image 0" descr="preencoded.png"/>
          <p:cNvPicPr>
            <a:picLocks noChangeAspect="1"/>
          </p:cNvPicPr>
          <p:nvPr/>
        </p:nvPicPr>
        <p:blipFill>
          <a:blip r:embed="rId3"/>
          <a:stretch>
            <a:fillRect/>
          </a:stretch>
        </p:blipFill>
        <p:spPr>
          <a:xfrm>
            <a:off x="793790" y="2305625"/>
            <a:ext cx="566976" cy="566976"/>
          </a:xfrm>
          <a:prstGeom prst="rect">
            <a:avLst/>
          </a:prstGeom>
        </p:spPr>
      </p:pic>
      <p:sp>
        <p:nvSpPr>
          <p:cNvPr id="4" name="Text 1"/>
          <p:cNvSpPr/>
          <p:nvPr/>
        </p:nvSpPr>
        <p:spPr>
          <a:xfrm>
            <a:off x="1587579" y="2411948"/>
            <a:ext cx="2972038"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Microsoft SQL Server</a:t>
            </a:r>
            <a:endParaRPr lang="en-US" sz="2200" dirty="0"/>
          </a:p>
        </p:txBody>
      </p:sp>
      <p:sp>
        <p:nvSpPr>
          <p:cNvPr id="5" name="Text 2"/>
          <p:cNvSpPr/>
          <p:nvPr/>
        </p:nvSpPr>
        <p:spPr>
          <a:xfrm>
            <a:off x="1587579" y="2910939"/>
            <a:ext cx="12249031" cy="362903"/>
          </a:xfrm>
          <a:prstGeom prst="rect">
            <a:avLst/>
          </a:prstGeom>
          <a:noFill/>
          <a:ln/>
        </p:spPr>
        <p:txBody>
          <a:bodyPr wrap="none" lIns="0" tIns="0" rIns="0" bIns="0" rtlCol="0" anchor="t"/>
          <a:lstStyle/>
          <a:p>
            <a:pPr marL="0" indent="0" algn="l">
              <a:lnSpc>
                <a:spcPts val="28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Storing, managing, and querying structured financial data efficiently.</a:t>
            </a:r>
            <a:endParaRPr lang="en-US" dirty="0">
              <a:latin typeface="Arial" panose="020B0604020202020204" pitchFamily="34" charset="0"/>
              <a:cs typeface="Arial" panose="020B0604020202020204" pitchFamily="34" charset="0"/>
            </a:endParaRPr>
          </a:p>
        </p:txBody>
      </p:sp>
      <p:pic>
        <p:nvPicPr>
          <p:cNvPr id="6" name="Image 1" descr="preencoded.png"/>
          <p:cNvPicPr>
            <a:picLocks noChangeAspect="1"/>
          </p:cNvPicPr>
          <p:nvPr/>
        </p:nvPicPr>
        <p:blipFill>
          <a:blip r:embed="rId4"/>
          <a:stretch>
            <a:fillRect/>
          </a:stretch>
        </p:blipFill>
        <p:spPr>
          <a:xfrm>
            <a:off x="793790" y="3888684"/>
            <a:ext cx="566976" cy="566976"/>
          </a:xfrm>
          <a:prstGeom prst="rect">
            <a:avLst/>
          </a:prstGeom>
        </p:spPr>
      </p:pic>
      <p:sp>
        <p:nvSpPr>
          <p:cNvPr id="7" name="Text 3"/>
          <p:cNvSpPr/>
          <p:nvPr/>
        </p:nvSpPr>
        <p:spPr>
          <a:xfrm>
            <a:off x="1587579" y="408220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Power BI</a:t>
            </a:r>
            <a:endParaRPr lang="en-US" sz="2200" dirty="0"/>
          </a:p>
        </p:txBody>
      </p:sp>
      <p:sp>
        <p:nvSpPr>
          <p:cNvPr id="8" name="Text 4"/>
          <p:cNvSpPr/>
          <p:nvPr/>
        </p:nvSpPr>
        <p:spPr>
          <a:xfrm>
            <a:off x="1587578" y="4581196"/>
            <a:ext cx="12249031" cy="362903"/>
          </a:xfrm>
          <a:prstGeom prst="rect">
            <a:avLst/>
          </a:prstGeom>
          <a:noFill/>
          <a:ln/>
        </p:spPr>
        <p:txBody>
          <a:bodyPr wrap="none" lIns="0" tIns="0" rIns="0" bIns="0" rtlCol="0" anchor="t"/>
          <a:lstStyle/>
          <a:p>
            <a:pPr marL="0" indent="0" algn="l">
              <a:lnSpc>
                <a:spcPts val="28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Creating interactive visual reports and dashboards.</a:t>
            </a:r>
            <a:endParaRPr lang="en-US" dirty="0">
              <a:latin typeface="Arial" panose="020B0604020202020204" pitchFamily="34" charset="0"/>
              <a:cs typeface="Arial" panose="020B0604020202020204" pitchFamily="34" charset="0"/>
            </a:endParaRPr>
          </a:p>
        </p:txBody>
      </p:sp>
      <p:pic>
        <p:nvPicPr>
          <p:cNvPr id="9" name="Image 2" descr="preencoded.png"/>
          <p:cNvPicPr>
            <a:picLocks noChangeAspect="1"/>
          </p:cNvPicPr>
          <p:nvPr/>
        </p:nvPicPr>
        <p:blipFill>
          <a:blip r:embed="rId5"/>
          <a:stretch>
            <a:fillRect/>
          </a:stretch>
        </p:blipFill>
        <p:spPr>
          <a:xfrm>
            <a:off x="793790" y="5645194"/>
            <a:ext cx="566976" cy="566976"/>
          </a:xfrm>
          <a:prstGeom prst="rect">
            <a:avLst/>
          </a:prstGeom>
        </p:spPr>
      </p:pic>
      <p:sp>
        <p:nvSpPr>
          <p:cNvPr id="10" name="Text 5"/>
          <p:cNvSpPr/>
          <p:nvPr/>
        </p:nvSpPr>
        <p:spPr>
          <a:xfrm>
            <a:off x="1587579" y="5752462"/>
            <a:ext cx="6499265" cy="354330"/>
          </a:xfrm>
          <a:prstGeom prst="rect">
            <a:avLst/>
          </a:prstGeom>
          <a:noFill/>
          <a:ln/>
        </p:spPr>
        <p:txBody>
          <a:bodyPr wrap="none" lIns="0" tIns="0" rIns="0" bIns="0" rtlCol="0" anchor="t"/>
          <a:lstStyle/>
          <a:p>
            <a:pPr marL="0" indent="0" algn="l">
              <a:lnSpc>
                <a:spcPts val="2750"/>
              </a:lnSpc>
              <a:buNone/>
            </a:pPr>
            <a:r>
              <a:rPr lang="en-US" sz="2200" b="1" dirty="0">
                <a:solidFill>
                  <a:srgbClr val="403C4E"/>
                </a:solidFill>
                <a:latin typeface="Merriweather Bold" pitchFamily="34" charset="0"/>
                <a:ea typeface="Merriweather Bold" pitchFamily="34" charset="-122"/>
                <a:cs typeface="Merriweather Bold" pitchFamily="34" charset="-120"/>
              </a:rPr>
              <a:t>Plotly, Pandas, NumPy, Matplotlib, Scikit-learn</a:t>
            </a:r>
            <a:endParaRPr lang="en-US" sz="2200" dirty="0"/>
          </a:p>
        </p:txBody>
      </p:sp>
      <p:sp>
        <p:nvSpPr>
          <p:cNvPr id="11" name="Text 6"/>
          <p:cNvSpPr/>
          <p:nvPr/>
        </p:nvSpPr>
        <p:spPr>
          <a:xfrm>
            <a:off x="1587579" y="6251453"/>
            <a:ext cx="12249031" cy="362903"/>
          </a:xfrm>
          <a:prstGeom prst="rect">
            <a:avLst/>
          </a:prstGeom>
          <a:noFill/>
          <a:ln/>
        </p:spPr>
        <p:txBody>
          <a:bodyPr wrap="none" lIns="0" tIns="0" rIns="0" bIns="0" rtlCol="0" anchor="t"/>
          <a:lstStyle/>
          <a:p>
            <a:pPr marL="0" indent="0" algn="l">
              <a:lnSpc>
                <a:spcPts val="28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Data manipulation, visualization, and machine learning.</a:t>
            </a:r>
            <a:endParaRPr lang="en-US"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9E90BEDE-CCB2-0CB3-3146-ACD1A57B58CC}"/>
              </a:ext>
            </a:extLst>
          </p:cNvPr>
          <p:cNvPicPr>
            <a:picLocks noChangeAspect="1"/>
          </p:cNvPicPr>
          <p:nvPr/>
        </p:nvPicPr>
        <p:blipFill>
          <a:blip r:embed="rId6"/>
          <a:stretch>
            <a:fillRect/>
          </a:stretch>
        </p:blipFill>
        <p:spPr>
          <a:xfrm>
            <a:off x="12801345" y="7726420"/>
            <a:ext cx="1829055" cy="390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56117" y="802888"/>
            <a:ext cx="5486400" cy="7426712"/>
          </a:xfrm>
          <a:prstGeom prst="rect">
            <a:avLst/>
          </a:prstGeom>
        </p:spPr>
      </p:pic>
      <p:sp>
        <p:nvSpPr>
          <p:cNvPr id="3" name="Text 0"/>
          <p:cNvSpPr/>
          <p:nvPr/>
        </p:nvSpPr>
        <p:spPr>
          <a:xfrm>
            <a:off x="6206847" y="566380"/>
            <a:ext cx="7703106" cy="1286589"/>
          </a:xfrm>
          <a:prstGeom prst="rect">
            <a:avLst/>
          </a:prstGeom>
          <a:noFill/>
          <a:ln/>
        </p:spPr>
        <p:txBody>
          <a:bodyPr wrap="square" lIns="0" tIns="0" rIns="0" bIns="0" rtlCol="0" anchor="t"/>
          <a:lstStyle/>
          <a:p>
            <a:pPr marL="0" indent="0" algn="l">
              <a:lnSpc>
                <a:spcPts val="5050"/>
              </a:lnSpc>
              <a:buNone/>
            </a:pPr>
            <a:r>
              <a:rPr lang="en-US" sz="4050" b="1" dirty="0">
                <a:solidFill>
                  <a:srgbClr val="403C4E"/>
                </a:solidFill>
                <a:latin typeface="Merriweather Bold" pitchFamily="34" charset="0"/>
                <a:ea typeface="Merriweather Bold" pitchFamily="34" charset="-122"/>
                <a:cs typeface="Merriweather Bold" pitchFamily="34" charset="-120"/>
              </a:rPr>
              <a:t>System Analysis and Methodology</a:t>
            </a:r>
            <a:endParaRPr lang="en-US" sz="4050" dirty="0"/>
          </a:p>
        </p:txBody>
      </p:sp>
      <p:pic>
        <p:nvPicPr>
          <p:cNvPr id="4" name="Image 1" descr="preencoded.png"/>
          <p:cNvPicPr>
            <a:picLocks noChangeAspect="1"/>
          </p:cNvPicPr>
          <p:nvPr/>
        </p:nvPicPr>
        <p:blipFill>
          <a:blip r:embed="rId4"/>
          <a:stretch>
            <a:fillRect/>
          </a:stretch>
        </p:blipFill>
        <p:spPr>
          <a:xfrm>
            <a:off x="6206847" y="2161699"/>
            <a:ext cx="1029295" cy="1235154"/>
          </a:xfrm>
          <a:prstGeom prst="rect">
            <a:avLst/>
          </a:prstGeom>
        </p:spPr>
      </p:pic>
      <p:sp>
        <p:nvSpPr>
          <p:cNvPr id="5" name="Text 1"/>
          <p:cNvSpPr/>
          <p:nvPr/>
        </p:nvSpPr>
        <p:spPr>
          <a:xfrm>
            <a:off x="7544872" y="2367558"/>
            <a:ext cx="2573179" cy="321588"/>
          </a:xfrm>
          <a:prstGeom prst="rect">
            <a:avLst/>
          </a:prstGeom>
          <a:noFill/>
          <a:ln/>
        </p:spPr>
        <p:txBody>
          <a:bodyPr wrap="none" lIns="0" tIns="0" rIns="0" bIns="0" rtlCol="0" anchor="t"/>
          <a:lstStyle/>
          <a:p>
            <a:pPr marL="0" indent="0" algn="l">
              <a:lnSpc>
                <a:spcPts val="2500"/>
              </a:lnSpc>
              <a:buNone/>
            </a:pPr>
            <a:r>
              <a:rPr lang="en-US" sz="2000" b="1" dirty="0">
                <a:solidFill>
                  <a:srgbClr val="403C4E"/>
                </a:solidFill>
                <a:latin typeface="Merriweather Bold" pitchFamily="34" charset="0"/>
                <a:ea typeface="Merriweather Bold" pitchFamily="34" charset="-122"/>
                <a:cs typeface="Merriweather Bold" pitchFamily="34" charset="-120"/>
              </a:rPr>
              <a:t>Data Collection</a:t>
            </a:r>
            <a:endParaRPr lang="en-US" sz="2000" dirty="0"/>
          </a:p>
        </p:txBody>
      </p:sp>
      <p:sp>
        <p:nvSpPr>
          <p:cNvPr id="6" name="Text 2"/>
          <p:cNvSpPr/>
          <p:nvPr/>
        </p:nvSpPr>
        <p:spPr>
          <a:xfrm>
            <a:off x="7544872" y="2812613"/>
            <a:ext cx="6365081" cy="329327"/>
          </a:xfrm>
          <a:prstGeom prst="rect">
            <a:avLst/>
          </a:prstGeom>
          <a:noFill/>
          <a:ln/>
        </p:spPr>
        <p:txBody>
          <a:bodyPr wrap="none" lIns="0" tIns="0" rIns="0" bIns="0" rtlCol="0" anchor="t"/>
          <a:lstStyle/>
          <a:p>
            <a:pPr marL="0" indent="0" algn="l">
              <a:lnSpc>
                <a:spcPts val="25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Gathering relevant loan and customer data.</a:t>
            </a:r>
            <a:endParaRPr lang="en-US" dirty="0">
              <a:latin typeface="Arial" panose="020B0604020202020204" pitchFamily="34" charset="0"/>
              <a:cs typeface="Arial" panose="020B0604020202020204" pitchFamily="34" charset="0"/>
            </a:endParaRPr>
          </a:p>
        </p:txBody>
      </p:sp>
      <p:pic>
        <p:nvPicPr>
          <p:cNvPr id="7" name="Image 2" descr="preencoded.png"/>
          <p:cNvPicPr>
            <a:picLocks noChangeAspect="1"/>
          </p:cNvPicPr>
          <p:nvPr/>
        </p:nvPicPr>
        <p:blipFill>
          <a:blip r:embed="rId5"/>
          <a:stretch>
            <a:fillRect/>
          </a:stretch>
        </p:blipFill>
        <p:spPr>
          <a:xfrm>
            <a:off x="6206847" y="3396853"/>
            <a:ext cx="1029295" cy="1235154"/>
          </a:xfrm>
          <a:prstGeom prst="rect">
            <a:avLst/>
          </a:prstGeom>
        </p:spPr>
      </p:pic>
      <p:sp>
        <p:nvSpPr>
          <p:cNvPr id="8" name="Text 3"/>
          <p:cNvSpPr/>
          <p:nvPr/>
        </p:nvSpPr>
        <p:spPr>
          <a:xfrm>
            <a:off x="7544872" y="3602712"/>
            <a:ext cx="2573179" cy="321588"/>
          </a:xfrm>
          <a:prstGeom prst="rect">
            <a:avLst/>
          </a:prstGeom>
          <a:noFill/>
          <a:ln/>
        </p:spPr>
        <p:txBody>
          <a:bodyPr wrap="none" lIns="0" tIns="0" rIns="0" bIns="0" rtlCol="0" anchor="t"/>
          <a:lstStyle/>
          <a:p>
            <a:pPr marL="0" indent="0" algn="l">
              <a:lnSpc>
                <a:spcPts val="2500"/>
              </a:lnSpc>
              <a:buNone/>
            </a:pPr>
            <a:r>
              <a:rPr lang="en-US" sz="2000" b="1" dirty="0">
                <a:solidFill>
                  <a:srgbClr val="403C4E"/>
                </a:solidFill>
                <a:latin typeface="Merriweather Bold" pitchFamily="34" charset="0"/>
                <a:ea typeface="Merriweather Bold" pitchFamily="34" charset="-122"/>
                <a:cs typeface="Merriweather Bold" pitchFamily="34" charset="-120"/>
              </a:rPr>
              <a:t>Data Preprocessing</a:t>
            </a:r>
            <a:endParaRPr lang="en-US" sz="2000" dirty="0"/>
          </a:p>
        </p:txBody>
      </p:sp>
      <p:sp>
        <p:nvSpPr>
          <p:cNvPr id="9" name="Text 4"/>
          <p:cNvSpPr/>
          <p:nvPr/>
        </p:nvSpPr>
        <p:spPr>
          <a:xfrm>
            <a:off x="7544872" y="4047768"/>
            <a:ext cx="6365081" cy="329327"/>
          </a:xfrm>
          <a:prstGeom prst="rect">
            <a:avLst/>
          </a:prstGeom>
          <a:noFill/>
          <a:ln/>
        </p:spPr>
        <p:txBody>
          <a:bodyPr wrap="none" lIns="0" tIns="0" rIns="0" bIns="0" rtlCol="0" anchor="t"/>
          <a:lstStyle/>
          <a:p>
            <a:pPr marL="0" indent="0" algn="l">
              <a:lnSpc>
                <a:spcPts val="25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Cleaning and preparing data for analysis.</a:t>
            </a:r>
            <a:endParaRPr lang="en-US" dirty="0">
              <a:latin typeface="Arial" panose="020B0604020202020204" pitchFamily="34" charset="0"/>
              <a:cs typeface="Arial" panose="020B0604020202020204" pitchFamily="34" charset="0"/>
            </a:endParaRPr>
          </a:p>
        </p:txBody>
      </p:sp>
      <p:pic>
        <p:nvPicPr>
          <p:cNvPr id="10" name="Image 3" descr="preencoded.png"/>
          <p:cNvPicPr>
            <a:picLocks noChangeAspect="1"/>
          </p:cNvPicPr>
          <p:nvPr/>
        </p:nvPicPr>
        <p:blipFill>
          <a:blip r:embed="rId6"/>
          <a:stretch>
            <a:fillRect/>
          </a:stretch>
        </p:blipFill>
        <p:spPr>
          <a:xfrm>
            <a:off x="6206847" y="4632007"/>
            <a:ext cx="1029295" cy="1235154"/>
          </a:xfrm>
          <a:prstGeom prst="rect">
            <a:avLst/>
          </a:prstGeom>
        </p:spPr>
      </p:pic>
      <p:sp>
        <p:nvSpPr>
          <p:cNvPr id="11" name="Text 5"/>
          <p:cNvSpPr/>
          <p:nvPr/>
        </p:nvSpPr>
        <p:spPr>
          <a:xfrm>
            <a:off x="7544872" y="4837867"/>
            <a:ext cx="2598658" cy="321588"/>
          </a:xfrm>
          <a:prstGeom prst="rect">
            <a:avLst/>
          </a:prstGeom>
          <a:noFill/>
          <a:ln/>
        </p:spPr>
        <p:txBody>
          <a:bodyPr wrap="none" lIns="0" tIns="0" rIns="0" bIns="0" rtlCol="0" anchor="t"/>
          <a:lstStyle/>
          <a:p>
            <a:pPr marL="0" indent="0" algn="l">
              <a:lnSpc>
                <a:spcPts val="2500"/>
              </a:lnSpc>
              <a:buNone/>
            </a:pPr>
            <a:r>
              <a:rPr lang="en-US" sz="2000" b="1" dirty="0">
                <a:solidFill>
                  <a:srgbClr val="403C4E"/>
                </a:solidFill>
                <a:latin typeface="Merriweather Bold" pitchFamily="34" charset="0"/>
                <a:ea typeface="Merriweather Bold" pitchFamily="34" charset="-122"/>
                <a:cs typeface="Merriweather Bold" pitchFamily="34" charset="-120"/>
              </a:rPr>
              <a:t>Feature Engineering</a:t>
            </a:r>
            <a:endParaRPr lang="en-US" sz="2000" dirty="0"/>
          </a:p>
        </p:txBody>
      </p:sp>
      <p:sp>
        <p:nvSpPr>
          <p:cNvPr id="12" name="Text 6"/>
          <p:cNvSpPr/>
          <p:nvPr/>
        </p:nvSpPr>
        <p:spPr>
          <a:xfrm>
            <a:off x="7544872" y="5282922"/>
            <a:ext cx="6365081" cy="329327"/>
          </a:xfrm>
          <a:prstGeom prst="rect">
            <a:avLst/>
          </a:prstGeom>
          <a:noFill/>
          <a:ln/>
        </p:spPr>
        <p:txBody>
          <a:bodyPr wrap="none" lIns="0" tIns="0" rIns="0" bIns="0" rtlCol="0" anchor="t"/>
          <a:lstStyle/>
          <a:p>
            <a:pPr marL="0" indent="0" algn="l">
              <a:lnSpc>
                <a:spcPts val="25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Creating new features to improve model accuracy.</a:t>
            </a:r>
            <a:endParaRPr lang="en-US" dirty="0">
              <a:latin typeface="Arial" panose="020B0604020202020204" pitchFamily="34" charset="0"/>
              <a:cs typeface="Arial" panose="020B0604020202020204" pitchFamily="34" charset="0"/>
            </a:endParaRPr>
          </a:p>
        </p:txBody>
      </p:sp>
      <p:pic>
        <p:nvPicPr>
          <p:cNvPr id="13" name="Image 4" descr="preencoded.png"/>
          <p:cNvPicPr>
            <a:picLocks noChangeAspect="1"/>
          </p:cNvPicPr>
          <p:nvPr/>
        </p:nvPicPr>
        <p:blipFill>
          <a:blip r:embed="rId7"/>
          <a:stretch>
            <a:fillRect/>
          </a:stretch>
        </p:blipFill>
        <p:spPr>
          <a:xfrm>
            <a:off x="6206847" y="5867162"/>
            <a:ext cx="1029295" cy="1235154"/>
          </a:xfrm>
          <a:prstGeom prst="rect">
            <a:avLst/>
          </a:prstGeom>
        </p:spPr>
      </p:pic>
      <p:sp>
        <p:nvSpPr>
          <p:cNvPr id="14" name="Text 7"/>
          <p:cNvSpPr/>
          <p:nvPr/>
        </p:nvSpPr>
        <p:spPr>
          <a:xfrm>
            <a:off x="7544872" y="6073021"/>
            <a:ext cx="3944660" cy="321588"/>
          </a:xfrm>
          <a:prstGeom prst="rect">
            <a:avLst/>
          </a:prstGeom>
          <a:noFill/>
          <a:ln/>
        </p:spPr>
        <p:txBody>
          <a:bodyPr wrap="none" lIns="0" tIns="0" rIns="0" bIns="0" rtlCol="0" anchor="t"/>
          <a:lstStyle/>
          <a:p>
            <a:pPr marL="0" indent="0" algn="l">
              <a:lnSpc>
                <a:spcPts val="2500"/>
              </a:lnSpc>
              <a:buNone/>
            </a:pPr>
            <a:r>
              <a:rPr lang="en-US" sz="2000" b="1" dirty="0">
                <a:solidFill>
                  <a:srgbClr val="403C4E"/>
                </a:solidFill>
                <a:latin typeface="Merriweather Bold" pitchFamily="34" charset="0"/>
                <a:ea typeface="Merriweather Bold" pitchFamily="34" charset="-122"/>
                <a:cs typeface="Merriweather Bold" pitchFamily="34" charset="-120"/>
              </a:rPr>
              <a:t>Model Training and Evaluation</a:t>
            </a:r>
            <a:endParaRPr lang="en-US" sz="2000" dirty="0"/>
          </a:p>
        </p:txBody>
      </p:sp>
      <p:sp>
        <p:nvSpPr>
          <p:cNvPr id="15" name="Text 8"/>
          <p:cNvSpPr/>
          <p:nvPr/>
        </p:nvSpPr>
        <p:spPr>
          <a:xfrm>
            <a:off x="7544872" y="6518077"/>
            <a:ext cx="6365081" cy="329327"/>
          </a:xfrm>
          <a:prstGeom prst="rect">
            <a:avLst/>
          </a:prstGeom>
          <a:noFill/>
          <a:ln/>
        </p:spPr>
        <p:txBody>
          <a:bodyPr wrap="none" lIns="0" tIns="0" rIns="0" bIns="0" rtlCol="0" anchor="t"/>
          <a:lstStyle/>
          <a:p>
            <a:pPr marL="0" indent="0" algn="l">
              <a:lnSpc>
                <a:spcPts val="2550"/>
              </a:lnSpc>
              <a:buNone/>
            </a:pPr>
            <a:r>
              <a:rPr lang="en-US" dirty="0">
                <a:solidFill>
                  <a:srgbClr val="403C4E"/>
                </a:solidFill>
                <a:latin typeface="Arial" panose="020B0604020202020204" pitchFamily="34" charset="0"/>
                <a:ea typeface="Open Sans" pitchFamily="34" charset="-122"/>
                <a:cs typeface="Arial" panose="020B0604020202020204" pitchFamily="34" charset="0"/>
              </a:rPr>
              <a:t>Training and evaluating predictive models.</a:t>
            </a:r>
            <a:endParaRPr lang="en-US" dirty="0">
              <a:latin typeface="Arial" panose="020B0604020202020204" pitchFamily="34" charset="0"/>
              <a:cs typeface="Arial" panose="020B0604020202020204" pitchFamily="34" charset="0"/>
            </a:endParaRPr>
          </a:p>
        </p:txBody>
      </p:sp>
      <p:sp>
        <p:nvSpPr>
          <p:cNvPr id="16" name="Text 9"/>
          <p:cNvSpPr/>
          <p:nvPr/>
        </p:nvSpPr>
        <p:spPr>
          <a:xfrm>
            <a:off x="6206847" y="7333893"/>
            <a:ext cx="7703106" cy="329327"/>
          </a:xfrm>
          <a:prstGeom prst="rect">
            <a:avLst/>
          </a:prstGeom>
          <a:noFill/>
          <a:ln/>
        </p:spPr>
        <p:txBody>
          <a:bodyPr wrap="none" lIns="0" tIns="0" rIns="0" bIns="0" rtlCol="0" anchor="t"/>
          <a:lstStyle/>
          <a:p>
            <a:pPr marL="0" indent="0" algn="l">
              <a:lnSpc>
                <a:spcPts val="2550"/>
              </a:lnSpc>
              <a:buNone/>
            </a:pPr>
            <a:endParaRPr lang="en-US" sz="1600" dirty="0"/>
          </a:p>
        </p:txBody>
      </p:sp>
      <p:pic>
        <p:nvPicPr>
          <p:cNvPr id="18" name="Picture 17">
            <a:extLst>
              <a:ext uri="{FF2B5EF4-FFF2-40B4-BE49-F238E27FC236}">
                <a16:creationId xmlns:a16="http://schemas.microsoft.com/office/drawing/2014/main" id="{29D46E23-6F01-14D9-764B-8591BA1C73CE}"/>
              </a:ext>
            </a:extLst>
          </p:cNvPr>
          <p:cNvPicPr>
            <a:picLocks noChangeAspect="1"/>
          </p:cNvPicPr>
          <p:nvPr/>
        </p:nvPicPr>
        <p:blipFill>
          <a:blip r:embed="rId8"/>
          <a:stretch>
            <a:fillRect/>
          </a:stretch>
        </p:blipFill>
        <p:spPr>
          <a:xfrm>
            <a:off x="12801345" y="7730931"/>
            <a:ext cx="1829055" cy="3905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390294"/>
            <a:ext cx="10054471" cy="1494262"/>
          </a:xfrm>
          <a:prstGeom prst="rect">
            <a:avLst/>
          </a:prstGeom>
          <a:noFill/>
          <a:ln/>
        </p:spPr>
        <p:txBody>
          <a:bodyPr wrap="none" lIns="0" tIns="0" rIns="0" bIns="0" rtlCol="0" anchor="t"/>
          <a:lstStyle/>
          <a:p>
            <a:pPr marL="0" indent="0" algn="l">
              <a:lnSpc>
                <a:spcPts val="5550"/>
              </a:lnSpc>
              <a:buNone/>
            </a:pPr>
            <a:r>
              <a:rPr lang="en-US" sz="4450" b="1" dirty="0">
                <a:solidFill>
                  <a:srgbClr val="403C4E"/>
                </a:solidFill>
                <a:latin typeface="Merriweather Bold" pitchFamily="34" charset="0"/>
                <a:ea typeface="Merriweather Bold" pitchFamily="34" charset="-122"/>
                <a:cs typeface="Merriweather Bold" pitchFamily="34" charset="-120"/>
              </a:rPr>
              <a:t>Results and Key Insights</a:t>
            </a:r>
          </a:p>
          <a:p>
            <a:pPr marL="0" indent="0" algn="l">
              <a:lnSpc>
                <a:spcPts val="5550"/>
              </a:lnSpc>
              <a:buNone/>
            </a:pPr>
            <a:r>
              <a:rPr lang="en-US" sz="3200" b="1" dirty="0">
                <a:solidFill>
                  <a:srgbClr val="403C4E"/>
                </a:solidFill>
                <a:latin typeface="Merriweather Bold" pitchFamily="34" charset="0"/>
                <a:ea typeface="Merriweather Bold" pitchFamily="34" charset="-122"/>
                <a:cs typeface="Merriweather Bold" pitchFamily="34" charset="-120"/>
              </a:rPr>
              <a:t>Dashboard 1: Bank Loan Report -Summary</a:t>
            </a:r>
            <a:endParaRPr lang="en-US" sz="3200" b="1" dirty="0"/>
          </a:p>
        </p:txBody>
      </p:sp>
      <p:pic>
        <p:nvPicPr>
          <p:cNvPr id="13" name="Picture 12">
            <a:extLst>
              <a:ext uri="{FF2B5EF4-FFF2-40B4-BE49-F238E27FC236}">
                <a16:creationId xmlns:a16="http://schemas.microsoft.com/office/drawing/2014/main" id="{077E877A-BCBF-78EF-0C2B-3C08A1AED226}"/>
              </a:ext>
            </a:extLst>
          </p:cNvPr>
          <p:cNvPicPr>
            <a:picLocks noChangeAspect="1"/>
          </p:cNvPicPr>
          <p:nvPr/>
        </p:nvPicPr>
        <p:blipFill>
          <a:blip r:embed="rId3"/>
          <a:stretch>
            <a:fillRect/>
          </a:stretch>
        </p:blipFill>
        <p:spPr>
          <a:xfrm>
            <a:off x="12712263" y="7733228"/>
            <a:ext cx="1829055" cy="390580"/>
          </a:xfrm>
          <a:prstGeom prst="rect">
            <a:avLst/>
          </a:prstGeom>
        </p:spPr>
      </p:pic>
      <p:pic>
        <p:nvPicPr>
          <p:cNvPr id="14" name="Picture 13">
            <a:extLst>
              <a:ext uri="{FF2B5EF4-FFF2-40B4-BE49-F238E27FC236}">
                <a16:creationId xmlns:a16="http://schemas.microsoft.com/office/drawing/2014/main" id="{6FFE4F29-66E5-4070-203F-1B131EEB98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3790" y="2082878"/>
            <a:ext cx="8316756" cy="5433044"/>
          </a:xfrm>
          <a:prstGeom prst="rect">
            <a:avLst/>
          </a:prstGeom>
          <a:noFill/>
          <a:ln>
            <a:noFill/>
          </a:ln>
        </p:spPr>
      </p:pic>
      <p:sp>
        <p:nvSpPr>
          <p:cNvPr id="16" name="TextBox 15">
            <a:extLst>
              <a:ext uri="{FF2B5EF4-FFF2-40B4-BE49-F238E27FC236}">
                <a16:creationId xmlns:a16="http://schemas.microsoft.com/office/drawing/2014/main" id="{51B4B931-0CD8-E515-BC27-630A66FFC8CE}"/>
              </a:ext>
            </a:extLst>
          </p:cNvPr>
          <p:cNvSpPr txBox="1"/>
          <p:nvPr/>
        </p:nvSpPr>
        <p:spPr>
          <a:xfrm>
            <a:off x="9467386" y="2219093"/>
            <a:ext cx="5073932" cy="5027017"/>
          </a:xfrm>
          <a:prstGeom prst="rect">
            <a:avLst/>
          </a:prstGeom>
          <a:noFill/>
        </p:spPr>
        <p:txBody>
          <a:bodyPr wrap="square">
            <a:spAutoFit/>
          </a:bodyPr>
          <a:lstStyle/>
          <a:p>
            <a:pPr>
              <a:lnSpc>
                <a:spcPct val="150000"/>
              </a:lnSpc>
            </a:pPr>
            <a:r>
              <a:rPr lang="en-IN" dirty="0"/>
              <a:t>📊 </a:t>
            </a:r>
            <a:r>
              <a:rPr lang="en-IN" b="1" dirty="0">
                <a:latin typeface="Arial" panose="020B0604020202020204" pitchFamily="34" charset="0"/>
                <a:cs typeface="Arial" panose="020B0604020202020204" pitchFamily="34" charset="0"/>
              </a:rPr>
              <a:t>Total Applications</a:t>
            </a:r>
            <a:r>
              <a:rPr lang="en-IN" dirty="0">
                <a:latin typeface="Arial" panose="020B0604020202020204" pitchFamily="34" charset="0"/>
                <a:cs typeface="Arial" panose="020B0604020202020204" pitchFamily="34" charset="0"/>
              </a:rPr>
              <a:t>: 38.6K</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Amount Funded</a:t>
            </a:r>
            <a:r>
              <a:rPr lang="en-IN" dirty="0">
                <a:latin typeface="Arial" panose="020B0604020202020204" pitchFamily="34" charset="0"/>
                <a:cs typeface="Arial" panose="020B0604020202020204" pitchFamily="34" charset="0"/>
              </a:rPr>
              <a:t>: $435.8M</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Amount Received</a:t>
            </a:r>
            <a:r>
              <a:rPr lang="en-IN" dirty="0">
                <a:latin typeface="Arial" panose="020B0604020202020204" pitchFamily="34" charset="0"/>
                <a:cs typeface="Arial" panose="020B0604020202020204" pitchFamily="34" charset="0"/>
              </a:rPr>
              <a:t>: $473.1M</a:t>
            </a:r>
          </a:p>
          <a:p>
            <a:pPr>
              <a:lnSpc>
                <a:spcPct val="150000"/>
              </a:lnSpc>
            </a:pPr>
            <a:r>
              <a:rPr lang="en-IN"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Avg</a:t>
            </a:r>
            <a:r>
              <a:rPr lang="en-IN" b="1" dirty="0">
                <a:latin typeface="Arial" panose="020B0604020202020204" pitchFamily="34" charset="0"/>
                <a:cs typeface="Arial" panose="020B0604020202020204" pitchFamily="34" charset="0"/>
              </a:rPr>
              <a:t> Interest Rate</a:t>
            </a:r>
            <a:r>
              <a:rPr lang="en-IN" dirty="0">
                <a:latin typeface="Arial" panose="020B0604020202020204" pitchFamily="34" charset="0"/>
                <a:cs typeface="Arial" panose="020B0604020202020204" pitchFamily="34" charset="0"/>
              </a:rPr>
              <a:t>: 12.0%</a:t>
            </a:r>
          </a:p>
          <a:p>
            <a:pPr>
              <a:lnSpc>
                <a:spcPct val="150000"/>
              </a:lnSpc>
            </a:pPr>
            <a:r>
              <a:rPr lang="en-IN" dirty="0">
                <a:latin typeface="Arial" panose="020B0604020202020204" pitchFamily="34" charset="0"/>
                <a:cs typeface="Arial" panose="020B0604020202020204" pitchFamily="34" charset="0"/>
              </a:rPr>
              <a:t>📉 </a:t>
            </a:r>
            <a:r>
              <a:rPr lang="en-IN" b="1" dirty="0" err="1">
                <a:latin typeface="Arial" panose="020B0604020202020204" pitchFamily="34" charset="0"/>
                <a:cs typeface="Arial" panose="020B0604020202020204" pitchFamily="34" charset="0"/>
              </a:rPr>
              <a:t>Avg</a:t>
            </a:r>
            <a:r>
              <a:rPr lang="en-IN" b="1" dirty="0">
                <a:latin typeface="Arial" panose="020B0604020202020204" pitchFamily="34" charset="0"/>
                <a:cs typeface="Arial" panose="020B0604020202020204" pitchFamily="34" charset="0"/>
              </a:rPr>
              <a:t> DTI</a:t>
            </a:r>
            <a:r>
              <a:rPr lang="en-IN" dirty="0">
                <a:latin typeface="Arial" panose="020B0604020202020204" pitchFamily="34" charset="0"/>
                <a:cs typeface="Arial" panose="020B0604020202020204" pitchFamily="34" charset="0"/>
              </a:rPr>
              <a:t>: 13.3%</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Good Loans</a:t>
            </a:r>
            <a:r>
              <a:rPr lang="en-IN" dirty="0">
                <a:latin typeface="Arial" panose="020B0604020202020204" pitchFamily="34" charset="0"/>
                <a:cs typeface="Arial" panose="020B0604020202020204" pitchFamily="34" charset="0"/>
              </a:rPr>
              <a:t>: 86.2% (33K        apps, $370.2M)</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Bad</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Loans</a:t>
            </a:r>
            <a:r>
              <a:rPr lang="en-IN" dirty="0">
                <a:latin typeface="Arial" panose="020B0604020202020204" pitchFamily="34" charset="0"/>
                <a:cs typeface="Arial" panose="020B0604020202020204" pitchFamily="34" charset="0"/>
              </a:rPr>
              <a:t>: 13.8% (5K apps, $65.5M</a:t>
            </a:r>
          </a:p>
          <a:p>
            <a:pPr>
              <a:lnSpc>
                <a:spcPct val="150000"/>
              </a:lnSpc>
            </a:pP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Loan Status Categories</a:t>
            </a:r>
            <a:r>
              <a:rPr lang="en-IN" dirty="0">
                <a:latin typeface="Arial" panose="020B0604020202020204" pitchFamily="34" charset="0"/>
                <a:cs typeface="Arial" panose="020B0604020202020204" pitchFamily="34" charset="0"/>
              </a:rPr>
              <a:t>:</a:t>
            </a:r>
          </a:p>
          <a:p>
            <a:pPr>
              <a:lnSpc>
                <a:spcPct val="150000"/>
              </a:lnSpc>
            </a:pPr>
            <a:r>
              <a:rPr lang="en-IN" b="1" dirty="0">
                <a:latin typeface="Arial" panose="020B0604020202020204" pitchFamily="34" charset="0"/>
                <a:cs typeface="Arial" panose="020B0604020202020204" pitchFamily="34" charset="0"/>
              </a:rPr>
              <a:t>      Charged Off</a:t>
            </a:r>
            <a:endParaRPr lang="en-IN" dirty="0">
              <a:latin typeface="Arial" panose="020B0604020202020204" pitchFamily="34" charset="0"/>
              <a:cs typeface="Arial" panose="020B0604020202020204" pitchFamily="34" charset="0"/>
            </a:endParaRPr>
          </a:p>
          <a:p>
            <a:pPr>
              <a:lnSpc>
                <a:spcPct val="150000"/>
              </a:lnSpc>
            </a:pPr>
            <a:r>
              <a:rPr lang="en-IN" b="1" dirty="0">
                <a:latin typeface="Arial" panose="020B0604020202020204" pitchFamily="34" charset="0"/>
                <a:cs typeface="Arial" panose="020B0604020202020204" pitchFamily="34" charset="0"/>
              </a:rPr>
              <a:t>      Current</a:t>
            </a:r>
            <a:endParaRPr lang="en-IN" dirty="0">
              <a:latin typeface="Arial" panose="020B0604020202020204" pitchFamily="34" charset="0"/>
              <a:cs typeface="Arial" panose="020B0604020202020204" pitchFamily="34" charset="0"/>
            </a:endParaRPr>
          </a:p>
          <a:p>
            <a:pPr>
              <a:lnSpc>
                <a:spcPct val="150000"/>
              </a:lnSpc>
            </a:pPr>
            <a:r>
              <a:rPr lang="en-IN" b="1" dirty="0">
                <a:latin typeface="Arial" panose="020B0604020202020204" pitchFamily="34" charset="0"/>
                <a:cs typeface="Arial" panose="020B0604020202020204" pitchFamily="34" charset="0"/>
              </a:rPr>
              <a:t>      Fully Paid</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pic>
        <p:nvPicPr>
          <p:cNvPr id="4" name="Picture 3">
            <a:extLst>
              <a:ext uri="{FF2B5EF4-FFF2-40B4-BE49-F238E27FC236}">
                <a16:creationId xmlns:a16="http://schemas.microsoft.com/office/drawing/2014/main" id="{77130BB5-3626-87D7-CB64-214C8FC231F6}"/>
              </a:ext>
            </a:extLst>
          </p:cNvPr>
          <p:cNvPicPr>
            <a:picLocks noChangeAspect="1"/>
          </p:cNvPicPr>
          <p:nvPr/>
        </p:nvPicPr>
        <p:blipFill>
          <a:blip r:embed="rId3"/>
          <a:stretch>
            <a:fillRect/>
          </a:stretch>
        </p:blipFill>
        <p:spPr>
          <a:xfrm>
            <a:off x="12801345" y="7744379"/>
            <a:ext cx="1829055" cy="390580"/>
          </a:xfrm>
          <a:prstGeom prst="rect">
            <a:avLst/>
          </a:prstGeom>
        </p:spPr>
      </p:pic>
      <p:pic>
        <p:nvPicPr>
          <p:cNvPr id="5" name="Picture 4">
            <a:extLst>
              <a:ext uri="{FF2B5EF4-FFF2-40B4-BE49-F238E27FC236}">
                <a16:creationId xmlns:a16="http://schemas.microsoft.com/office/drawing/2014/main" id="{5281E09A-C75F-A9BF-5DEB-E8613405BA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001" y="1605776"/>
            <a:ext cx="8484023" cy="5731726"/>
          </a:xfrm>
          <a:prstGeom prst="rect">
            <a:avLst/>
          </a:prstGeom>
          <a:noFill/>
          <a:ln>
            <a:noFill/>
          </a:ln>
        </p:spPr>
      </p:pic>
      <p:sp>
        <p:nvSpPr>
          <p:cNvPr id="7" name="TextBox 6">
            <a:extLst>
              <a:ext uri="{FF2B5EF4-FFF2-40B4-BE49-F238E27FC236}">
                <a16:creationId xmlns:a16="http://schemas.microsoft.com/office/drawing/2014/main" id="{F4D9776C-5F0C-028D-3C43-C809E4AEF673}"/>
              </a:ext>
            </a:extLst>
          </p:cNvPr>
          <p:cNvSpPr txBox="1"/>
          <p:nvPr/>
        </p:nvSpPr>
        <p:spPr>
          <a:xfrm>
            <a:off x="9690410" y="1918010"/>
            <a:ext cx="4728117" cy="4307531"/>
          </a:xfrm>
          <a:prstGeom prst="rect">
            <a:avLst/>
          </a:prstGeom>
          <a:noFill/>
        </p:spPr>
        <p:txBody>
          <a:bodyPr wrap="square">
            <a:spAutoFit/>
          </a:bodyPr>
          <a:lstStyle/>
          <a:p>
            <a:pPr>
              <a:lnSpc>
                <a:spcPct val="150000"/>
              </a:lnSpc>
              <a:buNone/>
            </a:pPr>
            <a:r>
              <a:rPr lang="en-US" b="1" dirty="0">
                <a:latin typeface="Arial" panose="020B0604020202020204" pitchFamily="34" charset="0"/>
                <a:cs typeface="Arial" panose="020B0604020202020204" pitchFamily="34" charset="0"/>
              </a:rPr>
              <a:t>Key Insights:</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Monthly Funding</a:t>
            </a:r>
            <a:r>
              <a:rPr lang="en-US" dirty="0">
                <a:latin typeface="Arial" panose="020B0604020202020204" pitchFamily="34" charset="0"/>
                <a:cs typeface="Arial" panose="020B0604020202020204" pitchFamily="34" charset="0"/>
              </a:rPr>
              <a:t>: Steady growth</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Loan Term</a:t>
            </a:r>
            <a:r>
              <a:rPr lang="en-US" dirty="0">
                <a:latin typeface="Arial" panose="020B0604020202020204" pitchFamily="34" charset="0"/>
                <a:cs typeface="Arial" panose="020B0604020202020204" pitchFamily="34" charset="0"/>
              </a:rPr>
              <a:t>: 60 months most common</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Top Funding</a:t>
            </a:r>
            <a:r>
              <a:rPr lang="en-US" dirty="0">
                <a:latin typeface="Arial" panose="020B0604020202020204" pitchFamily="34" charset="0"/>
                <a:cs typeface="Arial" panose="020B0604020202020204" pitchFamily="34" charset="0"/>
              </a:rPr>
              <a:t>: Applicants with 10+ years experience</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Top Purpose</a:t>
            </a:r>
            <a:r>
              <a:rPr lang="en-US" dirty="0">
                <a:latin typeface="Arial" panose="020B0604020202020204" pitchFamily="34" charset="0"/>
                <a:cs typeface="Arial" panose="020B0604020202020204" pitchFamily="34" charset="0"/>
              </a:rPr>
              <a:t>: Debt consolidation</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Highest Loan Amounts</a:t>
            </a:r>
            <a:r>
              <a:rPr lang="en-US" dirty="0">
                <a:latin typeface="Arial" panose="020B0604020202020204" pitchFamily="34" charset="0"/>
                <a:cs typeface="Arial" panose="020B0604020202020204" pitchFamily="34" charset="0"/>
              </a:rPr>
              <a:t>: Received by renters</a:t>
            </a:r>
          </a:p>
          <a:p>
            <a:pPr>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Geography</a:t>
            </a:r>
            <a:r>
              <a:rPr lang="en-US" dirty="0">
                <a:latin typeface="Arial" panose="020B0604020202020204" pitchFamily="34" charset="0"/>
                <a:cs typeface="Arial" panose="020B0604020202020204" pitchFamily="34" charset="0"/>
              </a:rPr>
              <a:t>: Applications from multiple states</a:t>
            </a:r>
          </a:p>
        </p:txBody>
      </p:sp>
      <p:sp>
        <p:nvSpPr>
          <p:cNvPr id="9" name="TextBox 8">
            <a:extLst>
              <a:ext uri="{FF2B5EF4-FFF2-40B4-BE49-F238E27FC236}">
                <a16:creationId xmlns:a16="http://schemas.microsoft.com/office/drawing/2014/main" id="{BC2CBA89-BF8F-65B6-1359-DC27069A624B}"/>
              </a:ext>
            </a:extLst>
          </p:cNvPr>
          <p:cNvSpPr txBox="1"/>
          <p:nvPr/>
        </p:nvSpPr>
        <p:spPr>
          <a:xfrm>
            <a:off x="793790" y="441836"/>
            <a:ext cx="10404088" cy="738985"/>
          </a:xfrm>
          <a:prstGeom prst="rect">
            <a:avLst/>
          </a:prstGeom>
          <a:noFill/>
        </p:spPr>
        <p:txBody>
          <a:bodyPr wrap="square">
            <a:spAutoFit/>
          </a:bodyPr>
          <a:lstStyle/>
          <a:p>
            <a:pPr marL="0" indent="0" algn="l">
              <a:lnSpc>
                <a:spcPts val="5550"/>
              </a:lnSpc>
              <a:buNone/>
            </a:pPr>
            <a:r>
              <a:rPr lang="en-US" sz="3200" b="1" dirty="0">
                <a:solidFill>
                  <a:srgbClr val="403C4E"/>
                </a:solidFill>
                <a:latin typeface="Merriweather Bold" pitchFamily="34" charset="0"/>
                <a:ea typeface="Merriweather Bold" pitchFamily="34" charset="-122"/>
                <a:cs typeface="Merriweather Bold" pitchFamily="34" charset="-120"/>
              </a:rPr>
              <a:t>Dashboard 2: Bank Loan Report -Overview</a:t>
            </a:r>
            <a:endParaRPr lang="en-US" sz="32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731</Words>
  <Application>Microsoft Office PowerPoint</Application>
  <PresentationFormat>Custom</PresentationFormat>
  <Paragraphs>98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Merriweather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Ankita Nadarge</cp:lastModifiedBy>
  <cp:revision>2</cp:revision>
  <dcterms:created xsi:type="dcterms:W3CDTF">2025-04-10T17:06:14Z</dcterms:created>
  <dcterms:modified xsi:type="dcterms:W3CDTF">2025-04-10T18:37:14Z</dcterms:modified>
</cp:coreProperties>
</file>