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5"/>
  </p:notesMasterIdLst>
  <p:sldIdLst>
    <p:sldId id="256" r:id="rId2"/>
    <p:sldId id="257" r:id="rId3"/>
    <p:sldId id="263" r:id="rId4"/>
    <p:sldId id="259" r:id="rId5"/>
    <p:sldId id="260" r:id="rId6"/>
    <p:sldId id="261" r:id="rId7"/>
    <p:sldId id="258" r:id="rId8"/>
    <p:sldId id="262" r:id="rId9"/>
    <p:sldId id="264" r:id="rId10"/>
    <p:sldId id="265" r:id="rId11"/>
    <p:sldId id="288" r:id="rId12"/>
    <p:sldId id="286" r:id="rId13"/>
    <p:sldId id="266" r:id="rId14"/>
    <p:sldId id="267" r:id="rId15"/>
    <p:sldId id="268" r:id="rId16"/>
    <p:sldId id="290" r:id="rId17"/>
    <p:sldId id="270" r:id="rId18"/>
    <p:sldId id="269" r:id="rId19"/>
    <p:sldId id="271" r:id="rId20"/>
    <p:sldId id="272" r:id="rId21"/>
    <p:sldId id="274" r:id="rId22"/>
    <p:sldId id="275" r:id="rId23"/>
    <p:sldId id="273" r:id="rId24"/>
    <p:sldId id="277" r:id="rId25"/>
    <p:sldId id="291" r:id="rId26"/>
    <p:sldId id="278" r:id="rId27"/>
    <p:sldId id="284" r:id="rId28"/>
    <p:sldId id="279" r:id="rId29"/>
    <p:sldId id="280" r:id="rId30"/>
    <p:sldId id="282" r:id="rId31"/>
    <p:sldId id="285" r:id="rId32"/>
    <p:sldId id="283" r:id="rId33"/>
    <p:sldId id="302" r:id="rId34"/>
    <p:sldId id="292" r:id="rId35"/>
    <p:sldId id="294" r:id="rId36"/>
    <p:sldId id="297" r:id="rId37"/>
    <p:sldId id="296" r:id="rId38"/>
    <p:sldId id="298" r:id="rId39"/>
    <p:sldId id="300" r:id="rId40"/>
    <p:sldId id="303" r:id="rId41"/>
    <p:sldId id="299" r:id="rId42"/>
    <p:sldId id="301" r:id="rId43"/>
    <p:sldId id="293"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1B5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72" y="-33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E930D-EF6F-4A58-9382-783EB6C787A0}" type="datetimeFigureOut">
              <a:rPr lang="en-US" smtClean="0"/>
              <a:pPr/>
              <a:t>3/6/2013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58724D-F0C1-4D56-9FF6-33D267FE4AEB}" type="slidenum">
              <a:rPr lang="en-US" smtClean="0"/>
              <a:pPr/>
              <a:t>‹#›</a:t>
            </a:fld>
            <a:endParaRPr lang="en-US"/>
          </a:p>
        </p:txBody>
      </p:sp>
    </p:spTree>
    <p:extLst>
      <p:ext uri="{BB962C8B-B14F-4D97-AF65-F5344CB8AC3E}">
        <p14:creationId xmlns:p14="http://schemas.microsoft.com/office/powerpoint/2010/main" xmlns="" val="2027330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58724D-F0C1-4D56-9FF6-33D267FE4AEB}" type="slidenum">
              <a:rPr lang="en-US" smtClean="0"/>
              <a:pPr/>
              <a:t>43</a:t>
            </a:fld>
            <a:endParaRPr lang="en-US"/>
          </a:p>
        </p:txBody>
      </p:sp>
    </p:spTree>
    <p:extLst>
      <p:ext uri="{BB962C8B-B14F-4D97-AF65-F5344CB8AC3E}">
        <p14:creationId xmlns:p14="http://schemas.microsoft.com/office/powerpoint/2010/main" xmlns="" val="2930780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395CBC6A-C438-4405-ACA0-FC859C34D252}" type="datetimeFigureOut">
              <a:rPr lang="en-US" smtClean="0"/>
              <a:pPr/>
              <a:t>3/6/2013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E99796F6-53B8-4BB8-B56B-A89D8BBFB40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5CBC6A-C438-4405-ACA0-FC859C34D252}" type="datetimeFigureOut">
              <a:rPr lang="en-US" smtClean="0"/>
              <a:pPr/>
              <a:t>3/6/2013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796F6-53B8-4BB8-B56B-A89D8BBFB4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395CBC6A-C438-4405-ACA0-FC859C34D252}" type="datetimeFigureOut">
              <a:rPr lang="en-US" smtClean="0"/>
              <a:pPr/>
              <a:t>3/6/2013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E99796F6-53B8-4BB8-B56B-A89D8BBFB40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95CBC6A-C438-4405-ACA0-FC859C34D252}" type="datetimeFigureOut">
              <a:rPr lang="en-US" smtClean="0"/>
              <a:pPr/>
              <a:t>3/6/2013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99796F6-53B8-4BB8-B56B-A89D8BBFB407}"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395CBC6A-C438-4405-ACA0-FC859C34D252}" type="datetimeFigureOut">
              <a:rPr lang="en-US" smtClean="0"/>
              <a:pPr/>
              <a:t>3/6/2013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99796F6-53B8-4BB8-B56B-A89D8BBFB407}"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395CBC6A-C438-4405-ACA0-FC859C34D252}" type="datetimeFigureOut">
              <a:rPr lang="en-US" smtClean="0"/>
              <a:pPr/>
              <a:t>3/6/2013</a:t>
            </a:fld>
            <a:endParaRPr lang="en-US"/>
          </a:p>
        </p:txBody>
      </p:sp>
      <p:sp>
        <p:nvSpPr>
          <p:cNvPr id="10" name="Slide Number Placeholder 9"/>
          <p:cNvSpPr>
            <a:spLocks noGrp="1"/>
          </p:cNvSpPr>
          <p:nvPr>
            <p:ph type="sldNum" sz="quarter" idx="16"/>
          </p:nvPr>
        </p:nvSpPr>
        <p:spPr/>
        <p:txBody>
          <a:bodyPr rtlCol="0"/>
          <a:lstStyle/>
          <a:p>
            <a:fld id="{E99796F6-53B8-4BB8-B56B-A89D8BBFB407}"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395CBC6A-C438-4405-ACA0-FC859C34D252}" type="datetimeFigureOut">
              <a:rPr lang="en-US" smtClean="0"/>
              <a:pPr/>
              <a:t>3/6/2013</a:t>
            </a:fld>
            <a:endParaRPr lang="en-US"/>
          </a:p>
        </p:txBody>
      </p:sp>
      <p:sp>
        <p:nvSpPr>
          <p:cNvPr id="12" name="Slide Number Placeholder 11"/>
          <p:cNvSpPr>
            <a:spLocks noGrp="1"/>
          </p:cNvSpPr>
          <p:nvPr>
            <p:ph type="sldNum" sz="quarter" idx="16"/>
          </p:nvPr>
        </p:nvSpPr>
        <p:spPr/>
        <p:txBody>
          <a:bodyPr rtlCol="0"/>
          <a:lstStyle/>
          <a:p>
            <a:fld id="{E99796F6-53B8-4BB8-B56B-A89D8BBFB407}"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95CBC6A-C438-4405-ACA0-FC859C34D252}" type="datetimeFigureOut">
              <a:rPr lang="en-US" smtClean="0"/>
              <a:pPr/>
              <a:t>3/6/2013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99796F6-53B8-4BB8-B56B-A89D8BBFB4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5CBC6A-C438-4405-ACA0-FC859C34D252}" type="datetimeFigureOut">
              <a:rPr lang="en-US" smtClean="0"/>
              <a:pPr/>
              <a:t>3/6/2013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E99796F6-53B8-4BB8-B56B-A89D8BBFB4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95CBC6A-C438-4405-ACA0-FC859C34D252}" type="datetimeFigureOut">
              <a:rPr lang="en-US" smtClean="0"/>
              <a:pPr/>
              <a:t>3/6/2013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E99796F6-53B8-4BB8-B56B-A89D8BBFB407}"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395CBC6A-C438-4405-ACA0-FC859C34D252}" type="datetimeFigureOut">
              <a:rPr lang="en-US" smtClean="0"/>
              <a:pPr/>
              <a:t>3/6/2013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E99796F6-53B8-4BB8-B56B-A89D8BBFB407}"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95CBC6A-C438-4405-ACA0-FC859C34D252}" type="datetimeFigureOut">
              <a:rPr lang="en-US" smtClean="0"/>
              <a:pPr/>
              <a:t>3/6/2013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99796F6-53B8-4BB8-B56B-A89D8BBFB40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8.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3.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15.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4.xml"/><Relationship Id="rId1" Type="http://schemas.openxmlformats.org/officeDocument/2006/relationships/vmlDrawing" Target="../drawings/vmlDrawing10.vml"/><Relationship Id="rId5" Type="http://schemas.openxmlformats.org/officeDocument/2006/relationships/image" Target="../media/image34.jpeg"/><Relationship Id="rId4" Type="http://schemas.openxmlformats.org/officeDocument/2006/relationships/oleObject" Target="../embeddings/oleObject17.bin"/></Relationships>
</file>

<file path=ppt/slides/_rels/slide32.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6.jpeg"/></Relationships>
</file>

<file path=ppt/slides/_rels/slide3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6.jpeg"/><Relationship Id="rId4" Type="http://schemas.openxmlformats.org/officeDocument/2006/relationships/image" Target="../media/image34.jpeg"/></Relationships>
</file>

<file path=ppt/slides/_rels/slide4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Hypothesis Testing with </a:t>
            </a:r>
            <a:r>
              <a:rPr lang="en-US" i="1" dirty="0" smtClean="0">
                <a:latin typeface="+mn-lt"/>
              </a:rPr>
              <a:t>z</a:t>
            </a:r>
            <a:r>
              <a:rPr lang="en-US" dirty="0" smtClean="0"/>
              <a:t> tests</a:t>
            </a:r>
            <a:endParaRPr lang="en-US" dirty="0"/>
          </a:p>
        </p:txBody>
      </p:sp>
      <p:sp>
        <p:nvSpPr>
          <p:cNvPr id="3" name="Subtitle 2"/>
          <p:cNvSpPr>
            <a:spLocks noGrp="1"/>
          </p:cNvSpPr>
          <p:nvPr>
            <p:ph type="subTitle" idx="1"/>
          </p:nvPr>
        </p:nvSpPr>
        <p:spPr/>
        <p:txBody>
          <a:bodyPr/>
          <a:lstStyle/>
          <a:p>
            <a:r>
              <a:rPr lang="en-US" dirty="0" smtClean="0"/>
              <a:t>Arlo Clark-</a:t>
            </a:r>
            <a:r>
              <a:rPr lang="en-US" dirty="0" err="1" smtClean="0"/>
              <a:t>Foos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CDC Example: Manuel</a:t>
            </a:r>
            <a:endParaRPr lang="en-US" dirty="0"/>
          </a:p>
        </p:txBody>
      </p:sp>
      <p:sp>
        <p:nvSpPr>
          <p:cNvPr id="3" name="Content Placeholder 2"/>
          <p:cNvSpPr>
            <a:spLocks noGrp="1"/>
          </p:cNvSpPr>
          <p:nvPr>
            <p:ph sz="quarter" idx="1"/>
          </p:nvPr>
        </p:nvSpPr>
        <p:spPr/>
        <p:txBody>
          <a:bodyPr/>
          <a:lstStyle/>
          <a:p>
            <a:r>
              <a:rPr lang="en-US" dirty="0" smtClean="0"/>
              <a:t>3. Percent as extreme as Manuel</a:t>
            </a:r>
          </a:p>
          <a:p>
            <a:pPr lvl="1"/>
            <a:r>
              <a:rPr lang="en-US" dirty="0" smtClean="0"/>
              <a:t>3.44% + 3.44% = 6.88%</a:t>
            </a:r>
            <a:endParaRPr lang="en-US" dirty="0"/>
          </a:p>
        </p:txBody>
      </p:sp>
      <p:pic>
        <p:nvPicPr>
          <p:cNvPr id="9218" name="Picture 2" descr="C:\Users\Arlo &amp; Michelle\Desktop\Statistics\Publisher Resources\Chapter Images\JPEG_hi-res\CH08\Nolan_fig08_07.jpg"/>
          <p:cNvPicPr>
            <a:picLocks noChangeAspect="1" noChangeArrowheads="1"/>
          </p:cNvPicPr>
          <p:nvPr/>
        </p:nvPicPr>
        <p:blipFill>
          <a:blip r:embed="rId2" cstate="print"/>
          <a:srcRect/>
          <a:stretch>
            <a:fillRect/>
          </a:stretch>
        </p:blipFill>
        <p:spPr bwMode="auto">
          <a:xfrm>
            <a:off x="1524000" y="3105150"/>
            <a:ext cx="6096000" cy="2846388"/>
          </a:xfrm>
          <a:prstGeom prst="rect">
            <a:avLst/>
          </a:prstGeom>
          <a:noFill/>
        </p:spPr>
      </p:pic>
      <p:pic>
        <p:nvPicPr>
          <p:cNvPr id="25602" name="Picture 2" descr="http://cache.blippitt.com/wp-content/uploads/2009/03/extreme-spelling-fail.jpg"/>
          <p:cNvPicPr>
            <a:picLocks noChangeAspect="1" noChangeArrowheads="1"/>
          </p:cNvPicPr>
          <p:nvPr/>
        </p:nvPicPr>
        <p:blipFill>
          <a:blip r:embed="rId3" cstate="print"/>
          <a:srcRect/>
          <a:stretch>
            <a:fillRect/>
          </a:stretch>
        </p:blipFill>
        <p:spPr bwMode="auto">
          <a:xfrm>
            <a:off x="6781800" y="213360"/>
            <a:ext cx="2078181" cy="14630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Percentages to </a:t>
            </a:r>
            <a:r>
              <a:rPr lang="en-US" i="1" dirty="0" smtClean="0"/>
              <a:t>z</a:t>
            </a:r>
            <a:r>
              <a:rPr lang="en-US" dirty="0" smtClean="0"/>
              <a:t> Scores</a:t>
            </a:r>
            <a:endParaRPr lang="en-US" dirty="0"/>
          </a:p>
        </p:txBody>
      </p:sp>
      <p:sp>
        <p:nvSpPr>
          <p:cNvPr id="3" name="Content Placeholder 2"/>
          <p:cNvSpPr>
            <a:spLocks noGrp="1"/>
          </p:cNvSpPr>
          <p:nvPr>
            <p:ph sz="quarter" idx="1"/>
          </p:nvPr>
        </p:nvSpPr>
        <p:spPr/>
        <p:txBody>
          <a:bodyPr/>
          <a:lstStyle/>
          <a:p>
            <a:r>
              <a:rPr lang="en-US" dirty="0" smtClean="0"/>
              <a:t>SAT Example: </a:t>
            </a:r>
            <a:r>
              <a:rPr lang="el-GR" i="1" dirty="0" smtClean="0">
                <a:latin typeface="Trebuchet MS"/>
              </a:rPr>
              <a:t>μ</a:t>
            </a:r>
            <a:r>
              <a:rPr lang="en-US" dirty="0" smtClean="0">
                <a:latin typeface="Trebuchet MS"/>
              </a:rPr>
              <a:t> = 500, </a:t>
            </a:r>
            <a:r>
              <a:rPr lang="el-GR" i="1" dirty="0" smtClean="0">
                <a:latin typeface="Trebuchet MS"/>
              </a:rPr>
              <a:t>σ</a:t>
            </a:r>
            <a:r>
              <a:rPr lang="en-US" dirty="0" smtClean="0">
                <a:latin typeface="Trebuchet MS"/>
              </a:rPr>
              <a:t> = 100</a:t>
            </a:r>
          </a:p>
          <a:p>
            <a:r>
              <a:rPr lang="en-US" dirty="0" smtClean="0">
                <a:latin typeface="Trebuchet MS"/>
              </a:rPr>
              <a:t>You find out you are at 63</a:t>
            </a:r>
            <a:r>
              <a:rPr lang="en-US" baseline="30000" dirty="0" smtClean="0">
                <a:latin typeface="Trebuchet MS"/>
              </a:rPr>
              <a:t>rd</a:t>
            </a:r>
            <a:r>
              <a:rPr lang="en-US" dirty="0" smtClean="0">
                <a:latin typeface="Trebuchet MS"/>
              </a:rPr>
              <a:t> percentile</a:t>
            </a:r>
          </a:p>
          <a:p>
            <a:r>
              <a:rPr lang="en-US" dirty="0" smtClean="0">
                <a:latin typeface="Trebuchet MS"/>
              </a:rPr>
              <a:t>Consult z table for 13% </a:t>
            </a:r>
            <a:r>
              <a:rPr lang="en-US" dirty="0" smtClean="0">
                <a:latin typeface="Trebuchet MS"/>
                <a:sym typeface="Wingdings" pitchFamily="2" charset="2"/>
              </a:rPr>
              <a:t></a:t>
            </a:r>
            <a:endParaRPr lang="en-US" dirty="0"/>
          </a:p>
        </p:txBody>
      </p:sp>
      <p:pic>
        <p:nvPicPr>
          <p:cNvPr id="10242" name="Picture 2" descr="C:\Users\Arlo &amp; Michelle\Desktop\Statistics\Publisher Resources\Chapter Images\JPEG_hi-res\CH08\Nolan_fig08_09.jpg"/>
          <p:cNvPicPr>
            <a:picLocks noChangeAspect="1" noChangeArrowheads="1"/>
          </p:cNvPicPr>
          <p:nvPr/>
        </p:nvPicPr>
        <p:blipFill>
          <a:blip r:embed="rId2" cstate="print"/>
          <a:srcRect/>
          <a:stretch>
            <a:fillRect/>
          </a:stretch>
        </p:blipFill>
        <p:spPr bwMode="auto">
          <a:xfrm>
            <a:off x="2057400" y="3886200"/>
            <a:ext cx="5334000" cy="2683669"/>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752600"/>
            <a:ext cx="3657600" cy="2862322"/>
          </a:xfrm>
          <a:prstGeom prst="rect">
            <a:avLst/>
          </a:prstGeom>
          <a:noFill/>
        </p:spPr>
        <p:txBody>
          <a:bodyPr wrap="square" rtlCol="0">
            <a:spAutoFit/>
          </a:bodyPr>
          <a:lstStyle/>
          <a:p>
            <a:r>
              <a:rPr lang="en-US" b="1" dirty="0" smtClean="0"/>
              <a:t>THIS </a:t>
            </a:r>
            <a:r>
              <a:rPr lang="en-US" i="1" dirty="0" smtClean="0"/>
              <a:t>z </a:t>
            </a:r>
            <a:r>
              <a:rPr lang="en-US" dirty="0" smtClean="0"/>
              <a:t>Table lists the percentage under the normal curve, between the mean (center of distribution) and the z statistic.</a:t>
            </a:r>
            <a:endParaRPr lang="en-US" i="1" dirty="0" smtClean="0"/>
          </a:p>
          <a:p>
            <a:endParaRPr lang="en-US" i="1" dirty="0" smtClean="0"/>
          </a:p>
          <a:p>
            <a:pPr algn="ctr"/>
            <a:r>
              <a:rPr lang="en-US" i="1" dirty="0" smtClean="0"/>
              <a:t>63</a:t>
            </a:r>
            <a:r>
              <a:rPr lang="en-US" i="1" baseline="30000" dirty="0" smtClean="0"/>
              <a:t>rd</a:t>
            </a:r>
            <a:r>
              <a:rPr lang="en-US" i="1" dirty="0" smtClean="0"/>
              <a:t> Percentile = 63%</a:t>
            </a:r>
          </a:p>
          <a:p>
            <a:pPr algn="ctr"/>
            <a:endParaRPr lang="en-US" i="1" dirty="0" smtClean="0"/>
          </a:p>
          <a:p>
            <a:pPr algn="ctr"/>
            <a:r>
              <a:rPr lang="en-US" i="1" dirty="0" smtClean="0"/>
              <a:t>50% + 13%</a:t>
            </a:r>
          </a:p>
          <a:p>
            <a:pPr algn="ctr"/>
            <a:endParaRPr lang="en-US" i="1" dirty="0" smtClean="0"/>
          </a:p>
          <a:p>
            <a:pPr algn="ctr"/>
            <a:r>
              <a:rPr lang="en-US" i="1" dirty="0" smtClean="0"/>
              <a:t>z</a:t>
            </a:r>
            <a:r>
              <a:rPr lang="en-US" dirty="0" smtClean="0"/>
              <a:t> = </a:t>
            </a:r>
            <a:r>
              <a:rPr lang="en-US" u="sng" dirty="0" smtClean="0"/>
              <a:t>  ? _</a:t>
            </a:r>
          </a:p>
        </p:txBody>
      </p:sp>
      <p:pic>
        <p:nvPicPr>
          <p:cNvPr id="86020" name="Picture 4" descr="http://www.stat.ucla.edu/~dinov/courses_students.dir/STAT10_Fall01/STAT10_Fall01/z-table.JPG"/>
          <p:cNvPicPr>
            <a:picLocks noChangeAspect="1" noChangeArrowheads="1"/>
          </p:cNvPicPr>
          <p:nvPr/>
        </p:nvPicPr>
        <p:blipFill>
          <a:blip r:embed="rId2" cstate="print"/>
          <a:srcRect/>
          <a:stretch>
            <a:fillRect/>
          </a:stretch>
        </p:blipFill>
        <p:spPr bwMode="auto">
          <a:xfrm>
            <a:off x="5257801" y="-20576"/>
            <a:ext cx="3886200" cy="6878576"/>
          </a:xfrm>
          <a:prstGeom prst="rect">
            <a:avLst/>
          </a:prstGeom>
          <a:noFill/>
        </p:spPr>
      </p:pic>
      <p:cxnSp>
        <p:nvCxnSpPr>
          <p:cNvPr id="13" name="Curved Connector 12"/>
          <p:cNvCxnSpPr/>
          <p:nvPr/>
        </p:nvCxnSpPr>
        <p:spPr>
          <a:xfrm flipV="1">
            <a:off x="2895600" y="2257125"/>
            <a:ext cx="3829250" cy="1552875"/>
          </a:xfrm>
          <a:prstGeom prst="curvedConnector3">
            <a:avLst>
              <a:gd name="adj1" fmla="val 50000"/>
            </a:avLst>
          </a:prstGeom>
          <a:ln w="38100">
            <a:solidFill>
              <a:srgbClr val="1C67BB"/>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709227" y="2172100"/>
            <a:ext cx="381000" cy="152400"/>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Elbow Connector 6"/>
          <p:cNvCxnSpPr/>
          <p:nvPr/>
        </p:nvCxnSpPr>
        <p:spPr>
          <a:xfrm flipV="1">
            <a:off x="2769704" y="2286000"/>
            <a:ext cx="2564296" cy="2173356"/>
          </a:xfrm>
          <a:prstGeom prst="bentConnector3">
            <a:avLst>
              <a:gd name="adj1" fmla="val 50000"/>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flipV="1">
            <a:off x="2772075" y="1705275"/>
            <a:ext cx="3886200" cy="2819400"/>
          </a:xfrm>
          <a:prstGeom prst="bentConnector3">
            <a:avLst>
              <a:gd name="adj1" fmla="val 50000"/>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1000"/>
                                        <p:tgtEl>
                                          <p:spTgt spid="7"/>
                                        </p:tgtEl>
                                      </p:cBhvr>
                                    </p:animEffect>
                                  </p:childTnLst>
                                </p:cTn>
                              </p:par>
                            </p:childTnLst>
                          </p:cTn>
                        </p:par>
                        <p:par>
                          <p:cTn id="12" fill="hold">
                            <p:stCondLst>
                              <p:cond delay="3000"/>
                            </p:stCondLst>
                            <p:childTnLst>
                              <p:par>
                                <p:cTn id="13" presetID="22" presetClass="entr" presetSubtype="4"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Percentages to </a:t>
            </a:r>
            <a:r>
              <a:rPr lang="en-US" i="1" dirty="0" smtClean="0"/>
              <a:t>z</a:t>
            </a:r>
            <a:r>
              <a:rPr lang="en-US" dirty="0" smtClean="0"/>
              <a:t> Scores</a:t>
            </a:r>
            <a:endParaRPr lang="en-US" dirty="0"/>
          </a:p>
        </p:txBody>
      </p:sp>
      <p:sp>
        <p:nvSpPr>
          <p:cNvPr id="3" name="Content Placeholder 2"/>
          <p:cNvSpPr>
            <a:spLocks noGrp="1"/>
          </p:cNvSpPr>
          <p:nvPr>
            <p:ph sz="quarter" idx="1"/>
          </p:nvPr>
        </p:nvSpPr>
        <p:spPr/>
        <p:txBody>
          <a:bodyPr/>
          <a:lstStyle/>
          <a:p>
            <a:r>
              <a:rPr lang="en-US" dirty="0" smtClean="0"/>
              <a:t>SAT Example: </a:t>
            </a:r>
            <a:r>
              <a:rPr lang="el-GR" i="1" dirty="0" smtClean="0">
                <a:latin typeface="Trebuchet MS"/>
              </a:rPr>
              <a:t>μ</a:t>
            </a:r>
            <a:r>
              <a:rPr lang="en-US" dirty="0" smtClean="0">
                <a:latin typeface="Trebuchet MS"/>
              </a:rPr>
              <a:t> = 500, </a:t>
            </a:r>
            <a:r>
              <a:rPr lang="el-GR" i="1" dirty="0" smtClean="0">
                <a:latin typeface="Trebuchet MS"/>
              </a:rPr>
              <a:t>σ</a:t>
            </a:r>
            <a:r>
              <a:rPr lang="en-US" dirty="0" smtClean="0">
                <a:latin typeface="Trebuchet MS"/>
              </a:rPr>
              <a:t> = 100</a:t>
            </a:r>
          </a:p>
          <a:p>
            <a:r>
              <a:rPr lang="en-US" dirty="0" smtClean="0">
                <a:latin typeface="Trebuchet MS"/>
              </a:rPr>
              <a:t>You find out you are at 63</a:t>
            </a:r>
            <a:r>
              <a:rPr lang="en-US" baseline="30000" dirty="0" smtClean="0">
                <a:latin typeface="Trebuchet MS"/>
              </a:rPr>
              <a:t>rd</a:t>
            </a:r>
            <a:r>
              <a:rPr lang="en-US" dirty="0" smtClean="0">
                <a:latin typeface="Trebuchet MS"/>
              </a:rPr>
              <a:t> percentile</a:t>
            </a:r>
          </a:p>
          <a:p>
            <a:r>
              <a:rPr lang="en-US" dirty="0" smtClean="0">
                <a:latin typeface="Trebuchet MS"/>
              </a:rPr>
              <a:t>Consult z table for 13% </a:t>
            </a:r>
            <a:r>
              <a:rPr lang="en-US" dirty="0" smtClean="0">
                <a:latin typeface="Trebuchet MS"/>
                <a:sym typeface="Wingdings" pitchFamily="2" charset="2"/>
              </a:rPr>
              <a:t> </a:t>
            </a:r>
            <a:r>
              <a:rPr lang="en-US" b="1" i="1" dirty="0" smtClean="0">
                <a:solidFill>
                  <a:srgbClr val="00B050"/>
                </a:solidFill>
                <a:latin typeface="Trebuchet MS"/>
                <a:sym typeface="Wingdings" pitchFamily="2" charset="2"/>
              </a:rPr>
              <a:t>z</a:t>
            </a:r>
            <a:r>
              <a:rPr lang="en-US" b="1" dirty="0" smtClean="0">
                <a:solidFill>
                  <a:srgbClr val="00B050"/>
                </a:solidFill>
                <a:latin typeface="Trebuchet MS"/>
                <a:sym typeface="Wingdings" pitchFamily="2" charset="2"/>
              </a:rPr>
              <a:t> = .33</a:t>
            </a:r>
          </a:p>
          <a:p>
            <a:pPr>
              <a:buNone/>
            </a:pPr>
            <a:r>
              <a:rPr lang="en-US" i="1" dirty="0" smtClean="0">
                <a:latin typeface="Trebuchet MS"/>
                <a:sym typeface="Wingdings" pitchFamily="2" charset="2"/>
              </a:rPr>
              <a:t>			X</a:t>
            </a:r>
            <a:r>
              <a:rPr lang="en-US" dirty="0" smtClean="0">
                <a:latin typeface="Trebuchet MS"/>
                <a:sym typeface="Wingdings" pitchFamily="2" charset="2"/>
              </a:rPr>
              <a:t> = .33(100) + 500 = </a:t>
            </a:r>
            <a:r>
              <a:rPr lang="en-US" b="1" dirty="0" smtClean="0">
                <a:solidFill>
                  <a:srgbClr val="7030A0"/>
                </a:solidFill>
                <a:latin typeface="Trebuchet MS"/>
                <a:sym typeface="Wingdings" pitchFamily="2" charset="2"/>
              </a:rPr>
              <a:t>533</a:t>
            </a:r>
          </a:p>
          <a:p>
            <a:endParaRPr lang="en-US" dirty="0"/>
          </a:p>
        </p:txBody>
      </p:sp>
      <p:pic>
        <p:nvPicPr>
          <p:cNvPr id="10242" name="Picture 2" descr="C:\Users\Arlo &amp; Michelle\Desktop\Statistics\Publisher Resources\Chapter Images\JPEG_hi-res\CH08\Nolan_fig08_09.jpg"/>
          <p:cNvPicPr>
            <a:picLocks noChangeAspect="1" noChangeArrowheads="1"/>
          </p:cNvPicPr>
          <p:nvPr/>
        </p:nvPicPr>
        <p:blipFill>
          <a:blip r:embed="rId3" cstate="print"/>
          <a:srcRect/>
          <a:stretch>
            <a:fillRect/>
          </a:stretch>
        </p:blipFill>
        <p:spPr bwMode="auto">
          <a:xfrm>
            <a:off x="2057400" y="3886200"/>
            <a:ext cx="5334000" cy="2683669"/>
          </a:xfrm>
          <a:prstGeom prst="rect">
            <a:avLst/>
          </a:prstGeom>
          <a:noFill/>
        </p:spPr>
      </p:pic>
      <p:graphicFrame>
        <p:nvGraphicFramePr>
          <p:cNvPr id="24577" name="Object 1"/>
          <p:cNvGraphicFramePr>
            <a:graphicFrameLocks noChangeAspect="1"/>
          </p:cNvGraphicFramePr>
          <p:nvPr/>
        </p:nvGraphicFramePr>
        <p:xfrm>
          <a:off x="7467600" y="1524000"/>
          <a:ext cx="1524000" cy="363904"/>
        </p:xfrm>
        <a:graphic>
          <a:graphicData uri="http://schemas.openxmlformats.org/presentationml/2006/ole">
            <p:oleObj spid="_x0000_s24584" name="Equation" r:id="rId4" imgW="850531" imgH="203112" progId="Equation.3">
              <p:embed/>
            </p:oleObj>
          </a:graphicData>
        </a:graphic>
      </p:graphicFrame>
      <p:graphicFrame>
        <p:nvGraphicFramePr>
          <p:cNvPr id="24579" name="Object 3"/>
          <p:cNvGraphicFramePr>
            <a:graphicFrameLocks noChangeAspect="1"/>
          </p:cNvGraphicFramePr>
          <p:nvPr/>
        </p:nvGraphicFramePr>
        <p:xfrm>
          <a:off x="7467600" y="494493"/>
          <a:ext cx="1524000" cy="800907"/>
        </p:xfrm>
        <a:graphic>
          <a:graphicData uri="http://schemas.openxmlformats.org/presentationml/2006/ole">
            <p:oleObj spid="_x0000_s24585" name="Equation" r:id="rId5" imgW="748975" imgH="393529" progId="Equation.3">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UMD &amp; GRE Example</a:t>
            </a:r>
            <a:endParaRPr lang="en-US" dirty="0"/>
          </a:p>
        </p:txBody>
      </p:sp>
      <p:sp>
        <p:nvSpPr>
          <p:cNvPr id="3" name="Content Placeholder 2"/>
          <p:cNvSpPr>
            <a:spLocks noGrp="1"/>
          </p:cNvSpPr>
          <p:nvPr>
            <p:ph sz="quarter" idx="1"/>
          </p:nvPr>
        </p:nvSpPr>
        <p:spPr/>
        <p:txBody>
          <a:bodyPr>
            <a:normAutofit/>
          </a:bodyPr>
          <a:lstStyle/>
          <a:p>
            <a:pPr marL="0" lvl="1" indent="0" algn="ctr">
              <a:buNone/>
            </a:pPr>
            <a:r>
              <a:rPr lang="en-US" sz="2000" i="1" dirty="0" smtClean="0"/>
              <a:t>How do UMD students measure up on the older version of the verbal GRE?  We know that the population average on the old version of the GRE (from ETS) was 554 with a standard deviation of 99.  Our sample of 90 UMD students had an average of 568.  Is the 14 point difference in averages enough to say that UMD students perform better than the general population?</a:t>
            </a:r>
          </a:p>
          <a:p>
            <a:pPr lvl="1"/>
            <a:endParaRPr lang="en-US" sz="2100" i="1" dirty="0" smtClean="0">
              <a:latin typeface="Trebuchet MS"/>
            </a:endParaRPr>
          </a:p>
          <a:p>
            <a:pPr lvl="1"/>
            <a:endParaRPr lang="en-US" sz="2100" i="1" dirty="0" smtClean="0">
              <a:latin typeface="Trebuchet MS"/>
            </a:endParaRPr>
          </a:p>
          <a:p>
            <a:pPr lvl="1"/>
            <a:endParaRPr lang="en-US" sz="2100" i="1" dirty="0" smtClean="0">
              <a:latin typeface="Trebuchet MS"/>
            </a:endParaRPr>
          </a:p>
          <a:p>
            <a:pPr lvl="1">
              <a:buNone/>
            </a:pPr>
            <a:r>
              <a:rPr lang="en-US" sz="2000" i="1" dirty="0" smtClean="0">
                <a:latin typeface="Trebuchet MS"/>
              </a:rPr>
              <a:t>Given in problem: </a:t>
            </a:r>
            <a:r>
              <a:rPr lang="el-GR" sz="2000" i="1" dirty="0" smtClean="0">
                <a:latin typeface="Trebuchet MS"/>
              </a:rPr>
              <a:t>μ</a:t>
            </a:r>
            <a:r>
              <a:rPr lang="en-US" sz="2000" i="1" baseline="-25000" dirty="0" smtClean="0">
                <a:latin typeface="Trebuchet MS"/>
              </a:rPr>
              <a:t>M</a:t>
            </a:r>
            <a:r>
              <a:rPr lang="en-US" sz="2000" i="1" dirty="0" smtClean="0">
                <a:latin typeface="Trebuchet MS"/>
              </a:rPr>
              <a:t> = </a:t>
            </a:r>
            <a:r>
              <a:rPr lang="el-GR" sz="2000" i="1" dirty="0" smtClean="0">
                <a:latin typeface="Trebuchet MS"/>
              </a:rPr>
              <a:t>μ</a:t>
            </a:r>
            <a:r>
              <a:rPr lang="el-GR" sz="2000" dirty="0" smtClean="0">
                <a:latin typeface="Trebuchet MS"/>
              </a:rPr>
              <a:t> </a:t>
            </a:r>
            <a:r>
              <a:rPr lang="en-US" sz="2000" dirty="0" smtClean="0">
                <a:latin typeface="Trebuchet MS"/>
              </a:rPr>
              <a:t>= 554, </a:t>
            </a:r>
            <a:r>
              <a:rPr lang="en-US" sz="2000" i="1" dirty="0" smtClean="0">
                <a:latin typeface="Trebuchet MS"/>
              </a:rPr>
              <a:t>σ</a:t>
            </a:r>
            <a:r>
              <a:rPr lang="en-US" sz="2000" dirty="0" smtClean="0">
                <a:latin typeface="Trebuchet MS"/>
              </a:rPr>
              <a:t> = 99	       </a:t>
            </a:r>
            <a:r>
              <a:rPr lang="en-US" sz="2000" i="1" dirty="0" smtClean="0">
                <a:latin typeface="Trebuchet MS"/>
              </a:rPr>
              <a:t>M</a:t>
            </a:r>
            <a:r>
              <a:rPr lang="en-US" sz="2000" dirty="0" smtClean="0">
                <a:latin typeface="Trebuchet MS"/>
              </a:rPr>
              <a:t> = 568, </a:t>
            </a:r>
            <a:r>
              <a:rPr lang="en-US" sz="2000" i="1" dirty="0" smtClean="0">
                <a:latin typeface="Trebuchet MS"/>
              </a:rPr>
              <a:t>N</a:t>
            </a:r>
            <a:r>
              <a:rPr lang="en-US" sz="2000" dirty="0" smtClean="0">
                <a:latin typeface="Trebuchet MS"/>
              </a:rPr>
              <a:t> = 90</a:t>
            </a:r>
          </a:p>
          <a:p>
            <a:pPr lvl="2"/>
            <a:r>
              <a:rPr lang="en-US" sz="1700" dirty="0" smtClean="0"/>
              <a:t>Remember that if we use distribution of means, we are using a sample and need to use standard error.</a:t>
            </a:r>
          </a:p>
          <a:p>
            <a:pPr lvl="1"/>
            <a:endParaRPr lang="en-US" i="1" dirty="0" smtClean="0">
              <a:latin typeface="Trebuchet MS"/>
            </a:endParaRPr>
          </a:p>
        </p:txBody>
      </p:sp>
      <p:graphicFrame>
        <p:nvGraphicFramePr>
          <p:cNvPr id="11266" name="Object 2"/>
          <p:cNvGraphicFramePr>
            <a:graphicFrameLocks noChangeAspect="1"/>
          </p:cNvGraphicFramePr>
          <p:nvPr/>
        </p:nvGraphicFramePr>
        <p:xfrm>
          <a:off x="3124200" y="5638800"/>
          <a:ext cx="2514600" cy="633655"/>
        </p:xfrm>
        <a:graphic>
          <a:graphicData uri="http://schemas.openxmlformats.org/presentationml/2006/ole">
            <p:oleObj spid="_x0000_s11272" name="Equation" r:id="rId3" imgW="1663700" imgH="419100" progId="Equation.3">
              <p:embed/>
            </p:oleObj>
          </a:graphicData>
        </a:graphic>
      </p:graphicFrame>
      <p:graphicFrame>
        <p:nvGraphicFramePr>
          <p:cNvPr id="11267" name="Object 3"/>
          <p:cNvGraphicFramePr>
            <a:graphicFrameLocks noChangeAspect="1"/>
          </p:cNvGraphicFramePr>
          <p:nvPr/>
        </p:nvGraphicFramePr>
        <p:xfrm>
          <a:off x="3505200" y="3349515"/>
          <a:ext cx="1782033" cy="841485"/>
        </p:xfrm>
        <a:graphic>
          <a:graphicData uri="http://schemas.openxmlformats.org/presentationml/2006/ole">
            <p:oleObj spid="_x0000_s11273" name="Equation" r:id="rId4" imgW="3467100" imgH="1638300" progId="Equation.DSMT4">
              <p:embed/>
            </p:oleObj>
          </a:graphicData>
        </a:graphic>
      </p:graphicFrame>
      <p:pic>
        <p:nvPicPr>
          <p:cNvPr id="11269" name="Picture 5" descr="http://www.testpreppractice.net/GRE/gre-images/gre-study-material.jpg"/>
          <p:cNvPicPr>
            <a:picLocks noChangeAspect="1" noChangeArrowheads="1"/>
          </p:cNvPicPr>
          <p:nvPr/>
        </p:nvPicPr>
        <p:blipFill>
          <a:blip r:embed="rId5" cstate="print"/>
          <a:srcRect/>
          <a:stretch>
            <a:fillRect/>
          </a:stretch>
        </p:blipFill>
        <p:spPr bwMode="auto">
          <a:xfrm>
            <a:off x="0" y="5715000"/>
            <a:ext cx="1257300" cy="1143000"/>
          </a:xfrm>
          <a:prstGeom prst="rect">
            <a:avLst/>
          </a:prstGeom>
          <a:noFill/>
        </p:spPr>
      </p:pic>
      <p:pic>
        <p:nvPicPr>
          <p:cNvPr id="11271" name="Picture 7" descr="http://4.bp.blogspot.com/-BwdiCtktveg/Tg25asHwnLI/AAAAAAAAAGQ/YFyn967-GH4/s1600/gre+cartoons+pythagorusweeps.png"/>
          <p:cNvPicPr>
            <a:picLocks noChangeAspect="1" noChangeArrowheads="1"/>
          </p:cNvPicPr>
          <p:nvPr/>
        </p:nvPicPr>
        <p:blipFill>
          <a:blip r:embed="rId6" cstate="print"/>
          <a:srcRect/>
          <a:stretch>
            <a:fillRect/>
          </a:stretch>
        </p:blipFill>
        <p:spPr bwMode="auto">
          <a:xfrm>
            <a:off x="7406639" y="0"/>
            <a:ext cx="1737361" cy="121920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1000"/>
                                  </p:stCondLst>
                                  <p:childTnLst>
                                    <p:set>
                                      <p:cBhvr>
                                        <p:cTn id="11" dur="1" fill="hold">
                                          <p:stCondLst>
                                            <p:cond delay="0"/>
                                          </p:stCondLst>
                                        </p:cTn>
                                        <p:tgtEl>
                                          <p:spTgt spid="3">
                                            <p:txEl>
                                              <p:pRg st="5" end="5"/>
                                            </p:txEl>
                                          </p:spTgt>
                                        </p:tgtEl>
                                        <p:attrNameLst>
                                          <p:attrName>style.visibility</p:attrName>
                                        </p:attrNameLst>
                                      </p:cBhvr>
                                      <p:to>
                                        <p:strVal val="visible"/>
                                      </p:to>
                                    </p:set>
                                  </p:childTnLst>
                                </p:cTn>
                              </p:par>
                            </p:childTnLst>
                          </p:cTn>
                        </p:par>
                        <p:par>
                          <p:cTn id="12" fill="hold">
                            <p:stCondLst>
                              <p:cond delay="1000"/>
                            </p:stCondLst>
                            <p:childTnLst>
                              <p:par>
                                <p:cTn id="13" presetID="22" presetClass="entr" presetSubtype="8" fill="hold" nodeType="afterEffect">
                                  <p:stCondLst>
                                    <p:cond delay="1000"/>
                                  </p:stCondLst>
                                  <p:childTnLst>
                                    <p:set>
                                      <p:cBhvr>
                                        <p:cTn id="14" dur="1" fill="hold">
                                          <p:stCondLst>
                                            <p:cond delay="0"/>
                                          </p:stCondLst>
                                        </p:cTn>
                                        <p:tgtEl>
                                          <p:spTgt spid="11266"/>
                                        </p:tgtEl>
                                        <p:attrNameLst>
                                          <p:attrName>style.visibility</p:attrName>
                                        </p:attrNameLst>
                                      </p:cBhvr>
                                      <p:to>
                                        <p:strVal val="visible"/>
                                      </p:to>
                                    </p:set>
                                    <p:animEffect transition="in" filter="wipe(left)">
                                      <p:cBhvr>
                                        <p:cTn id="15" dur="20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UMD &amp; GRE Example</a:t>
            </a:r>
            <a:endParaRPr lang="en-US" dirty="0"/>
          </a:p>
        </p:txBody>
      </p:sp>
      <p:sp>
        <p:nvSpPr>
          <p:cNvPr id="3" name="Content Placeholder 2"/>
          <p:cNvSpPr>
            <a:spLocks noGrp="1"/>
          </p:cNvSpPr>
          <p:nvPr>
            <p:ph sz="quarter" idx="1"/>
          </p:nvPr>
        </p:nvSpPr>
        <p:spPr/>
        <p:txBody>
          <a:bodyPr>
            <a:normAutofit/>
          </a:bodyPr>
          <a:lstStyle/>
          <a:p>
            <a:pPr marL="320040" lvl="1" indent="-320040">
              <a:spcBef>
                <a:spcPts val="700"/>
              </a:spcBef>
              <a:buClr>
                <a:schemeClr val="accent2"/>
              </a:buClr>
              <a:buSzPct val="60000"/>
              <a:buNone/>
            </a:pPr>
            <a:r>
              <a:rPr lang="en-US" sz="2000" i="1" dirty="0" smtClean="0">
                <a:latin typeface="Trebuchet MS"/>
              </a:rPr>
              <a:t>Given in problem: </a:t>
            </a:r>
            <a:r>
              <a:rPr lang="el-GR" sz="2000" i="1" dirty="0" smtClean="0">
                <a:latin typeface="Trebuchet MS"/>
              </a:rPr>
              <a:t>μ</a:t>
            </a:r>
            <a:r>
              <a:rPr lang="en-US" sz="2000" i="1" baseline="-25000" dirty="0" smtClean="0">
                <a:latin typeface="Trebuchet MS"/>
              </a:rPr>
              <a:t>M</a:t>
            </a:r>
            <a:r>
              <a:rPr lang="en-US" sz="2000" i="1" dirty="0" smtClean="0">
                <a:latin typeface="Trebuchet MS"/>
              </a:rPr>
              <a:t> = </a:t>
            </a:r>
            <a:r>
              <a:rPr lang="el-GR" sz="2000" i="1" dirty="0" smtClean="0">
                <a:latin typeface="Trebuchet MS"/>
              </a:rPr>
              <a:t>μ</a:t>
            </a:r>
            <a:r>
              <a:rPr lang="el-GR" sz="2000" dirty="0" smtClean="0">
                <a:latin typeface="Trebuchet MS"/>
              </a:rPr>
              <a:t> </a:t>
            </a:r>
            <a:r>
              <a:rPr lang="en-US" sz="2000" dirty="0" smtClean="0">
                <a:latin typeface="Trebuchet MS"/>
              </a:rPr>
              <a:t>= 554, </a:t>
            </a:r>
            <a:r>
              <a:rPr lang="en-US" sz="2000" i="1" dirty="0" smtClean="0">
                <a:latin typeface="Trebuchet MS"/>
              </a:rPr>
              <a:t>σ</a:t>
            </a:r>
            <a:r>
              <a:rPr lang="en-US" sz="2000" dirty="0" smtClean="0">
                <a:latin typeface="Trebuchet MS"/>
              </a:rPr>
              <a:t> = 99	       </a:t>
            </a:r>
            <a:r>
              <a:rPr lang="en-US" sz="2000" i="1" dirty="0" smtClean="0">
                <a:latin typeface="Trebuchet MS"/>
              </a:rPr>
              <a:t>M</a:t>
            </a:r>
            <a:r>
              <a:rPr lang="en-US" sz="2000" dirty="0" smtClean="0">
                <a:latin typeface="Trebuchet MS"/>
              </a:rPr>
              <a:t> = 568, </a:t>
            </a:r>
            <a:r>
              <a:rPr lang="en-US" sz="2000" i="1" dirty="0" smtClean="0">
                <a:latin typeface="Trebuchet MS"/>
              </a:rPr>
              <a:t>N</a:t>
            </a:r>
            <a:r>
              <a:rPr lang="en-US" sz="2000" dirty="0" smtClean="0">
                <a:latin typeface="Trebuchet MS"/>
              </a:rPr>
              <a:t> = 90</a:t>
            </a:r>
          </a:p>
          <a:p>
            <a:endParaRPr lang="en-US" sz="2400" dirty="0" smtClean="0"/>
          </a:p>
          <a:p>
            <a:endParaRPr lang="en-US" sz="2400" dirty="0" smtClean="0"/>
          </a:p>
          <a:p>
            <a:endParaRPr lang="en-US" sz="1800" dirty="0" smtClean="0"/>
          </a:p>
          <a:p>
            <a:r>
              <a:rPr lang="en-US" sz="2000" dirty="0" smtClean="0"/>
              <a:t>Consult </a:t>
            </a:r>
            <a:r>
              <a:rPr lang="en-US" sz="2000" i="1" dirty="0" smtClean="0"/>
              <a:t>z</a:t>
            </a:r>
            <a:r>
              <a:rPr lang="en-US" sz="2000" dirty="0" smtClean="0"/>
              <a:t> table for </a:t>
            </a:r>
            <a:r>
              <a:rPr lang="en-US" sz="2000" i="1" dirty="0" smtClean="0"/>
              <a:t>z</a:t>
            </a:r>
            <a:r>
              <a:rPr lang="en-US" sz="2000" dirty="0" smtClean="0"/>
              <a:t> = 1.34</a:t>
            </a:r>
            <a:endParaRPr lang="en-US" sz="2800" dirty="0"/>
          </a:p>
        </p:txBody>
      </p:sp>
      <p:graphicFrame>
        <p:nvGraphicFramePr>
          <p:cNvPr id="12290" name="Object 2"/>
          <p:cNvGraphicFramePr>
            <a:graphicFrameLocks noChangeAspect="1"/>
          </p:cNvGraphicFramePr>
          <p:nvPr/>
        </p:nvGraphicFramePr>
        <p:xfrm>
          <a:off x="4267200" y="2103359"/>
          <a:ext cx="4572000" cy="919190"/>
        </p:xfrm>
        <a:graphic>
          <a:graphicData uri="http://schemas.openxmlformats.org/presentationml/2006/ole">
            <p:oleObj spid="_x0000_s12299" name="Equation" r:id="rId3" imgW="2146300" imgH="431800" progId="Equation.3">
              <p:embed/>
            </p:oleObj>
          </a:graphicData>
        </a:graphic>
      </p:graphicFrame>
      <p:graphicFrame>
        <p:nvGraphicFramePr>
          <p:cNvPr id="12291" name="Object 3"/>
          <p:cNvGraphicFramePr>
            <a:graphicFrameLocks noChangeAspect="1"/>
          </p:cNvGraphicFramePr>
          <p:nvPr/>
        </p:nvGraphicFramePr>
        <p:xfrm>
          <a:off x="457200" y="2133600"/>
          <a:ext cx="3327588" cy="838200"/>
        </p:xfrm>
        <a:graphic>
          <a:graphicData uri="http://schemas.openxmlformats.org/presentationml/2006/ole">
            <p:oleObj spid="_x0000_s12300" name="Equation" r:id="rId4" imgW="1663700" imgH="419100" progId="Equation.3">
              <p:embed/>
            </p:oleObj>
          </a:graphicData>
        </a:graphic>
      </p:graphicFrame>
      <p:graphicFrame>
        <p:nvGraphicFramePr>
          <p:cNvPr id="4" name="Object 4"/>
          <p:cNvGraphicFramePr>
            <a:graphicFrameLocks noChangeAspect="1"/>
          </p:cNvGraphicFramePr>
          <p:nvPr/>
        </p:nvGraphicFramePr>
        <p:xfrm>
          <a:off x="7086600" y="304800"/>
          <a:ext cx="1782763" cy="841375"/>
        </p:xfrm>
        <a:graphic>
          <a:graphicData uri="http://schemas.openxmlformats.org/presentationml/2006/ole">
            <p:oleObj spid="_x0000_s12301" name="Equation" r:id="rId5" imgW="3467100" imgH="16383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20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752600"/>
            <a:ext cx="3657600" cy="2308324"/>
          </a:xfrm>
          <a:prstGeom prst="rect">
            <a:avLst/>
          </a:prstGeom>
          <a:noFill/>
        </p:spPr>
        <p:txBody>
          <a:bodyPr wrap="square" rtlCol="0">
            <a:spAutoFit/>
          </a:bodyPr>
          <a:lstStyle/>
          <a:p>
            <a:r>
              <a:rPr lang="en-US" b="1" dirty="0" smtClean="0"/>
              <a:t>THIS </a:t>
            </a:r>
            <a:r>
              <a:rPr lang="en-US" i="1" dirty="0" smtClean="0"/>
              <a:t>z </a:t>
            </a:r>
            <a:r>
              <a:rPr lang="en-US" dirty="0" smtClean="0"/>
              <a:t>Table lists the percentage under the normal curve, between the mean (center of distribution) and the z statistic.</a:t>
            </a:r>
            <a:endParaRPr lang="en-US" i="1" dirty="0" smtClean="0"/>
          </a:p>
          <a:p>
            <a:endParaRPr lang="en-US" i="1" dirty="0" smtClean="0"/>
          </a:p>
          <a:p>
            <a:pPr algn="ctr"/>
            <a:endParaRPr lang="en-US" i="1" dirty="0" smtClean="0"/>
          </a:p>
          <a:p>
            <a:pPr algn="ctr"/>
            <a:endParaRPr lang="en-US" i="1" dirty="0" smtClean="0"/>
          </a:p>
          <a:p>
            <a:pPr algn="ctr"/>
            <a:r>
              <a:rPr lang="en-US" i="1" dirty="0" smtClean="0"/>
              <a:t>z</a:t>
            </a:r>
            <a:r>
              <a:rPr lang="en-US" dirty="0" smtClean="0"/>
              <a:t> = 1.34</a:t>
            </a:r>
          </a:p>
        </p:txBody>
      </p:sp>
      <p:pic>
        <p:nvPicPr>
          <p:cNvPr id="86020" name="Picture 4" descr="http://www.stat.ucla.edu/~dinov/courses_students.dir/STAT10_Fall01/STAT10_Fall01/z-table.JPG"/>
          <p:cNvPicPr>
            <a:picLocks noChangeAspect="1" noChangeArrowheads="1"/>
          </p:cNvPicPr>
          <p:nvPr/>
        </p:nvPicPr>
        <p:blipFill>
          <a:blip r:embed="rId2" cstate="print"/>
          <a:srcRect/>
          <a:stretch>
            <a:fillRect/>
          </a:stretch>
        </p:blipFill>
        <p:spPr bwMode="auto">
          <a:xfrm>
            <a:off x="5257801" y="-20576"/>
            <a:ext cx="3886200" cy="6878576"/>
          </a:xfrm>
          <a:prstGeom prst="rect">
            <a:avLst/>
          </a:prstGeom>
          <a:noFill/>
        </p:spPr>
      </p:pic>
      <p:cxnSp>
        <p:nvCxnSpPr>
          <p:cNvPr id="13" name="Curved Connector 12"/>
          <p:cNvCxnSpPr/>
          <p:nvPr/>
        </p:nvCxnSpPr>
        <p:spPr>
          <a:xfrm flipV="1">
            <a:off x="2765502" y="3505200"/>
            <a:ext cx="4244898" cy="304802"/>
          </a:xfrm>
          <a:prstGeom prst="curvedConnector3">
            <a:avLst>
              <a:gd name="adj1" fmla="val 50000"/>
            </a:avLst>
          </a:prstGeom>
          <a:ln w="38100">
            <a:solidFill>
              <a:srgbClr val="1C67BB"/>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043853" y="3429000"/>
            <a:ext cx="381000" cy="152400"/>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Elbow Connector 6"/>
          <p:cNvCxnSpPr/>
          <p:nvPr/>
        </p:nvCxnSpPr>
        <p:spPr>
          <a:xfrm flipV="1">
            <a:off x="2743200" y="3581400"/>
            <a:ext cx="2590800" cy="304800"/>
          </a:xfrm>
          <a:prstGeom prst="bentConnector3">
            <a:avLst>
              <a:gd name="adj1" fmla="val 50000"/>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flipV="1">
            <a:off x="2743200" y="1676400"/>
            <a:ext cx="4267200" cy="2209801"/>
          </a:xfrm>
          <a:prstGeom prst="bentConnector3">
            <a:avLst>
              <a:gd name="adj1" fmla="val 50000"/>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18" name="Picture 4" descr="C:\Users\Arlo &amp; Michelle\Desktop\Statistics\Publisher Resources\Chapter Images\JPEG_hi-res\CH08\Nolan_fig08_11.jpg"/>
          <p:cNvPicPr>
            <a:picLocks noChangeAspect="1" noChangeArrowheads="1"/>
          </p:cNvPicPr>
          <p:nvPr/>
        </p:nvPicPr>
        <p:blipFill>
          <a:blip r:embed="rId3" cstate="print"/>
          <a:srcRect/>
          <a:stretch>
            <a:fillRect/>
          </a:stretch>
        </p:blipFill>
        <p:spPr bwMode="auto">
          <a:xfrm>
            <a:off x="228600" y="4419600"/>
            <a:ext cx="4833621" cy="22569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15"/>
                                        </p:tgtEl>
                                      </p:cBhvr>
                                    </p:animEffect>
                                    <p:set>
                                      <p:cBhvr>
                                        <p:cTn id="7" dur="1" fill="hold">
                                          <p:stCondLst>
                                            <p:cond delay="1999"/>
                                          </p:stCondLst>
                                        </p:cTn>
                                        <p:tgtEl>
                                          <p:spTgt spid="1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2000"/>
                                        <p:tgtEl>
                                          <p:spTgt spid="7"/>
                                        </p:tgtEl>
                                      </p:cBhvr>
                                    </p:animEffect>
                                    <p:set>
                                      <p:cBhvr>
                                        <p:cTn id="10" dur="1" fill="hold">
                                          <p:stCondLst>
                                            <p:cond delay="1999"/>
                                          </p:stCondLst>
                                        </p:cTn>
                                        <p:tgtEl>
                                          <p:spTgt spid="7"/>
                                        </p:tgtEl>
                                        <p:attrNameLst>
                                          <p:attrName>style.visibility</p:attrName>
                                        </p:attrNameLst>
                                      </p:cBhvr>
                                      <p:to>
                                        <p:strVal val="hidden"/>
                                      </p:to>
                                    </p:set>
                                  </p:childTnLst>
                                </p:cTn>
                              </p:par>
                            </p:childTnLst>
                          </p:cTn>
                        </p:par>
                        <p:par>
                          <p:cTn id="11" fill="hold">
                            <p:stCondLst>
                              <p:cond delay="2000"/>
                            </p:stCondLst>
                            <p:childTnLst>
                              <p:par>
                                <p:cTn id="12" presetID="22" presetClass="entr" presetSubtype="8"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1000"/>
                                        <p:tgtEl>
                                          <p:spTgt spid="13"/>
                                        </p:tgtEl>
                                      </p:cBhvr>
                                    </p:animEffect>
                                  </p:childTnLst>
                                </p:cTn>
                              </p:par>
                            </p:childTnLst>
                          </p:cTn>
                        </p:par>
                        <p:par>
                          <p:cTn id="15" fill="hold">
                            <p:stCondLst>
                              <p:cond delay="3000"/>
                            </p:stCondLst>
                            <p:childTnLst>
                              <p:par>
                                <p:cTn id="16" presetID="1" presetClass="entr" presetSubtype="0"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of Hypothesis Testing</a:t>
            </a:r>
            <a:endParaRPr lang="en-US" dirty="0"/>
          </a:p>
        </p:txBody>
      </p:sp>
      <p:pic>
        <p:nvPicPr>
          <p:cNvPr id="4" name="Picture 2" descr="C:\Users\Arlo &amp; Michelle\Desktop\Statistics\Publisher Resources\Chapter Images\JPEG_hi-res\CH08\Nolan_table08_02.jpg"/>
          <p:cNvPicPr>
            <a:picLocks noGrp="1" noChangeAspect="1" noChangeArrowheads="1"/>
          </p:cNvPicPr>
          <p:nvPr>
            <p:ph sz="quarter" idx="1"/>
          </p:nvPr>
        </p:nvPicPr>
        <p:blipFill>
          <a:blip r:embed="rId2" cstate="print"/>
          <a:srcRect/>
          <a:stretch>
            <a:fillRect/>
          </a:stretch>
        </p:blipFill>
        <p:spPr bwMode="auto">
          <a:xfrm>
            <a:off x="990600" y="2133600"/>
            <a:ext cx="7164896" cy="3646932"/>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of Hypothesis Testing</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The DV is measured on an interval scale</a:t>
            </a:r>
          </a:p>
          <a:p>
            <a:pPr marL="514350" indent="-514350">
              <a:buFont typeface="+mj-lt"/>
              <a:buAutoNum type="arabicPeriod"/>
            </a:pPr>
            <a:r>
              <a:rPr lang="en-US" dirty="0" smtClean="0"/>
              <a:t>Participants are randomly selected</a:t>
            </a:r>
          </a:p>
          <a:p>
            <a:pPr marL="514350" indent="-514350">
              <a:buFont typeface="+mj-lt"/>
              <a:buAutoNum type="arabicPeriod"/>
            </a:pPr>
            <a:r>
              <a:rPr lang="en-US" dirty="0" smtClean="0"/>
              <a:t>The distribution of the population is approximately normal</a:t>
            </a:r>
          </a:p>
          <a:p>
            <a:pPr marL="514350" indent="-514350">
              <a:buNone/>
            </a:pPr>
            <a:r>
              <a:rPr lang="en-US" sz="2800" u="sng" dirty="0" smtClean="0"/>
              <a:t>Robust</a:t>
            </a:r>
            <a:r>
              <a:rPr lang="en-US" sz="2800" dirty="0" smtClean="0"/>
              <a:t>: </a:t>
            </a:r>
            <a:r>
              <a:rPr lang="en-US" sz="2800" i="1" dirty="0" smtClean="0"/>
              <a:t>These </a:t>
            </a:r>
            <a:r>
              <a:rPr lang="en-US" sz="2800" i="1" dirty="0" err="1" smtClean="0"/>
              <a:t>hyp</a:t>
            </a:r>
            <a:r>
              <a:rPr lang="en-US" sz="2800" i="1" dirty="0" smtClean="0"/>
              <a:t>. tests are those that produce fairly accurate results even when the data suggest that the population might not meet some of the assumptions.</a:t>
            </a:r>
          </a:p>
          <a:p>
            <a:pPr marL="834390" lvl="1" indent="-514350"/>
            <a:r>
              <a:rPr lang="en-US" sz="2500" dirty="0" smtClean="0"/>
              <a:t>Parametric Tests </a:t>
            </a:r>
            <a:r>
              <a:rPr lang="en-US" sz="2500" dirty="0" smtClean="0">
                <a:solidFill>
                  <a:schemeClr val="bg1">
                    <a:lumMod val="50000"/>
                  </a:schemeClr>
                </a:solidFill>
              </a:rPr>
              <a:t>(we will discuss)</a:t>
            </a:r>
          </a:p>
          <a:p>
            <a:pPr marL="834390" lvl="1" indent="-514350"/>
            <a:r>
              <a:rPr lang="en-US" sz="2500" dirty="0" smtClean="0"/>
              <a:t>Nonparametric Tests </a:t>
            </a:r>
            <a:r>
              <a:rPr lang="en-US" sz="2500" dirty="0" smtClean="0">
                <a:solidFill>
                  <a:schemeClr val="bg1">
                    <a:lumMod val="50000"/>
                  </a:schemeClr>
                </a:solidFill>
              </a:rPr>
              <a:t>(we will </a:t>
            </a:r>
            <a:r>
              <a:rPr lang="en-US" sz="2500" u="sng" dirty="0" smtClean="0">
                <a:solidFill>
                  <a:schemeClr val="bg1">
                    <a:lumMod val="50000"/>
                  </a:schemeClr>
                </a:solidFill>
              </a:rPr>
              <a:t>not</a:t>
            </a:r>
            <a:r>
              <a:rPr lang="en-US" sz="2500" dirty="0" smtClean="0">
                <a:solidFill>
                  <a:schemeClr val="bg1">
                    <a:lumMod val="50000"/>
                  </a:schemeClr>
                </a:solidFill>
              </a:rPr>
              <a:t> discuss)</a:t>
            </a:r>
            <a:endParaRPr lang="en-US" sz="25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Testing Hypotheses</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Identify the population, comparison distribution, inferential test, and assumptions</a:t>
            </a:r>
          </a:p>
          <a:p>
            <a:pPr marL="514350" indent="-514350">
              <a:buFont typeface="+mj-lt"/>
              <a:buAutoNum type="arabicPeriod"/>
            </a:pPr>
            <a:r>
              <a:rPr lang="en-US" dirty="0" smtClean="0"/>
              <a:t>State the null and research hypotheses</a:t>
            </a:r>
          </a:p>
          <a:p>
            <a:pPr marL="514350" indent="-514350">
              <a:buFont typeface="+mj-lt"/>
              <a:buAutoNum type="arabicPeriod"/>
            </a:pPr>
            <a:r>
              <a:rPr lang="en-US" dirty="0" smtClean="0"/>
              <a:t>Determine characteristics of the comparison distribution</a:t>
            </a:r>
          </a:p>
          <a:p>
            <a:pPr marL="834390" lvl="1" indent="-514350"/>
            <a:r>
              <a:rPr lang="en-US" dirty="0" smtClean="0"/>
              <a:t>Whether this is the whole population or a control group, we need to find the mean and some measure of spread (variability).</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Standardization</a:t>
            </a:r>
            <a:endParaRPr lang="en-US" dirty="0"/>
          </a:p>
        </p:txBody>
      </p:sp>
      <p:sp>
        <p:nvSpPr>
          <p:cNvPr id="3" name="Content Placeholder 2"/>
          <p:cNvSpPr>
            <a:spLocks noGrp="1"/>
          </p:cNvSpPr>
          <p:nvPr>
            <p:ph sz="quarter" idx="1"/>
          </p:nvPr>
        </p:nvSpPr>
        <p:spPr/>
        <p:txBody>
          <a:bodyPr/>
          <a:lstStyle/>
          <a:p>
            <a:r>
              <a:rPr lang="en-US" dirty="0" smtClean="0"/>
              <a:t>Allows us to easily see how one score (or sample) compares with all other scores (or a population).</a:t>
            </a:r>
            <a:endParaRPr lang="en-US" dirty="0"/>
          </a:p>
        </p:txBody>
      </p:sp>
      <p:pic>
        <p:nvPicPr>
          <p:cNvPr id="1026" name="Picture 2" descr="C:\Users\Arlo &amp; Michelle\Desktop\Statistics\Publisher Resources\Chapter Images\JPEG_hi-res\CH08\Nolan_fig08_01.jpg"/>
          <p:cNvPicPr>
            <a:picLocks noChangeAspect="1" noChangeArrowheads="1"/>
          </p:cNvPicPr>
          <p:nvPr/>
        </p:nvPicPr>
        <p:blipFill>
          <a:blip r:embed="rId2" cstate="print"/>
          <a:srcRect/>
          <a:stretch>
            <a:fillRect/>
          </a:stretch>
        </p:blipFill>
        <p:spPr bwMode="auto">
          <a:xfrm>
            <a:off x="1703388" y="3300413"/>
            <a:ext cx="6096000" cy="257175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Hypotheses (6 Steps)</a:t>
            </a:r>
            <a:endParaRPr lang="en-US" dirty="0"/>
          </a:p>
        </p:txBody>
      </p:sp>
      <p:sp>
        <p:nvSpPr>
          <p:cNvPr id="3" name="Content Placeholder 2"/>
          <p:cNvSpPr>
            <a:spLocks noGrp="1"/>
          </p:cNvSpPr>
          <p:nvPr>
            <p:ph sz="quarter" idx="1"/>
          </p:nvPr>
        </p:nvSpPr>
        <p:spPr>
          <a:xfrm>
            <a:off x="612648" y="1600200"/>
            <a:ext cx="8153400" cy="4724400"/>
          </a:xfrm>
        </p:spPr>
        <p:txBody>
          <a:bodyPr>
            <a:normAutofit lnSpcReduction="10000"/>
          </a:bodyPr>
          <a:lstStyle/>
          <a:p>
            <a:pPr marL="514350" indent="-514350">
              <a:buFont typeface="+mj-lt"/>
              <a:buAutoNum type="arabicPeriod" startAt="4"/>
            </a:pPr>
            <a:r>
              <a:rPr lang="en-US" dirty="0" smtClean="0"/>
              <a:t>Determine critical values or cutoffs</a:t>
            </a:r>
          </a:p>
          <a:p>
            <a:pPr marL="834390" lvl="1" indent="-514350"/>
            <a:r>
              <a:rPr lang="en-US" dirty="0" smtClean="0"/>
              <a:t>How extreme must our data be to reject the null?</a:t>
            </a:r>
          </a:p>
          <a:p>
            <a:pPr marL="834390" lvl="1" indent="-514350"/>
            <a:r>
              <a:rPr lang="en-US" u="sng" dirty="0" smtClean="0"/>
              <a:t>Critical Values</a:t>
            </a:r>
            <a:r>
              <a:rPr lang="en-US" dirty="0" smtClean="0"/>
              <a:t>: </a:t>
            </a:r>
            <a:r>
              <a:rPr lang="en-US" i="1" dirty="0" smtClean="0"/>
              <a:t>Test statistic values beyond which we will reject the null hypothesis (cutoffs).</a:t>
            </a:r>
          </a:p>
          <a:p>
            <a:pPr marL="1108710" lvl="2" indent="-514350"/>
            <a:r>
              <a:rPr lang="en-US" i="1" dirty="0" smtClean="0"/>
              <a:t>How far out must a score be to be considered ‘extreme’?</a:t>
            </a:r>
          </a:p>
          <a:p>
            <a:pPr marL="1108710" lvl="2" indent="-514350"/>
            <a:r>
              <a:rPr lang="en-US" i="1" dirty="0" smtClean="0"/>
              <a:t>p</a:t>
            </a:r>
            <a:r>
              <a:rPr lang="en-US" dirty="0" smtClean="0"/>
              <a:t> levels (</a:t>
            </a:r>
            <a:r>
              <a:rPr lang="el-GR" i="1" dirty="0" smtClean="0">
                <a:latin typeface="Trebuchet MS"/>
              </a:rPr>
              <a:t>α</a:t>
            </a:r>
            <a:r>
              <a:rPr lang="en-US" dirty="0" smtClean="0"/>
              <a:t>): </a:t>
            </a:r>
            <a:r>
              <a:rPr lang="en-US" i="1" dirty="0" smtClean="0"/>
              <a:t>Probabilities used to determine the critical value</a:t>
            </a:r>
          </a:p>
          <a:p>
            <a:pPr marL="514350" indent="-514350">
              <a:buFont typeface="+mj-lt"/>
              <a:buAutoNum type="arabicPeriod" startAt="5"/>
            </a:pPr>
            <a:r>
              <a:rPr lang="en-US" dirty="0" smtClean="0"/>
              <a:t>Calculate test statistic (e.g., z statistic)</a:t>
            </a:r>
          </a:p>
          <a:p>
            <a:pPr marL="514350" indent="-514350">
              <a:buFont typeface="+mj-lt"/>
              <a:buAutoNum type="arabicPeriod" startAt="5"/>
            </a:pPr>
            <a:r>
              <a:rPr lang="en-US" dirty="0" smtClean="0"/>
              <a:t>Make a decision</a:t>
            </a:r>
          </a:p>
          <a:p>
            <a:pPr marL="834390" lvl="1" indent="-514350"/>
            <a:r>
              <a:rPr lang="en-US" dirty="0" smtClean="0"/>
              <a:t>Statistically Significant: </a:t>
            </a:r>
            <a:r>
              <a:rPr lang="en-US" i="1" dirty="0" smtClean="0"/>
              <a:t>Instructs us to reject the null hypothesis because the pattern in the data differs from what we would expect by chance alone.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z Test: An Example</a:t>
            </a:r>
            <a:endParaRPr lang="en-US" dirty="0"/>
          </a:p>
        </p:txBody>
      </p:sp>
      <p:sp>
        <p:nvSpPr>
          <p:cNvPr id="3" name="Content Placeholder 2"/>
          <p:cNvSpPr>
            <a:spLocks noGrp="1"/>
          </p:cNvSpPr>
          <p:nvPr>
            <p:ph sz="quarter" idx="1"/>
          </p:nvPr>
        </p:nvSpPr>
        <p:spPr>
          <a:xfrm>
            <a:off x="612648" y="1600200"/>
            <a:ext cx="8153400" cy="5029200"/>
          </a:xfrm>
        </p:spPr>
        <p:txBody>
          <a:bodyPr/>
          <a:lstStyle/>
          <a:p>
            <a:pPr algn="ctr">
              <a:buNone/>
            </a:pPr>
            <a:r>
              <a:rPr lang="en-US" i="1" dirty="0" smtClean="0">
                <a:solidFill>
                  <a:srgbClr val="7030A0"/>
                </a:solidFill>
                <a:latin typeface="Trebuchet MS"/>
              </a:rPr>
              <a:t>Given: μ</a:t>
            </a:r>
            <a:r>
              <a:rPr lang="en-US" dirty="0" smtClean="0">
                <a:solidFill>
                  <a:srgbClr val="7030A0"/>
                </a:solidFill>
                <a:latin typeface="Trebuchet MS"/>
              </a:rPr>
              <a:t> = 156.5, </a:t>
            </a:r>
            <a:r>
              <a:rPr lang="el-GR" i="1" dirty="0" smtClean="0">
                <a:solidFill>
                  <a:srgbClr val="7030A0"/>
                </a:solidFill>
                <a:latin typeface="Trebuchet MS"/>
              </a:rPr>
              <a:t>σ</a:t>
            </a:r>
            <a:r>
              <a:rPr lang="en-US" dirty="0" smtClean="0">
                <a:solidFill>
                  <a:srgbClr val="7030A0"/>
                </a:solidFill>
                <a:latin typeface="Trebuchet MS"/>
              </a:rPr>
              <a:t> = 14.6, </a:t>
            </a:r>
            <a:r>
              <a:rPr lang="en-US" i="1" dirty="0" smtClean="0">
                <a:solidFill>
                  <a:srgbClr val="7030A0"/>
                </a:solidFill>
                <a:latin typeface="Trebuchet MS"/>
              </a:rPr>
              <a:t>M</a:t>
            </a:r>
            <a:r>
              <a:rPr lang="en-US" dirty="0" smtClean="0">
                <a:solidFill>
                  <a:srgbClr val="7030A0"/>
                </a:solidFill>
                <a:latin typeface="Trebuchet MS"/>
              </a:rPr>
              <a:t> = 156.11, </a:t>
            </a:r>
            <a:r>
              <a:rPr lang="en-US" i="1" dirty="0" smtClean="0">
                <a:solidFill>
                  <a:srgbClr val="7030A0"/>
                </a:solidFill>
                <a:latin typeface="Trebuchet MS"/>
              </a:rPr>
              <a:t>N</a:t>
            </a:r>
            <a:r>
              <a:rPr lang="en-US" dirty="0" smtClean="0">
                <a:solidFill>
                  <a:srgbClr val="7030A0"/>
                </a:solidFill>
                <a:latin typeface="Trebuchet MS"/>
              </a:rPr>
              <a:t> = 97</a:t>
            </a:r>
          </a:p>
          <a:p>
            <a:pPr marL="514350" indent="-514350">
              <a:buFont typeface="+mj-lt"/>
              <a:buAutoNum type="arabicPeriod"/>
            </a:pPr>
            <a:r>
              <a:rPr lang="en-US" dirty="0" smtClean="0"/>
              <a:t>Populations, distributions, and assumptions</a:t>
            </a:r>
          </a:p>
          <a:p>
            <a:pPr marL="834390" lvl="1" indent="-514350"/>
            <a:r>
              <a:rPr lang="en-US" dirty="0" smtClean="0"/>
              <a:t>Populations:</a:t>
            </a:r>
          </a:p>
          <a:p>
            <a:pPr marL="1108710" lvl="2" indent="-514350">
              <a:buFont typeface="+mj-lt"/>
              <a:buAutoNum type="arabicPeriod"/>
            </a:pPr>
            <a:r>
              <a:rPr lang="en-US" dirty="0" smtClean="0"/>
              <a:t>All students at UMD who have taken the test (not just our sample)</a:t>
            </a:r>
          </a:p>
          <a:p>
            <a:pPr marL="1108710" lvl="2" indent="-514350">
              <a:buFont typeface="+mj-lt"/>
              <a:buAutoNum type="arabicPeriod"/>
            </a:pPr>
            <a:r>
              <a:rPr lang="en-US" dirty="0" smtClean="0"/>
              <a:t>All students nationwide who have taken the test</a:t>
            </a:r>
          </a:p>
          <a:p>
            <a:pPr marL="834390" lvl="1" indent="-514350"/>
            <a:r>
              <a:rPr lang="en-US" dirty="0" smtClean="0"/>
              <a:t>Distribution: Sample </a:t>
            </a:r>
            <a:r>
              <a:rPr lang="en-US" dirty="0" smtClean="0">
                <a:sym typeface="Wingdings" pitchFamily="2" charset="2"/>
              </a:rPr>
              <a:t> distribution of means</a:t>
            </a:r>
            <a:endParaRPr lang="en-US" dirty="0" smtClean="0"/>
          </a:p>
          <a:p>
            <a:pPr marL="834390" lvl="1" indent="-514350"/>
            <a:r>
              <a:rPr lang="en-US" dirty="0" smtClean="0"/>
              <a:t>Test &amp; Assumptions: </a:t>
            </a:r>
            <a:r>
              <a:rPr lang="en-US" i="1" dirty="0" smtClean="0"/>
              <a:t>z</a:t>
            </a:r>
            <a:r>
              <a:rPr lang="en-US" dirty="0" smtClean="0"/>
              <a:t> test</a:t>
            </a:r>
          </a:p>
          <a:p>
            <a:pPr marL="1108710" lvl="2" indent="-514350">
              <a:buFont typeface="+mj-lt"/>
              <a:buAutoNum type="arabicPeriod"/>
            </a:pPr>
            <a:r>
              <a:rPr lang="en-US" dirty="0" smtClean="0"/>
              <a:t>Data are interval</a:t>
            </a:r>
          </a:p>
          <a:p>
            <a:pPr marL="1108710" lvl="2" indent="-514350">
              <a:buFont typeface="+mj-lt"/>
              <a:buAutoNum type="arabicPeriod"/>
            </a:pPr>
            <a:r>
              <a:rPr lang="en-US" dirty="0" smtClean="0"/>
              <a:t>We hope random selection (otherwise, less </a:t>
            </a:r>
            <a:r>
              <a:rPr lang="en-US" dirty="0" err="1" smtClean="0"/>
              <a:t>generalizable</a:t>
            </a:r>
            <a:r>
              <a:rPr lang="en-US" dirty="0" smtClean="0"/>
              <a:t>)</a:t>
            </a:r>
          </a:p>
          <a:p>
            <a:pPr marL="1108710" lvl="2" indent="-514350">
              <a:buFont typeface="+mj-lt"/>
              <a:buAutoNum type="arabicPeriod"/>
            </a:pPr>
            <a:r>
              <a:rPr lang="en-US" dirty="0" smtClean="0"/>
              <a:t>Sample size &gt; 30, therefore distribution is normal</a:t>
            </a:r>
          </a:p>
          <a:p>
            <a:pPr marL="1108710" lvl="2"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z Test: An Example</a:t>
            </a:r>
            <a:endParaRPr lang="en-US" dirty="0"/>
          </a:p>
        </p:txBody>
      </p:sp>
      <p:sp>
        <p:nvSpPr>
          <p:cNvPr id="3" name="Content Placeholder 2"/>
          <p:cNvSpPr>
            <a:spLocks noGrp="1"/>
          </p:cNvSpPr>
          <p:nvPr>
            <p:ph sz="quarter" idx="1"/>
          </p:nvPr>
        </p:nvSpPr>
        <p:spPr/>
        <p:txBody>
          <a:bodyPr>
            <a:normAutofit/>
          </a:bodyPr>
          <a:lstStyle/>
          <a:p>
            <a:pPr marL="514350" indent="-514350">
              <a:buFont typeface="+mj-lt"/>
              <a:buAutoNum type="arabicPeriod" startAt="2"/>
            </a:pPr>
            <a:r>
              <a:rPr lang="en-US" dirty="0" smtClean="0"/>
              <a:t>State the null (H</a:t>
            </a:r>
            <a:r>
              <a:rPr lang="en-US" baseline="-25000" dirty="0" smtClean="0"/>
              <a:t>0</a:t>
            </a:r>
            <a:r>
              <a:rPr lang="en-US" dirty="0" smtClean="0"/>
              <a:t>) and research (H</a:t>
            </a:r>
            <a:r>
              <a:rPr lang="en-US" baseline="-25000" dirty="0" smtClean="0"/>
              <a:t>1</a:t>
            </a:r>
            <a:r>
              <a:rPr lang="en-US" dirty="0" smtClean="0"/>
              <a:t>)hypotheses</a:t>
            </a:r>
          </a:p>
          <a:p>
            <a:pPr marL="514350" indent="-514350" algn="ctr">
              <a:buNone/>
            </a:pPr>
            <a:r>
              <a:rPr lang="en-US" dirty="0" smtClean="0"/>
              <a:t>In Symbols…</a:t>
            </a:r>
          </a:p>
          <a:p>
            <a:pPr marL="514350" indent="-514350" algn="ctr">
              <a:buNone/>
            </a:pPr>
            <a:endParaRPr lang="en-US" dirty="0" smtClean="0"/>
          </a:p>
          <a:p>
            <a:pPr marL="514350" indent="-514350" algn="ctr">
              <a:buNone/>
            </a:pPr>
            <a:endParaRPr lang="en-US" dirty="0" smtClean="0"/>
          </a:p>
          <a:p>
            <a:pPr marL="514350" indent="-514350" algn="ctr">
              <a:buNone/>
            </a:pPr>
            <a:r>
              <a:rPr lang="en-US" dirty="0" smtClean="0"/>
              <a:t>In Words…</a:t>
            </a:r>
            <a:endParaRPr lang="en-US" dirty="0"/>
          </a:p>
        </p:txBody>
      </p:sp>
      <p:sp>
        <p:nvSpPr>
          <p:cNvPr id="4" name="Rectangle 3"/>
          <p:cNvSpPr/>
          <p:nvPr/>
        </p:nvSpPr>
        <p:spPr>
          <a:xfrm>
            <a:off x="2209800" y="2819400"/>
            <a:ext cx="4572000" cy="1323439"/>
          </a:xfrm>
          <a:prstGeom prst="rect">
            <a:avLst/>
          </a:prstGeom>
        </p:spPr>
        <p:txBody>
          <a:bodyPr wrap="square" numCol="3">
            <a:spAutoFit/>
          </a:bodyPr>
          <a:lstStyle/>
          <a:p>
            <a:pPr marL="514350" indent="-514350" algn="ctr">
              <a:buNone/>
            </a:pPr>
            <a:r>
              <a:rPr lang="en-US" sz="2000" dirty="0" smtClean="0"/>
              <a:t>H</a:t>
            </a:r>
            <a:r>
              <a:rPr lang="en-US" sz="2000" baseline="-25000" dirty="0" smtClean="0"/>
              <a:t>0</a:t>
            </a:r>
            <a:r>
              <a:rPr lang="en-US" sz="2000" dirty="0" smtClean="0">
                <a:latin typeface="Trebuchet MS"/>
              </a:rPr>
              <a:t>:</a:t>
            </a:r>
            <a:r>
              <a:rPr lang="en-US" sz="2000" dirty="0" smtClean="0"/>
              <a:t> </a:t>
            </a:r>
            <a:r>
              <a:rPr lang="el-GR" sz="2000" i="1" dirty="0" smtClean="0">
                <a:latin typeface="Trebuchet MS"/>
              </a:rPr>
              <a:t>μ</a:t>
            </a:r>
            <a:r>
              <a:rPr lang="en-US" sz="2000" i="1" baseline="-25000" dirty="0" smtClean="0">
                <a:latin typeface="Trebuchet MS"/>
              </a:rPr>
              <a:t>1</a:t>
            </a:r>
            <a:r>
              <a:rPr lang="en-US" sz="2000" dirty="0" smtClean="0">
                <a:latin typeface="Trebuchet MS"/>
              </a:rPr>
              <a:t> ≤ </a:t>
            </a:r>
            <a:r>
              <a:rPr lang="el-GR" sz="2000" i="1" dirty="0" smtClean="0">
                <a:latin typeface="Trebuchet MS"/>
              </a:rPr>
              <a:t>μ</a:t>
            </a:r>
            <a:r>
              <a:rPr lang="en-US" sz="2000" i="1" baseline="-25000" dirty="0" smtClean="0">
                <a:latin typeface="Trebuchet MS"/>
              </a:rPr>
              <a:t>2</a:t>
            </a:r>
          </a:p>
          <a:p>
            <a:pPr marL="514350" indent="-514350" algn="ctr">
              <a:buNone/>
            </a:pPr>
            <a:r>
              <a:rPr lang="en-US" sz="2000" dirty="0" smtClean="0">
                <a:latin typeface="Trebuchet MS"/>
              </a:rPr>
              <a:t>H</a:t>
            </a:r>
            <a:r>
              <a:rPr lang="en-US" sz="2000" baseline="-25000" dirty="0" smtClean="0">
                <a:latin typeface="Trebuchet MS"/>
              </a:rPr>
              <a:t>1</a:t>
            </a:r>
            <a:r>
              <a:rPr lang="en-US" sz="2000" dirty="0" smtClean="0">
                <a:latin typeface="Trebuchet MS"/>
              </a:rPr>
              <a:t>: </a:t>
            </a:r>
            <a:r>
              <a:rPr lang="el-GR" sz="2000" i="1" dirty="0" smtClean="0">
                <a:latin typeface="Trebuchet MS"/>
              </a:rPr>
              <a:t>μ</a:t>
            </a:r>
            <a:r>
              <a:rPr lang="en-US" sz="2000" i="1" baseline="-25000" dirty="0" smtClean="0">
                <a:latin typeface="Trebuchet MS"/>
              </a:rPr>
              <a:t>1</a:t>
            </a:r>
            <a:r>
              <a:rPr lang="en-US" sz="2000" dirty="0" smtClean="0">
                <a:latin typeface="Trebuchet MS"/>
              </a:rPr>
              <a:t> &gt; </a:t>
            </a:r>
            <a:r>
              <a:rPr lang="el-GR" sz="2000" i="1" dirty="0" smtClean="0">
                <a:latin typeface="Trebuchet MS"/>
              </a:rPr>
              <a:t>μ</a:t>
            </a:r>
            <a:r>
              <a:rPr lang="en-US" sz="2000" i="1" baseline="-25000" dirty="0" smtClean="0">
                <a:latin typeface="Trebuchet MS"/>
              </a:rPr>
              <a:t>2</a:t>
            </a:r>
          </a:p>
          <a:p>
            <a:pPr marL="514350" indent="-514350">
              <a:buNone/>
            </a:pPr>
            <a:endParaRPr lang="en-US" sz="2000" dirty="0" smtClean="0">
              <a:latin typeface="Trebuchet MS"/>
            </a:endParaRPr>
          </a:p>
          <a:p>
            <a:pPr marL="514350" indent="-514350">
              <a:buNone/>
            </a:pPr>
            <a:endParaRPr lang="en-US" sz="2000" dirty="0" smtClean="0">
              <a:latin typeface="Trebuchet MS"/>
            </a:endParaRPr>
          </a:p>
          <a:p>
            <a:pPr marL="514350" indent="-514350">
              <a:buNone/>
            </a:pPr>
            <a:endParaRPr lang="en-US" sz="2000" dirty="0" smtClean="0">
              <a:latin typeface="Trebuchet MS"/>
            </a:endParaRPr>
          </a:p>
          <a:p>
            <a:pPr marL="514350" indent="-514350" algn="ctr">
              <a:buNone/>
            </a:pPr>
            <a:r>
              <a:rPr lang="en-US" sz="2000" dirty="0" smtClean="0">
                <a:latin typeface="Trebuchet MS"/>
              </a:rPr>
              <a:t>OR</a:t>
            </a:r>
          </a:p>
          <a:p>
            <a:pPr marL="514350" indent="-514350" algn="ctr">
              <a:buNone/>
            </a:pPr>
            <a:endParaRPr lang="en-US" sz="2000" dirty="0" smtClean="0"/>
          </a:p>
          <a:p>
            <a:pPr marL="514350" indent="-514350" algn="ctr">
              <a:buNone/>
            </a:pPr>
            <a:endParaRPr lang="en-US" sz="2000" dirty="0" smtClean="0"/>
          </a:p>
          <a:p>
            <a:pPr marL="514350" indent="-514350" algn="ctr">
              <a:buNone/>
            </a:pPr>
            <a:r>
              <a:rPr lang="en-US" sz="2000" dirty="0" smtClean="0"/>
              <a:t>H</a:t>
            </a:r>
            <a:r>
              <a:rPr lang="en-US" sz="2000" baseline="-25000" dirty="0" smtClean="0"/>
              <a:t>0</a:t>
            </a:r>
            <a:r>
              <a:rPr lang="en-US" sz="2000" dirty="0" smtClean="0">
                <a:latin typeface="Trebuchet MS"/>
              </a:rPr>
              <a:t>:</a:t>
            </a:r>
            <a:r>
              <a:rPr lang="en-US" sz="2000" dirty="0" smtClean="0"/>
              <a:t> </a:t>
            </a:r>
            <a:r>
              <a:rPr lang="el-GR" sz="2000" i="1" dirty="0" smtClean="0">
                <a:latin typeface="Trebuchet MS"/>
              </a:rPr>
              <a:t>μ</a:t>
            </a:r>
            <a:r>
              <a:rPr lang="en-US" sz="2000" i="1" baseline="-25000" dirty="0" smtClean="0">
                <a:latin typeface="Trebuchet MS"/>
              </a:rPr>
              <a:t>1</a:t>
            </a:r>
            <a:r>
              <a:rPr lang="en-US" sz="2000" dirty="0" smtClean="0">
                <a:latin typeface="Trebuchet MS"/>
              </a:rPr>
              <a:t> = </a:t>
            </a:r>
            <a:r>
              <a:rPr lang="el-GR" sz="2000" i="1" dirty="0" smtClean="0">
                <a:latin typeface="Trebuchet MS"/>
              </a:rPr>
              <a:t>μ</a:t>
            </a:r>
            <a:r>
              <a:rPr lang="en-US" sz="2000" i="1" baseline="-25000" dirty="0" smtClean="0">
                <a:latin typeface="Trebuchet MS"/>
              </a:rPr>
              <a:t>2</a:t>
            </a:r>
          </a:p>
          <a:p>
            <a:pPr marL="514350" indent="-514350" algn="ctr">
              <a:buNone/>
            </a:pPr>
            <a:r>
              <a:rPr lang="en-US" sz="2000" dirty="0" smtClean="0">
                <a:latin typeface="Trebuchet MS"/>
              </a:rPr>
              <a:t>H</a:t>
            </a:r>
            <a:r>
              <a:rPr lang="en-US" sz="2000" baseline="-25000" dirty="0" smtClean="0">
                <a:latin typeface="Trebuchet MS"/>
              </a:rPr>
              <a:t>1</a:t>
            </a:r>
            <a:r>
              <a:rPr lang="en-US" sz="2000" dirty="0" smtClean="0">
                <a:latin typeface="Trebuchet MS"/>
              </a:rPr>
              <a:t>: </a:t>
            </a:r>
            <a:r>
              <a:rPr lang="el-GR" sz="2000" i="1" dirty="0" smtClean="0">
                <a:latin typeface="Trebuchet MS"/>
              </a:rPr>
              <a:t>μ</a:t>
            </a:r>
            <a:r>
              <a:rPr lang="en-US" sz="2000" i="1" baseline="-25000" dirty="0" smtClean="0">
                <a:latin typeface="Trebuchet MS"/>
              </a:rPr>
              <a:t>1</a:t>
            </a:r>
            <a:r>
              <a:rPr lang="en-US" sz="2000" dirty="0" smtClean="0">
                <a:latin typeface="Trebuchet MS"/>
              </a:rPr>
              <a:t> ≠ </a:t>
            </a:r>
            <a:r>
              <a:rPr lang="el-GR" sz="2000" i="1" dirty="0" smtClean="0">
                <a:latin typeface="Trebuchet MS"/>
              </a:rPr>
              <a:t>μ</a:t>
            </a:r>
            <a:r>
              <a:rPr lang="en-US" sz="2000" i="1" baseline="-25000" dirty="0" smtClean="0">
                <a:latin typeface="Trebuchet MS"/>
              </a:rPr>
              <a:t>2</a:t>
            </a:r>
          </a:p>
        </p:txBody>
      </p:sp>
      <p:sp>
        <p:nvSpPr>
          <p:cNvPr id="5" name="Rectangle 4"/>
          <p:cNvSpPr/>
          <p:nvPr/>
        </p:nvSpPr>
        <p:spPr>
          <a:xfrm>
            <a:off x="152400" y="4408944"/>
            <a:ext cx="8991600" cy="1991856"/>
          </a:xfrm>
          <a:prstGeom prst="rect">
            <a:avLst/>
          </a:prstGeom>
        </p:spPr>
        <p:txBody>
          <a:bodyPr wrap="square" numCol="2">
            <a:spAutoFit/>
          </a:bodyPr>
          <a:lstStyle/>
          <a:p>
            <a:pPr marL="514350" indent="-514350"/>
            <a:r>
              <a:rPr lang="en-US" sz="2000" dirty="0" smtClean="0"/>
              <a:t>H</a:t>
            </a:r>
            <a:r>
              <a:rPr lang="en-US" sz="2000" baseline="-25000" dirty="0" smtClean="0"/>
              <a:t>0</a:t>
            </a:r>
            <a:r>
              <a:rPr lang="en-US" sz="2000" dirty="0" smtClean="0">
                <a:latin typeface="Trebuchet MS"/>
              </a:rPr>
              <a:t>:</a:t>
            </a:r>
            <a:r>
              <a:rPr lang="en-US" sz="2000" dirty="0" smtClean="0"/>
              <a:t> </a:t>
            </a:r>
            <a:r>
              <a:rPr lang="en-US" sz="2000" i="1" dirty="0" smtClean="0">
                <a:latin typeface="Trebuchet MS"/>
              </a:rPr>
              <a:t>Mean of pop 1 will be less than or equal to the mean of pop 2</a:t>
            </a:r>
          </a:p>
          <a:p>
            <a:pPr marL="514350" indent="-514350"/>
            <a:endParaRPr lang="en-US" sz="2000" i="1" dirty="0" smtClean="0">
              <a:latin typeface="Trebuchet MS"/>
            </a:endParaRPr>
          </a:p>
          <a:p>
            <a:pPr marL="514350" indent="-514350"/>
            <a:r>
              <a:rPr lang="en-US" sz="2000" dirty="0" smtClean="0">
                <a:latin typeface="Trebuchet MS"/>
              </a:rPr>
              <a:t>H</a:t>
            </a:r>
            <a:r>
              <a:rPr lang="en-US" sz="2000" baseline="-25000" dirty="0" smtClean="0">
                <a:latin typeface="Trebuchet MS"/>
              </a:rPr>
              <a:t>1</a:t>
            </a:r>
            <a:r>
              <a:rPr lang="en-US" sz="2000" dirty="0" smtClean="0">
                <a:latin typeface="Trebuchet MS"/>
              </a:rPr>
              <a:t>: </a:t>
            </a:r>
            <a:r>
              <a:rPr lang="en-US" sz="2000" i="1" dirty="0" smtClean="0">
                <a:latin typeface="Trebuchet MS"/>
              </a:rPr>
              <a:t>Mean of pop 1 will be greater than mean of pop 2</a:t>
            </a:r>
            <a:endParaRPr lang="en-US" sz="2000" i="1" baseline="-25000" dirty="0" smtClean="0">
              <a:latin typeface="Trebuchet MS"/>
            </a:endParaRPr>
          </a:p>
          <a:p>
            <a:pPr marL="514350" indent="-514350" algn="ctr">
              <a:buNone/>
            </a:pPr>
            <a:endParaRPr lang="en-US" sz="2000" dirty="0" smtClean="0">
              <a:latin typeface="Trebuchet MS"/>
            </a:endParaRPr>
          </a:p>
          <a:p>
            <a:pPr marL="514350" indent="-514350"/>
            <a:r>
              <a:rPr lang="en-US" sz="2000" dirty="0" smtClean="0"/>
              <a:t>	H</a:t>
            </a:r>
            <a:r>
              <a:rPr lang="en-US" sz="2000" baseline="-25000" dirty="0" smtClean="0"/>
              <a:t>0</a:t>
            </a:r>
            <a:r>
              <a:rPr lang="en-US" sz="2000" dirty="0" smtClean="0">
                <a:latin typeface="Trebuchet MS"/>
              </a:rPr>
              <a:t>:</a:t>
            </a:r>
            <a:r>
              <a:rPr lang="en-US" sz="2000" dirty="0" smtClean="0"/>
              <a:t> </a:t>
            </a:r>
            <a:r>
              <a:rPr lang="en-US" sz="2000" i="1" dirty="0" smtClean="0">
                <a:latin typeface="Trebuchet MS"/>
              </a:rPr>
              <a:t>Mean of pop 1 will be less equal to the mean of pop 2</a:t>
            </a:r>
          </a:p>
          <a:p>
            <a:pPr marL="514350" indent="-514350"/>
            <a:endParaRPr lang="en-US" sz="2000" i="1" dirty="0" smtClean="0">
              <a:latin typeface="Trebuchet MS"/>
            </a:endParaRPr>
          </a:p>
          <a:p>
            <a:pPr marL="514350" indent="-514350"/>
            <a:r>
              <a:rPr lang="en-US" sz="2000" dirty="0" smtClean="0">
                <a:latin typeface="Trebuchet MS"/>
              </a:rPr>
              <a:t>	H</a:t>
            </a:r>
            <a:r>
              <a:rPr lang="en-US" sz="2000" baseline="-25000" dirty="0" smtClean="0">
                <a:latin typeface="Trebuchet MS"/>
              </a:rPr>
              <a:t>1</a:t>
            </a:r>
            <a:r>
              <a:rPr lang="en-US" sz="2000" dirty="0" smtClean="0">
                <a:latin typeface="Trebuchet MS"/>
              </a:rPr>
              <a:t>: </a:t>
            </a:r>
            <a:r>
              <a:rPr lang="en-US" sz="2000" i="1" dirty="0" smtClean="0">
                <a:latin typeface="Trebuchet MS"/>
              </a:rPr>
              <a:t>Mean of pop 1 will be different from the mean of pop 2</a:t>
            </a:r>
            <a:endParaRPr lang="en-US" sz="2000" i="1" baseline="-25000" dirty="0" smtClean="0">
              <a:latin typeface="Trebuchet M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z Test: An Example</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startAt="3"/>
            </a:pPr>
            <a:r>
              <a:rPr lang="en-US" dirty="0" smtClean="0"/>
              <a:t>Determine characteristics of comparison distribution.</a:t>
            </a:r>
          </a:p>
          <a:p>
            <a:pPr marL="834390" lvl="1" indent="-514350"/>
            <a:r>
              <a:rPr lang="en-US" dirty="0" smtClean="0"/>
              <a:t>Population: </a:t>
            </a:r>
            <a:r>
              <a:rPr lang="el-GR" i="1" dirty="0" smtClean="0">
                <a:latin typeface="Trebuchet MS"/>
              </a:rPr>
              <a:t>μ</a:t>
            </a:r>
            <a:r>
              <a:rPr lang="en-US" dirty="0" smtClean="0">
                <a:latin typeface="Trebuchet MS"/>
              </a:rPr>
              <a:t> = 156.5, </a:t>
            </a:r>
            <a:r>
              <a:rPr lang="el-GR" i="1" dirty="0" smtClean="0">
                <a:latin typeface="Trebuchet MS"/>
              </a:rPr>
              <a:t>σ</a:t>
            </a:r>
            <a:r>
              <a:rPr lang="en-US" dirty="0" smtClean="0">
                <a:latin typeface="Trebuchet MS"/>
              </a:rPr>
              <a:t> = 14.6</a:t>
            </a:r>
          </a:p>
          <a:p>
            <a:pPr marL="834390" lvl="1" indent="-514350"/>
            <a:r>
              <a:rPr lang="en-US" dirty="0" smtClean="0"/>
              <a:t>Sample: </a:t>
            </a:r>
            <a:r>
              <a:rPr lang="en-US" i="1" dirty="0" smtClean="0"/>
              <a:t>M</a:t>
            </a:r>
            <a:r>
              <a:rPr lang="en-US" dirty="0" smtClean="0"/>
              <a:t> = 156.11, </a:t>
            </a:r>
            <a:r>
              <a:rPr lang="en-US" i="1" dirty="0" smtClean="0"/>
              <a:t>N = 97</a:t>
            </a:r>
            <a:endParaRPr lang="en-US" dirty="0"/>
          </a:p>
        </p:txBody>
      </p:sp>
      <p:graphicFrame>
        <p:nvGraphicFramePr>
          <p:cNvPr id="14338" name="Object 2"/>
          <p:cNvGraphicFramePr>
            <a:graphicFrameLocks noChangeAspect="1"/>
          </p:cNvGraphicFramePr>
          <p:nvPr/>
        </p:nvGraphicFramePr>
        <p:xfrm>
          <a:off x="2597150" y="4159250"/>
          <a:ext cx="4191000" cy="1098550"/>
        </p:xfrm>
        <a:graphic>
          <a:graphicData uri="http://schemas.openxmlformats.org/presentationml/2006/ole">
            <p:oleObj spid="_x0000_s14341" name="Equation" r:id="rId3" imgW="1600200" imgH="419100" progId="Equation.3">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z Test: An Example</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startAt="4"/>
            </a:pPr>
            <a:r>
              <a:rPr lang="en-US" dirty="0" smtClean="0"/>
              <a:t>Determine critical value (cutoffs)</a:t>
            </a:r>
          </a:p>
          <a:p>
            <a:pPr marL="834390" lvl="1" indent="-514350"/>
            <a:r>
              <a:rPr lang="en-US" dirty="0" smtClean="0"/>
              <a:t>In Behavioral Sciences, we use </a:t>
            </a:r>
            <a:r>
              <a:rPr lang="en-US" i="1" dirty="0" smtClean="0"/>
              <a:t>p</a:t>
            </a:r>
            <a:r>
              <a:rPr lang="en-US" dirty="0" smtClean="0"/>
              <a:t> = .05</a:t>
            </a:r>
          </a:p>
          <a:p>
            <a:pPr marL="834390" lvl="1" indent="-514350"/>
            <a:r>
              <a:rPr lang="en-US" i="1" dirty="0" smtClean="0"/>
              <a:t>p</a:t>
            </a:r>
            <a:r>
              <a:rPr lang="en-US" dirty="0" smtClean="0"/>
              <a:t> = .05 = 5% </a:t>
            </a:r>
            <a:r>
              <a:rPr lang="en-US" dirty="0" smtClean="0">
                <a:sym typeface="Wingdings" pitchFamily="2" charset="2"/>
              </a:rPr>
              <a:t> 2.5% in each tail</a:t>
            </a:r>
          </a:p>
          <a:p>
            <a:pPr marL="834390" lvl="1" indent="-514350"/>
            <a:r>
              <a:rPr lang="en-US" dirty="0" smtClean="0">
                <a:sym typeface="Wingdings" pitchFamily="2" charset="2"/>
              </a:rPr>
              <a:t>50% - 2.5% = 47.5%</a:t>
            </a:r>
          </a:p>
          <a:p>
            <a:pPr marL="834390" lvl="1" indent="-514350"/>
            <a:r>
              <a:rPr lang="en-US" dirty="0" smtClean="0">
                <a:sym typeface="Wingdings" pitchFamily="2" charset="2"/>
              </a:rPr>
              <a:t>Consult z table for 47.5%  </a:t>
            </a:r>
            <a:r>
              <a:rPr lang="en-US" i="1" dirty="0" smtClean="0">
                <a:sym typeface="Wingdings" pitchFamily="2" charset="2"/>
              </a:rPr>
              <a:t>z</a:t>
            </a:r>
            <a:r>
              <a:rPr lang="en-US" dirty="0" smtClean="0">
                <a:sym typeface="Wingdings" pitchFamily="2" charset="2"/>
              </a:rPr>
              <a:t> = 1.96</a:t>
            </a:r>
            <a:endParaRPr lang="en-US" dirty="0"/>
          </a:p>
        </p:txBody>
      </p:sp>
      <p:pic>
        <p:nvPicPr>
          <p:cNvPr id="15363" name="Picture 3" descr="C:\Users\Arlo &amp; Michelle\Desktop\Statistics\Publisher Resources\Chapter Images\JPEG_hi-res\CH08\Nolan_fig08_12.jpg"/>
          <p:cNvPicPr>
            <a:picLocks noChangeAspect="1" noChangeArrowheads="1"/>
          </p:cNvPicPr>
          <p:nvPr/>
        </p:nvPicPr>
        <p:blipFill>
          <a:blip r:embed="rId2" cstate="print"/>
          <a:srcRect/>
          <a:stretch>
            <a:fillRect/>
          </a:stretch>
        </p:blipFill>
        <p:spPr bwMode="auto">
          <a:xfrm>
            <a:off x="1828800" y="4113312"/>
            <a:ext cx="5715000" cy="2668488"/>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752600"/>
            <a:ext cx="3657600" cy="2308324"/>
          </a:xfrm>
          <a:prstGeom prst="rect">
            <a:avLst/>
          </a:prstGeom>
          <a:noFill/>
        </p:spPr>
        <p:txBody>
          <a:bodyPr wrap="square" rtlCol="0">
            <a:spAutoFit/>
          </a:bodyPr>
          <a:lstStyle/>
          <a:p>
            <a:r>
              <a:rPr lang="en-US" b="1" dirty="0" smtClean="0"/>
              <a:t>THIS </a:t>
            </a:r>
            <a:r>
              <a:rPr lang="en-US" i="1" dirty="0" smtClean="0"/>
              <a:t>z </a:t>
            </a:r>
            <a:r>
              <a:rPr lang="en-US" dirty="0" smtClean="0"/>
              <a:t>Table lists the percentage under the normal curve, between the mean (center of distribution) and the z statistic.</a:t>
            </a:r>
            <a:endParaRPr lang="en-US" i="1" dirty="0" smtClean="0"/>
          </a:p>
          <a:p>
            <a:endParaRPr lang="en-US" i="1" dirty="0" smtClean="0"/>
          </a:p>
          <a:p>
            <a:pPr algn="ctr"/>
            <a:r>
              <a:rPr lang="en-US" i="1" dirty="0" smtClean="0"/>
              <a:t>95% / 2 = 47.5%</a:t>
            </a:r>
          </a:p>
          <a:p>
            <a:pPr algn="ctr"/>
            <a:endParaRPr lang="en-US" i="1" dirty="0" smtClean="0"/>
          </a:p>
          <a:p>
            <a:pPr algn="ctr"/>
            <a:r>
              <a:rPr lang="en-US" i="1" dirty="0" err="1" smtClean="0"/>
              <a:t>z</a:t>
            </a:r>
            <a:r>
              <a:rPr lang="en-US" i="1" baseline="-25000" dirty="0" err="1" smtClean="0"/>
              <a:t>crit</a:t>
            </a:r>
            <a:r>
              <a:rPr lang="en-US" dirty="0" smtClean="0"/>
              <a:t> = 1.96</a:t>
            </a:r>
          </a:p>
        </p:txBody>
      </p:sp>
      <p:pic>
        <p:nvPicPr>
          <p:cNvPr id="86020" name="Picture 4" descr="http://www.stat.ucla.edu/~dinov/courses_students.dir/STAT10_Fall01/STAT10_Fall01/z-table.JPG"/>
          <p:cNvPicPr>
            <a:picLocks noChangeAspect="1" noChangeArrowheads="1"/>
          </p:cNvPicPr>
          <p:nvPr/>
        </p:nvPicPr>
        <p:blipFill>
          <a:blip r:embed="rId2" cstate="print"/>
          <a:srcRect/>
          <a:stretch>
            <a:fillRect/>
          </a:stretch>
        </p:blipFill>
        <p:spPr bwMode="auto">
          <a:xfrm>
            <a:off x="5257801" y="-20576"/>
            <a:ext cx="3886200" cy="6878576"/>
          </a:xfrm>
          <a:prstGeom prst="rect">
            <a:avLst/>
          </a:prstGeom>
          <a:noFill/>
        </p:spPr>
      </p:pic>
      <p:cxnSp>
        <p:nvCxnSpPr>
          <p:cNvPr id="13" name="Curved Connector 12"/>
          <p:cNvCxnSpPr/>
          <p:nvPr/>
        </p:nvCxnSpPr>
        <p:spPr>
          <a:xfrm>
            <a:off x="3200400" y="3276600"/>
            <a:ext cx="4549698" cy="968298"/>
          </a:xfrm>
          <a:prstGeom prst="curvedConnector3">
            <a:avLst>
              <a:gd name="adj1" fmla="val 50000"/>
            </a:avLst>
          </a:prstGeom>
          <a:ln w="38100">
            <a:solidFill>
              <a:srgbClr val="1C67BB"/>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740804" y="4168698"/>
            <a:ext cx="381000" cy="152400"/>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Elbow Connector 6"/>
          <p:cNvCxnSpPr/>
          <p:nvPr/>
        </p:nvCxnSpPr>
        <p:spPr>
          <a:xfrm>
            <a:off x="2743200" y="3886200"/>
            <a:ext cx="2667000" cy="381000"/>
          </a:xfrm>
          <a:prstGeom prst="bentConnector3">
            <a:avLst>
              <a:gd name="adj1" fmla="val 50000"/>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flipV="1">
            <a:off x="2743200" y="1676400"/>
            <a:ext cx="4953000" cy="2209802"/>
          </a:xfrm>
          <a:prstGeom prst="bentConnector3">
            <a:avLst>
              <a:gd name="adj1" fmla="val 50000"/>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1000"/>
                                        <p:tgtEl>
                                          <p:spTgt spid="15"/>
                                        </p:tgtEl>
                                      </p:cBhvr>
                                    </p:animEffect>
                                  </p:childTnLst>
                                </p:cTn>
                              </p:par>
                            </p:childTnLst>
                          </p:cTn>
                        </p:par>
                        <p:par>
                          <p:cTn id="12" fill="hold">
                            <p:stCondLst>
                              <p:cond delay="3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z Test: An Example</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startAt="5"/>
            </a:pPr>
            <a:r>
              <a:rPr lang="en-US" dirty="0" smtClean="0"/>
              <a:t>Calculate test statistic</a:t>
            </a:r>
          </a:p>
          <a:p>
            <a:pPr marL="514350" indent="-514350">
              <a:buFont typeface="+mj-lt"/>
              <a:buAutoNum type="arabicPeriod" startAt="5"/>
            </a:pPr>
            <a:endParaRPr lang="en-US" dirty="0" smtClean="0"/>
          </a:p>
          <a:p>
            <a:pPr marL="514350" indent="-514350">
              <a:buFont typeface="+mj-lt"/>
              <a:buAutoNum type="arabicPeriod" startAt="5"/>
            </a:pPr>
            <a:endParaRPr lang="en-US" dirty="0" smtClean="0"/>
          </a:p>
          <a:p>
            <a:pPr marL="514350" indent="-514350">
              <a:buFont typeface="+mj-lt"/>
              <a:buAutoNum type="arabicPeriod" startAt="5"/>
            </a:pPr>
            <a:endParaRPr lang="en-US" dirty="0" smtClean="0"/>
          </a:p>
          <a:p>
            <a:pPr marL="514350" indent="-514350">
              <a:buFont typeface="+mj-lt"/>
              <a:buAutoNum type="arabicPeriod" startAt="5"/>
            </a:pPr>
            <a:r>
              <a:rPr lang="en-US" dirty="0" smtClean="0"/>
              <a:t>Make a Decision</a:t>
            </a:r>
            <a:endParaRPr lang="en-US" dirty="0"/>
          </a:p>
        </p:txBody>
      </p:sp>
      <p:graphicFrame>
        <p:nvGraphicFramePr>
          <p:cNvPr id="16386" name="Object 2"/>
          <p:cNvGraphicFramePr>
            <a:graphicFrameLocks noChangeAspect="1"/>
          </p:cNvGraphicFramePr>
          <p:nvPr/>
        </p:nvGraphicFramePr>
        <p:xfrm>
          <a:off x="1176338" y="2133600"/>
          <a:ext cx="6831012" cy="1171575"/>
        </p:xfrm>
        <a:graphic>
          <a:graphicData uri="http://schemas.openxmlformats.org/presentationml/2006/ole">
            <p:oleObj spid="_x0000_s16389" name="Equation" r:id="rId3" imgW="2514600" imgH="431800" progId="Equation.3">
              <p:embed/>
            </p:oleObj>
          </a:graphicData>
        </a:graphic>
      </p:graphicFrame>
      <p:pic>
        <p:nvPicPr>
          <p:cNvPr id="6" name="Picture 2" descr="C:\Users\Arlo &amp; Michelle\Desktop\Statistics\Publisher Resources\Chapter Images\JPEG_hi-res\CH08\Nolan_fig08_13.jpg"/>
          <p:cNvPicPr>
            <a:picLocks noChangeAspect="1" noChangeArrowheads="1"/>
          </p:cNvPicPr>
          <p:nvPr/>
        </p:nvPicPr>
        <p:blipFill>
          <a:blip r:embed="rId4" cstate="print"/>
          <a:srcRect/>
          <a:stretch>
            <a:fillRect/>
          </a:stretch>
        </p:blipFill>
        <p:spPr bwMode="auto">
          <a:xfrm>
            <a:off x="2133600" y="4330646"/>
            <a:ext cx="5086350" cy="2374954"/>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Does sample size matter?</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Increasing Sample Size</a:t>
            </a:r>
            <a:endParaRPr lang="en-US" dirty="0"/>
          </a:p>
        </p:txBody>
      </p:sp>
      <p:sp>
        <p:nvSpPr>
          <p:cNvPr id="3" name="Content Placeholder 2"/>
          <p:cNvSpPr>
            <a:spLocks noGrp="1"/>
          </p:cNvSpPr>
          <p:nvPr>
            <p:ph sz="quarter" idx="1"/>
          </p:nvPr>
        </p:nvSpPr>
        <p:spPr/>
        <p:txBody>
          <a:bodyPr/>
          <a:lstStyle/>
          <a:p>
            <a:r>
              <a:rPr lang="en-US" dirty="0" smtClean="0"/>
              <a:t>By increasing sample size, one can increase the value of the test statistic, thus increasing probability of finding a significant effect</a:t>
            </a:r>
          </a:p>
        </p:txBody>
      </p:sp>
      <p:pic>
        <p:nvPicPr>
          <p:cNvPr id="39938" name="Picture 2" descr="http://marketintellisense.web.officelive.com/images/sample_size.png"/>
          <p:cNvPicPr>
            <a:picLocks noChangeAspect="1" noChangeArrowheads="1"/>
          </p:cNvPicPr>
          <p:nvPr/>
        </p:nvPicPr>
        <p:blipFill>
          <a:blip r:embed="rId2" cstate="print">
            <a:clrChange>
              <a:clrFrom>
                <a:srgbClr val="FFFFFF"/>
              </a:clrFrom>
              <a:clrTo>
                <a:srgbClr val="FFFFFF">
                  <a:alpha val="0"/>
                </a:srgbClr>
              </a:clrTo>
            </a:clrChange>
          </a:blip>
          <a:srcRect b="6154"/>
          <a:stretch>
            <a:fillRect/>
          </a:stretch>
        </p:blipFill>
        <p:spPr bwMode="auto">
          <a:xfrm>
            <a:off x="1600200" y="3143249"/>
            <a:ext cx="6238875" cy="3486151"/>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Increasing Sample Size Matters</a:t>
            </a:r>
            <a:endParaRPr lang="en-US" dirty="0"/>
          </a:p>
        </p:txBody>
      </p:sp>
      <p:sp>
        <p:nvSpPr>
          <p:cNvPr id="3" name="Content Placeholder 2"/>
          <p:cNvSpPr>
            <a:spLocks noGrp="1"/>
          </p:cNvSpPr>
          <p:nvPr>
            <p:ph sz="quarter" idx="1"/>
          </p:nvPr>
        </p:nvSpPr>
        <p:spPr/>
        <p:txBody>
          <a:bodyPr/>
          <a:lstStyle/>
          <a:p>
            <a:r>
              <a:rPr lang="en-US" dirty="0" smtClean="0"/>
              <a:t>Original Example: Psychology GRE scores</a:t>
            </a:r>
          </a:p>
          <a:p>
            <a:pPr lvl="1">
              <a:buNone/>
            </a:pPr>
            <a:r>
              <a:rPr lang="en-US" dirty="0" smtClean="0">
                <a:latin typeface="Trebuchet MS"/>
              </a:rPr>
              <a:t>Population: </a:t>
            </a:r>
            <a:r>
              <a:rPr lang="en-US" i="1" dirty="0" smtClean="0">
                <a:latin typeface="Trebuchet MS"/>
              </a:rPr>
              <a:t>μ</a:t>
            </a:r>
            <a:r>
              <a:rPr lang="en-US" dirty="0" smtClean="0">
                <a:latin typeface="Trebuchet MS"/>
              </a:rPr>
              <a:t> = 554, </a:t>
            </a:r>
            <a:r>
              <a:rPr lang="el-GR" i="1" dirty="0" smtClean="0">
                <a:latin typeface="Trebuchet MS"/>
              </a:rPr>
              <a:t>σ</a:t>
            </a:r>
            <a:r>
              <a:rPr lang="en-US" dirty="0" smtClean="0">
                <a:latin typeface="Trebuchet MS"/>
              </a:rPr>
              <a:t> = 99</a:t>
            </a:r>
          </a:p>
          <a:p>
            <a:pPr lvl="1">
              <a:buNone/>
            </a:pPr>
            <a:r>
              <a:rPr lang="en-US" dirty="0" smtClean="0">
                <a:latin typeface="Trebuchet MS"/>
              </a:rPr>
              <a:t>Sample: </a:t>
            </a:r>
            <a:r>
              <a:rPr lang="en-US" i="1" dirty="0" smtClean="0">
                <a:latin typeface="Trebuchet MS"/>
              </a:rPr>
              <a:t>M</a:t>
            </a:r>
            <a:r>
              <a:rPr lang="en-US" dirty="0" smtClean="0">
                <a:latin typeface="Trebuchet MS"/>
              </a:rPr>
              <a:t> = 568, </a:t>
            </a:r>
            <a:r>
              <a:rPr lang="en-US" i="1" u="sng" dirty="0" smtClean="0">
                <a:latin typeface="Trebuchet MS"/>
              </a:rPr>
              <a:t>N</a:t>
            </a:r>
            <a:r>
              <a:rPr lang="en-US" u="sng" dirty="0" smtClean="0">
                <a:latin typeface="Trebuchet MS"/>
              </a:rPr>
              <a:t> = 90</a:t>
            </a:r>
            <a:endParaRPr lang="en-US" u="sng" dirty="0" smtClean="0"/>
          </a:p>
          <a:p>
            <a:endParaRPr lang="en-US" dirty="0"/>
          </a:p>
        </p:txBody>
      </p:sp>
      <p:graphicFrame>
        <p:nvGraphicFramePr>
          <p:cNvPr id="17410" name="Object 2"/>
          <p:cNvGraphicFramePr>
            <a:graphicFrameLocks noChangeAspect="1"/>
          </p:cNvGraphicFramePr>
          <p:nvPr/>
        </p:nvGraphicFramePr>
        <p:xfrm>
          <a:off x="2500312" y="3321050"/>
          <a:ext cx="4357688" cy="1098550"/>
        </p:xfrm>
        <a:graphic>
          <a:graphicData uri="http://schemas.openxmlformats.org/presentationml/2006/ole">
            <p:oleObj spid="_x0000_s17416" name="Equation" r:id="rId3" imgW="1663700" imgH="419100" progId="Equation.3">
              <p:embed/>
            </p:oleObj>
          </a:graphicData>
        </a:graphic>
      </p:graphicFrame>
      <p:graphicFrame>
        <p:nvGraphicFramePr>
          <p:cNvPr id="17411" name="Object 3"/>
          <p:cNvGraphicFramePr>
            <a:graphicFrameLocks noChangeAspect="1"/>
          </p:cNvGraphicFramePr>
          <p:nvPr/>
        </p:nvGraphicFramePr>
        <p:xfrm>
          <a:off x="1719263" y="4848225"/>
          <a:ext cx="5829300" cy="1171575"/>
        </p:xfrm>
        <a:graphic>
          <a:graphicData uri="http://schemas.openxmlformats.org/presentationml/2006/ole">
            <p:oleObj spid="_x0000_s17417" name="Equation" r:id="rId4" imgW="2146300" imgH="431800" progId="Equation.DSMT4">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CDC Example: Jessica</a:t>
            </a:r>
            <a:endParaRPr lang="en-US" dirty="0"/>
          </a:p>
        </p:txBody>
      </p:sp>
      <p:sp>
        <p:nvSpPr>
          <p:cNvPr id="3" name="Content Placeholder 2"/>
          <p:cNvSpPr>
            <a:spLocks noGrp="1"/>
          </p:cNvSpPr>
          <p:nvPr>
            <p:ph sz="quarter" idx="1"/>
          </p:nvPr>
        </p:nvSpPr>
        <p:spPr/>
        <p:txBody>
          <a:bodyPr/>
          <a:lstStyle/>
          <a:p>
            <a:r>
              <a:rPr lang="en-US" dirty="0" smtClean="0"/>
              <a:t>Jessica is 15 years old and 66.41 in. tall</a:t>
            </a:r>
          </a:p>
          <a:p>
            <a:r>
              <a:rPr lang="en-US" dirty="0" smtClean="0"/>
              <a:t>For 15 year old girls, </a:t>
            </a:r>
            <a:r>
              <a:rPr lang="el-GR" i="1" dirty="0" smtClean="0">
                <a:latin typeface="Trebuchet MS"/>
              </a:rPr>
              <a:t>μ</a:t>
            </a:r>
            <a:r>
              <a:rPr lang="en-US" i="1" dirty="0" smtClean="0">
                <a:latin typeface="Trebuchet MS"/>
              </a:rPr>
              <a:t> </a:t>
            </a:r>
            <a:r>
              <a:rPr lang="en-US" dirty="0" smtClean="0">
                <a:latin typeface="Trebuchet MS"/>
              </a:rPr>
              <a:t>= 63.8,</a:t>
            </a:r>
            <a:r>
              <a:rPr lang="en-US" i="1" dirty="0" smtClean="0">
                <a:latin typeface="Trebuchet MS"/>
              </a:rPr>
              <a:t> </a:t>
            </a:r>
            <a:r>
              <a:rPr lang="el-GR" i="1" dirty="0" smtClean="0">
                <a:latin typeface="Trebuchet MS"/>
              </a:rPr>
              <a:t>σ</a:t>
            </a:r>
            <a:r>
              <a:rPr lang="en-US" dirty="0" smtClean="0">
                <a:latin typeface="Trebuchet MS"/>
              </a:rPr>
              <a:t> = 2.66</a:t>
            </a:r>
            <a:endParaRPr lang="en-US" dirty="0"/>
          </a:p>
        </p:txBody>
      </p:sp>
      <p:graphicFrame>
        <p:nvGraphicFramePr>
          <p:cNvPr id="2050" name="Object 2"/>
          <p:cNvGraphicFramePr>
            <a:graphicFrameLocks noChangeAspect="1"/>
          </p:cNvGraphicFramePr>
          <p:nvPr/>
        </p:nvGraphicFramePr>
        <p:xfrm>
          <a:off x="2051050" y="2971800"/>
          <a:ext cx="4959350" cy="900113"/>
        </p:xfrm>
        <a:graphic>
          <a:graphicData uri="http://schemas.openxmlformats.org/presentationml/2006/ole">
            <p:oleObj spid="_x0000_s6149" name="Equation" r:id="rId3" imgW="2171700" imgH="393700" progId="Equation.3">
              <p:embed/>
            </p:oleObj>
          </a:graphicData>
        </a:graphic>
      </p:graphicFrame>
      <p:pic>
        <p:nvPicPr>
          <p:cNvPr id="2051" name="Picture 3" descr="C:\Users\Arlo &amp; Michelle\Desktop\Statistics\Publisher Resources\Chapter Images\JPEG_hi-res\CH08\Nolan_table08_01.jpg"/>
          <p:cNvPicPr>
            <a:picLocks noChangeAspect="1" noChangeArrowheads="1"/>
          </p:cNvPicPr>
          <p:nvPr/>
        </p:nvPicPr>
        <p:blipFill>
          <a:blip r:embed="rId4" cstate="print"/>
          <a:srcRect t="35868" r="1118" b="12465"/>
          <a:stretch>
            <a:fillRect/>
          </a:stretch>
        </p:blipFill>
        <p:spPr bwMode="auto">
          <a:xfrm>
            <a:off x="1752600" y="4114800"/>
            <a:ext cx="5618162" cy="23622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Increasing Sample Size Matters</a:t>
            </a:r>
            <a:endParaRPr lang="en-US" dirty="0"/>
          </a:p>
        </p:txBody>
      </p:sp>
      <p:sp>
        <p:nvSpPr>
          <p:cNvPr id="3" name="Content Placeholder 2"/>
          <p:cNvSpPr>
            <a:spLocks noGrp="1"/>
          </p:cNvSpPr>
          <p:nvPr>
            <p:ph sz="quarter" idx="1"/>
          </p:nvPr>
        </p:nvSpPr>
        <p:spPr/>
        <p:txBody>
          <a:bodyPr/>
          <a:lstStyle/>
          <a:p>
            <a:r>
              <a:rPr lang="en-US" dirty="0" smtClean="0"/>
              <a:t>New Example: Psychology GRE scores for </a:t>
            </a:r>
            <a:r>
              <a:rPr lang="en-US" i="1" dirty="0" smtClean="0"/>
              <a:t>N</a:t>
            </a:r>
            <a:r>
              <a:rPr lang="en-US" dirty="0" smtClean="0"/>
              <a:t> = 200</a:t>
            </a:r>
          </a:p>
          <a:p>
            <a:pPr lvl="1">
              <a:buNone/>
            </a:pPr>
            <a:r>
              <a:rPr lang="en-US" dirty="0" smtClean="0">
                <a:latin typeface="Trebuchet MS"/>
              </a:rPr>
              <a:t>Population: </a:t>
            </a:r>
            <a:r>
              <a:rPr lang="en-US" i="1" dirty="0" smtClean="0">
                <a:latin typeface="Trebuchet MS"/>
              </a:rPr>
              <a:t>μ</a:t>
            </a:r>
            <a:r>
              <a:rPr lang="en-US" dirty="0" smtClean="0">
                <a:latin typeface="Trebuchet MS"/>
              </a:rPr>
              <a:t> = 554, </a:t>
            </a:r>
            <a:r>
              <a:rPr lang="el-GR" i="1" dirty="0" smtClean="0">
                <a:latin typeface="Trebuchet MS"/>
              </a:rPr>
              <a:t>σ</a:t>
            </a:r>
            <a:r>
              <a:rPr lang="en-US" dirty="0" smtClean="0">
                <a:latin typeface="Trebuchet MS"/>
              </a:rPr>
              <a:t> = 99</a:t>
            </a:r>
          </a:p>
          <a:p>
            <a:pPr lvl="1">
              <a:buNone/>
            </a:pPr>
            <a:r>
              <a:rPr lang="en-US" dirty="0" smtClean="0">
                <a:latin typeface="Trebuchet MS"/>
              </a:rPr>
              <a:t>Sample: </a:t>
            </a:r>
            <a:r>
              <a:rPr lang="en-US" i="1" dirty="0" smtClean="0">
                <a:latin typeface="Trebuchet MS"/>
              </a:rPr>
              <a:t>M</a:t>
            </a:r>
            <a:r>
              <a:rPr lang="en-US" dirty="0" smtClean="0">
                <a:latin typeface="Trebuchet MS"/>
              </a:rPr>
              <a:t> = 568, </a:t>
            </a:r>
            <a:r>
              <a:rPr lang="en-US" i="1" u="sng" dirty="0" smtClean="0">
                <a:solidFill>
                  <a:srgbClr val="C00000"/>
                </a:solidFill>
                <a:latin typeface="Trebuchet MS"/>
              </a:rPr>
              <a:t>N</a:t>
            </a:r>
            <a:r>
              <a:rPr lang="en-US" u="sng" dirty="0" smtClean="0">
                <a:solidFill>
                  <a:srgbClr val="C00000"/>
                </a:solidFill>
                <a:latin typeface="Trebuchet MS"/>
              </a:rPr>
              <a:t> = 200</a:t>
            </a:r>
            <a:endParaRPr lang="en-US" u="sng" dirty="0" smtClean="0">
              <a:solidFill>
                <a:srgbClr val="C00000"/>
              </a:solidFill>
            </a:endParaRPr>
          </a:p>
          <a:p>
            <a:endParaRPr lang="en-US" dirty="0"/>
          </a:p>
        </p:txBody>
      </p:sp>
      <p:graphicFrame>
        <p:nvGraphicFramePr>
          <p:cNvPr id="17410" name="Object 2"/>
          <p:cNvGraphicFramePr>
            <a:graphicFrameLocks noChangeAspect="1"/>
          </p:cNvGraphicFramePr>
          <p:nvPr/>
        </p:nvGraphicFramePr>
        <p:xfrm>
          <a:off x="2566988" y="3321050"/>
          <a:ext cx="4224337" cy="1098550"/>
        </p:xfrm>
        <a:graphic>
          <a:graphicData uri="http://schemas.openxmlformats.org/presentationml/2006/ole">
            <p:oleObj spid="_x0000_s18440" name="Equation" r:id="rId3" imgW="1612900" imgH="419100" progId="Equation.3">
              <p:embed/>
            </p:oleObj>
          </a:graphicData>
        </a:graphic>
      </p:graphicFrame>
      <p:graphicFrame>
        <p:nvGraphicFramePr>
          <p:cNvPr id="17411" name="Object 3"/>
          <p:cNvGraphicFramePr>
            <a:graphicFrameLocks noChangeAspect="1"/>
          </p:cNvGraphicFramePr>
          <p:nvPr/>
        </p:nvGraphicFramePr>
        <p:xfrm>
          <a:off x="1701800" y="4848225"/>
          <a:ext cx="5864225" cy="1171575"/>
        </p:xfrm>
        <a:graphic>
          <a:graphicData uri="http://schemas.openxmlformats.org/presentationml/2006/ole">
            <p:oleObj spid="_x0000_s18441" name="Equation" r:id="rId4" imgW="2159000" imgH="431800" progId="Equation.3">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Increasing Sample Size Matters</a:t>
            </a:r>
            <a:endParaRPr lang="en-US" dirty="0"/>
          </a:p>
        </p:txBody>
      </p:sp>
      <p:sp>
        <p:nvSpPr>
          <p:cNvPr id="4" name="Content Placeholder 3"/>
          <p:cNvSpPr>
            <a:spLocks noGrp="1"/>
          </p:cNvSpPr>
          <p:nvPr>
            <p:ph sz="quarter" idx="1"/>
          </p:nvPr>
        </p:nvSpPr>
        <p:spPr/>
        <p:txBody>
          <a:bodyPr/>
          <a:lstStyle/>
          <a:p>
            <a:pPr marL="0" lvl="1" indent="22225" algn="ctr">
              <a:buNone/>
            </a:pPr>
            <a:r>
              <a:rPr lang="en-US" sz="2400" i="1" dirty="0" smtClean="0"/>
              <a:t>μ</a:t>
            </a:r>
            <a:r>
              <a:rPr lang="en-US" sz="2400" dirty="0" smtClean="0"/>
              <a:t> = 554, </a:t>
            </a:r>
            <a:r>
              <a:rPr lang="el-GR" sz="2400" i="1" dirty="0" smtClean="0"/>
              <a:t>σ</a:t>
            </a:r>
            <a:r>
              <a:rPr lang="en-US" sz="2400" dirty="0" smtClean="0"/>
              <a:t> = 99, </a:t>
            </a:r>
            <a:r>
              <a:rPr lang="en-US" sz="2400" i="1" dirty="0" smtClean="0"/>
              <a:t>M</a:t>
            </a:r>
            <a:r>
              <a:rPr lang="en-US" sz="2400" dirty="0" smtClean="0"/>
              <a:t> = 568</a:t>
            </a:r>
            <a:endParaRPr lang="en-US" sz="2400" i="1" dirty="0" smtClean="0"/>
          </a:p>
          <a:p>
            <a:pPr algn="ctr">
              <a:buNone/>
            </a:pPr>
            <a:r>
              <a:rPr lang="en-US" b="1" i="1" dirty="0" smtClean="0">
                <a:solidFill>
                  <a:srgbClr val="7030A0"/>
                </a:solidFill>
              </a:rPr>
              <a:t>N </a:t>
            </a:r>
            <a:r>
              <a:rPr lang="en-US" b="1" dirty="0" smtClean="0">
                <a:solidFill>
                  <a:srgbClr val="7030A0"/>
                </a:solidFill>
              </a:rPr>
              <a:t>= 90</a:t>
            </a:r>
          </a:p>
          <a:p>
            <a:pPr algn="ctr">
              <a:buNone/>
            </a:pPr>
            <a:endParaRPr lang="en-US" b="1" dirty="0">
              <a:solidFill>
                <a:srgbClr val="7030A0"/>
              </a:solidFill>
            </a:endParaRPr>
          </a:p>
        </p:txBody>
      </p:sp>
      <p:sp>
        <p:nvSpPr>
          <p:cNvPr id="5" name="Content Placeholder 4"/>
          <p:cNvSpPr>
            <a:spLocks noGrp="1"/>
          </p:cNvSpPr>
          <p:nvPr>
            <p:ph sz="quarter" idx="2"/>
          </p:nvPr>
        </p:nvSpPr>
        <p:spPr/>
        <p:txBody>
          <a:bodyPr/>
          <a:lstStyle/>
          <a:p>
            <a:pPr marL="0" lvl="1" indent="22225" algn="ctr">
              <a:buNone/>
            </a:pPr>
            <a:r>
              <a:rPr lang="en-US" sz="2400" i="1" dirty="0" smtClean="0"/>
              <a:t>μ</a:t>
            </a:r>
            <a:r>
              <a:rPr lang="en-US" sz="2400" dirty="0" smtClean="0"/>
              <a:t> = 554, </a:t>
            </a:r>
            <a:r>
              <a:rPr lang="el-GR" sz="2400" i="1" dirty="0" smtClean="0"/>
              <a:t>σ</a:t>
            </a:r>
            <a:r>
              <a:rPr lang="en-US" sz="2400" dirty="0" smtClean="0"/>
              <a:t> = 99, </a:t>
            </a:r>
            <a:r>
              <a:rPr lang="en-US" sz="2400" i="1" dirty="0" smtClean="0"/>
              <a:t>M</a:t>
            </a:r>
            <a:r>
              <a:rPr lang="en-US" sz="2400" dirty="0" smtClean="0"/>
              <a:t> = 568</a:t>
            </a:r>
            <a:endParaRPr lang="en-US" sz="2400" i="1" dirty="0" smtClean="0"/>
          </a:p>
          <a:p>
            <a:pPr algn="ctr">
              <a:buNone/>
            </a:pPr>
            <a:r>
              <a:rPr lang="en-US" b="1" i="1" dirty="0" smtClean="0">
                <a:solidFill>
                  <a:srgbClr val="C00000"/>
                </a:solidFill>
              </a:rPr>
              <a:t>N </a:t>
            </a:r>
            <a:r>
              <a:rPr lang="en-US" b="1" dirty="0" smtClean="0">
                <a:solidFill>
                  <a:srgbClr val="C00000"/>
                </a:solidFill>
              </a:rPr>
              <a:t>= 200</a:t>
            </a:r>
            <a:endParaRPr lang="en-US" b="1" dirty="0">
              <a:solidFill>
                <a:srgbClr val="C00000"/>
              </a:solidFill>
            </a:endParaRPr>
          </a:p>
        </p:txBody>
      </p:sp>
      <p:graphicFrame>
        <p:nvGraphicFramePr>
          <p:cNvPr id="43010" name="Object 2"/>
          <p:cNvGraphicFramePr>
            <a:graphicFrameLocks noChangeAspect="1"/>
          </p:cNvGraphicFramePr>
          <p:nvPr/>
        </p:nvGraphicFramePr>
        <p:xfrm>
          <a:off x="1066800" y="2596959"/>
          <a:ext cx="2986087" cy="752777"/>
        </p:xfrm>
        <a:graphic>
          <a:graphicData uri="http://schemas.openxmlformats.org/presentationml/2006/ole">
            <p:oleObj spid="_x0000_s43016" name="Equation" r:id="rId3" imgW="1663700" imgH="419100" progId="Equation.DSMT4">
              <p:embed/>
            </p:oleObj>
          </a:graphicData>
        </a:graphic>
      </p:graphicFrame>
      <p:graphicFrame>
        <p:nvGraphicFramePr>
          <p:cNvPr id="43011" name="Object 3"/>
          <p:cNvGraphicFramePr>
            <a:graphicFrameLocks noChangeAspect="1"/>
          </p:cNvGraphicFramePr>
          <p:nvPr/>
        </p:nvGraphicFramePr>
        <p:xfrm>
          <a:off x="5181600" y="2590800"/>
          <a:ext cx="2895600" cy="753009"/>
        </p:xfrm>
        <a:graphic>
          <a:graphicData uri="http://schemas.openxmlformats.org/presentationml/2006/ole">
            <p:oleObj spid="_x0000_s43017" name="Equation" r:id="rId4" imgW="1612900" imgH="419100" progId="Equation.3">
              <p:embed/>
            </p:oleObj>
          </a:graphicData>
        </a:graphic>
      </p:graphicFrame>
      <p:sp>
        <p:nvSpPr>
          <p:cNvPr id="8" name="TextBox 7"/>
          <p:cNvSpPr txBox="1"/>
          <p:nvPr/>
        </p:nvSpPr>
        <p:spPr>
          <a:xfrm>
            <a:off x="1905000" y="3578336"/>
            <a:ext cx="1447800" cy="461665"/>
          </a:xfrm>
          <a:prstGeom prst="rect">
            <a:avLst/>
          </a:prstGeom>
          <a:noFill/>
        </p:spPr>
        <p:txBody>
          <a:bodyPr wrap="square" rtlCol="0">
            <a:spAutoFit/>
          </a:bodyPr>
          <a:lstStyle/>
          <a:p>
            <a:r>
              <a:rPr lang="en-US" sz="2400" b="1" i="1" dirty="0" smtClean="0">
                <a:solidFill>
                  <a:srgbClr val="7030A0"/>
                </a:solidFill>
                <a:latin typeface="Times New Roman" pitchFamily="18" charset="0"/>
                <a:cs typeface="Times New Roman" pitchFamily="18" charset="0"/>
              </a:rPr>
              <a:t>z </a:t>
            </a:r>
            <a:r>
              <a:rPr lang="en-US" sz="2400" b="1" dirty="0" smtClean="0">
                <a:solidFill>
                  <a:srgbClr val="7030A0"/>
                </a:solidFill>
                <a:latin typeface="Times New Roman" pitchFamily="18" charset="0"/>
                <a:cs typeface="Times New Roman" pitchFamily="18" charset="0"/>
              </a:rPr>
              <a:t> = 1.34</a:t>
            </a:r>
            <a:endParaRPr lang="en-US" sz="2400" b="1" i="1" dirty="0">
              <a:solidFill>
                <a:srgbClr val="7030A0"/>
              </a:solidFill>
              <a:latin typeface="Times New Roman" pitchFamily="18" charset="0"/>
              <a:cs typeface="Times New Roman" pitchFamily="18" charset="0"/>
            </a:endParaRPr>
          </a:p>
        </p:txBody>
      </p:sp>
      <p:sp>
        <p:nvSpPr>
          <p:cNvPr id="9" name="TextBox 8"/>
          <p:cNvSpPr txBox="1"/>
          <p:nvPr/>
        </p:nvSpPr>
        <p:spPr>
          <a:xfrm>
            <a:off x="6172200" y="3578336"/>
            <a:ext cx="1371600" cy="461665"/>
          </a:xfrm>
          <a:prstGeom prst="rect">
            <a:avLst/>
          </a:prstGeom>
          <a:noFill/>
        </p:spPr>
        <p:txBody>
          <a:bodyPr wrap="square" rtlCol="0">
            <a:spAutoFit/>
          </a:bodyPr>
          <a:lstStyle/>
          <a:p>
            <a:r>
              <a:rPr lang="en-US" sz="2400" b="1" i="1" dirty="0" smtClean="0">
                <a:solidFill>
                  <a:srgbClr val="C00000"/>
                </a:solidFill>
                <a:latin typeface="Times New Roman" pitchFamily="18" charset="0"/>
                <a:cs typeface="Times New Roman" pitchFamily="18" charset="0"/>
              </a:rPr>
              <a:t>z </a:t>
            </a:r>
            <a:r>
              <a:rPr lang="en-US" sz="2400" b="1" dirty="0" smtClean="0">
                <a:solidFill>
                  <a:srgbClr val="C00000"/>
                </a:solidFill>
                <a:latin typeface="Times New Roman" pitchFamily="18" charset="0"/>
                <a:cs typeface="Times New Roman" pitchFamily="18" charset="0"/>
              </a:rPr>
              <a:t> = 2.00</a:t>
            </a:r>
            <a:endParaRPr lang="en-US" sz="2400" b="1" i="1" dirty="0">
              <a:solidFill>
                <a:srgbClr val="C00000"/>
              </a:solidFill>
              <a:latin typeface="Times New Roman" pitchFamily="18" charset="0"/>
              <a:cs typeface="Times New Roman" pitchFamily="18" charset="0"/>
            </a:endParaRPr>
          </a:p>
        </p:txBody>
      </p:sp>
      <p:sp>
        <p:nvSpPr>
          <p:cNvPr id="10" name="Rectangle 9"/>
          <p:cNvSpPr/>
          <p:nvPr/>
        </p:nvSpPr>
        <p:spPr>
          <a:xfrm>
            <a:off x="3276600" y="3886200"/>
            <a:ext cx="2658356" cy="461665"/>
          </a:xfrm>
          <a:prstGeom prst="rect">
            <a:avLst/>
          </a:prstGeom>
        </p:spPr>
        <p:txBody>
          <a:bodyPr wrap="none">
            <a:spAutoFit/>
          </a:bodyPr>
          <a:lstStyle/>
          <a:p>
            <a:r>
              <a:rPr lang="en-US" sz="2400" b="1" i="1" dirty="0" err="1" smtClean="0">
                <a:solidFill>
                  <a:srgbClr val="00B050"/>
                </a:solidFill>
                <a:sym typeface="Wingdings" pitchFamily="2" charset="2"/>
              </a:rPr>
              <a:t>z</a:t>
            </a:r>
            <a:r>
              <a:rPr lang="en-US" sz="2400" b="1" i="1" baseline="-25000" dirty="0" err="1" smtClean="0">
                <a:solidFill>
                  <a:srgbClr val="00B050"/>
                </a:solidFill>
                <a:sym typeface="Wingdings" pitchFamily="2" charset="2"/>
              </a:rPr>
              <a:t>critical</a:t>
            </a:r>
            <a:r>
              <a:rPr lang="en-US" sz="2400" b="1" i="1" baseline="-25000" dirty="0" smtClean="0">
                <a:solidFill>
                  <a:srgbClr val="00B050"/>
                </a:solidFill>
                <a:sym typeface="Wingdings" pitchFamily="2" charset="2"/>
              </a:rPr>
              <a:t> (p=.05)</a:t>
            </a:r>
            <a:r>
              <a:rPr lang="en-US" sz="2400" b="1" dirty="0" smtClean="0">
                <a:solidFill>
                  <a:srgbClr val="00B050"/>
                </a:solidFill>
                <a:sym typeface="Wingdings" pitchFamily="2" charset="2"/>
              </a:rPr>
              <a:t> = ±1.96</a:t>
            </a:r>
            <a:endParaRPr lang="en-US" sz="2400" b="1" dirty="0">
              <a:solidFill>
                <a:srgbClr val="00B050"/>
              </a:solidFill>
            </a:endParaRPr>
          </a:p>
        </p:txBody>
      </p:sp>
      <p:pic>
        <p:nvPicPr>
          <p:cNvPr id="43013" name="Picture 5" descr="http://jwilson.coe.uga.edu/EMAT6680Fa06/Crumley/Normal/Normal4_files/image027.jpg"/>
          <p:cNvPicPr>
            <a:picLocks noChangeAspect="1" noChangeArrowheads="1"/>
          </p:cNvPicPr>
          <p:nvPr/>
        </p:nvPicPr>
        <p:blipFill>
          <a:blip r:embed="rId5" cstate="print"/>
          <a:srcRect t="20447"/>
          <a:stretch>
            <a:fillRect/>
          </a:stretch>
        </p:blipFill>
        <p:spPr bwMode="auto">
          <a:xfrm>
            <a:off x="1676400" y="4410074"/>
            <a:ext cx="5667375" cy="2371726"/>
          </a:xfrm>
          <a:prstGeom prst="rect">
            <a:avLst/>
          </a:prstGeom>
          <a:noFill/>
        </p:spPr>
      </p:pic>
      <p:cxnSp>
        <p:nvCxnSpPr>
          <p:cNvPr id="14" name="Curved Connector 13"/>
          <p:cNvCxnSpPr/>
          <p:nvPr/>
        </p:nvCxnSpPr>
        <p:spPr>
          <a:xfrm rot="16200000" flipH="1">
            <a:off x="4295616" y="4591121"/>
            <a:ext cx="1824335" cy="1337822"/>
          </a:xfrm>
          <a:prstGeom prst="curvedConnector3">
            <a:avLst>
              <a:gd name="adj1" fmla="val 22494"/>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 name="Shape 17"/>
          <p:cNvCxnSpPr>
            <a:stCxn id="8" idx="2"/>
          </p:cNvCxnSpPr>
          <p:nvPr/>
        </p:nvCxnSpPr>
        <p:spPr>
          <a:xfrm rot="16200000" flipH="1">
            <a:off x="2877251" y="3791650"/>
            <a:ext cx="2284601" cy="2781302"/>
          </a:xfrm>
          <a:prstGeom prst="curvedConnector2">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9" idx="2"/>
          </p:cNvCxnSpPr>
          <p:nvPr/>
        </p:nvCxnSpPr>
        <p:spPr>
          <a:xfrm rot="5400000">
            <a:off x="5334700" y="4648901"/>
            <a:ext cx="2132201" cy="914400"/>
          </a:xfrm>
          <a:prstGeom prst="curvedConnector3">
            <a:avLst>
              <a:gd name="adj1" fmla="val 50000"/>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5410200" y="5672253"/>
            <a:ext cx="0" cy="83820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878551" y="6154661"/>
            <a:ext cx="0" cy="36576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943600" y="6243637"/>
            <a:ext cx="0" cy="27432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57200" y="4495800"/>
            <a:ext cx="1981200" cy="923330"/>
          </a:xfrm>
          <a:prstGeom prst="rect">
            <a:avLst/>
          </a:prstGeom>
          <a:noFill/>
        </p:spPr>
        <p:txBody>
          <a:bodyPr wrap="square" rtlCol="0">
            <a:spAutoFit/>
          </a:bodyPr>
          <a:lstStyle/>
          <a:p>
            <a:pPr algn="ctr"/>
            <a:r>
              <a:rPr lang="en-US" b="1" dirty="0" smtClean="0">
                <a:solidFill>
                  <a:srgbClr val="7030A0"/>
                </a:solidFill>
              </a:rPr>
              <a:t>Not significant, </a:t>
            </a:r>
          </a:p>
          <a:p>
            <a:pPr algn="ctr"/>
            <a:r>
              <a:rPr lang="en-US" b="1" dirty="0" smtClean="0">
                <a:solidFill>
                  <a:srgbClr val="7030A0"/>
                </a:solidFill>
              </a:rPr>
              <a:t>fail to reject null hypothesis</a:t>
            </a:r>
            <a:endParaRPr lang="en-US" b="1" dirty="0">
              <a:solidFill>
                <a:srgbClr val="7030A0"/>
              </a:solidFill>
            </a:endParaRPr>
          </a:p>
        </p:txBody>
      </p:sp>
      <p:sp>
        <p:nvSpPr>
          <p:cNvPr id="34" name="TextBox 33"/>
          <p:cNvSpPr txBox="1"/>
          <p:nvPr/>
        </p:nvSpPr>
        <p:spPr>
          <a:xfrm>
            <a:off x="6934200" y="4495800"/>
            <a:ext cx="1752600" cy="923330"/>
          </a:xfrm>
          <a:prstGeom prst="rect">
            <a:avLst/>
          </a:prstGeom>
          <a:noFill/>
        </p:spPr>
        <p:txBody>
          <a:bodyPr wrap="square" rtlCol="0">
            <a:spAutoFit/>
          </a:bodyPr>
          <a:lstStyle/>
          <a:p>
            <a:pPr algn="ctr"/>
            <a:r>
              <a:rPr lang="en-US" b="1" dirty="0" smtClean="0">
                <a:solidFill>
                  <a:srgbClr val="C00000"/>
                </a:solidFill>
              </a:rPr>
              <a:t>Significant,</a:t>
            </a:r>
          </a:p>
          <a:p>
            <a:pPr algn="ctr"/>
            <a:r>
              <a:rPr lang="en-US" b="1" dirty="0" smtClean="0">
                <a:solidFill>
                  <a:srgbClr val="C00000"/>
                </a:solidFill>
              </a:rPr>
              <a:t>reject null hypothesis</a:t>
            </a:r>
            <a:endParaRPr lang="en-US"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Graphic</a:t>
            </a:r>
            <a:endParaRPr lang="en-US" dirty="0"/>
          </a:p>
        </p:txBody>
      </p:sp>
      <p:pic>
        <p:nvPicPr>
          <p:cNvPr id="43010" name="Picture 2" descr="http://www.creative-wisdom.com/computer/sas/parametric.gif"/>
          <p:cNvPicPr>
            <a:picLocks noGrp="1" noChangeAspect="1" noChangeArrowheads="1"/>
          </p:cNvPicPr>
          <p:nvPr>
            <p:ph sz="quarter" idx="1"/>
          </p:nvPr>
        </p:nvPicPr>
        <p:blipFill>
          <a:blip r:embed="rId2" cstate="print"/>
          <a:srcRect/>
          <a:stretch>
            <a:fillRect/>
          </a:stretch>
        </p:blipFill>
        <p:spPr bwMode="auto">
          <a:xfrm>
            <a:off x="405534" y="2286000"/>
            <a:ext cx="8149935" cy="2971800"/>
          </a:xfrm>
          <a:prstGeom prst="rect">
            <a:avLst/>
          </a:prstGeom>
          <a:noFill/>
        </p:spPr>
      </p:pic>
      <p:sp>
        <p:nvSpPr>
          <p:cNvPr id="5" name="Rectangle 4"/>
          <p:cNvSpPr/>
          <p:nvPr/>
        </p:nvSpPr>
        <p:spPr>
          <a:xfrm>
            <a:off x="4419600" y="5257800"/>
            <a:ext cx="4114800" cy="276999"/>
          </a:xfrm>
          <a:prstGeom prst="rect">
            <a:avLst/>
          </a:prstGeom>
        </p:spPr>
        <p:txBody>
          <a:bodyPr wrap="square">
            <a:spAutoFit/>
          </a:bodyPr>
          <a:lstStyle/>
          <a:p>
            <a:r>
              <a:rPr lang="en-US" sz="1200" dirty="0" smtClean="0"/>
              <a:t>http://www.creative-wisdom.com/computer/sas/parametric.gif</a:t>
            </a:r>
            <a:endParaRPr lang="en-US" sz="12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http://jwilson.coe.uga.edu/EMAT6680Fa06/Crumley/Normal/Normal4_files/image027.jpg"/>
          <p:cNvPicPr>
            <a:picLocks noChangeAspect="1" noChangeArrowheads="1"/>
          </p:cNvPicPr>
          <p:nvPr/>
        </p:nvPicPr>
        <p:blipFill>
          <a:blip r:embed="rId2" cstate="print">
            <a:lum bright="-20000" contrast="40000"/>
          </a:blip>
          <a:srcRect t="20447"/>
          <a:stretch>
            <a:fillRect/>
          </a:stretch>
        </p:blipFill>
        <p:spPr bwMode="auto">
          <a:xfrm>
            <a:off x="5562600" y="2438400"/>
            <a:ext cx="3352800" cy="1403105"/>
          </a:xfrm>
          <a:prstGeom prst="rect">
            <a:avLst/>
          </a:prstGeom>
          <a:noFill/>
        </p:spPr>
      </p:pic>
      <p:sp>
        <p:nvSpPr>
          <p:cNvPr id="2" name="Title 1"/>
          <p:cNvSpPr>
            <a:spLocks noGrp="1"/>
          </p:cNvSpPr>
          <p:nvPr>
            <p:ph type="title"/>
          </p:nvPr>
        </p:nvSpPr>
        <p:spPr/>
        <p:txBody>
          <a:bodyPr/>
          <a:lstStyle/>
          <a:p>
            <a:r>
              <a:rPr lang="en-US" dirty="0" smtClean="0"/>
              <a:t>Shall we review?</a:t>
            </a:r>
            <a:endParaRPr lang="en-US" dirty="0"/>
          </a:p>
        </p:txBody>
      </p:sp>
      <p:sp>
        <p:nvSpPr>
          <p:cNvPr id="3" name="Content Placeholder 2"/>
          <p:cNvSpPr>
            <a:spLocks noGrp="1"/>
          </p:cNvSpPr>
          <p:nvPr>
            <p:ph sz="quarter" idx="1"/>
          </p:nvPr>
        </p:nvSpPr>
        <p:spPr/>
        <p:txBody>
          <a:bodyPr>
            <a:normAutofit fontScale="92500" lnSpcReduction="20000"/>
          </a:bodyPr>
          <a:lstStyle/>
          <a:p>
            <a:pPr marL="514350" indent="-514350">
              <a:buFont typeface="+mj-lt"/>
              <a:buAutoNum type="arabicPeriod"/>
            </a:pPr>
            <a:r>
              <a:rPr lang="en-US" sz="2400" dirty="0" smtClean="0"/>
              <a:t>Random Selection (Approx.)</a:t>
            </a:r>
          </a:p>
          <a:p>
            <a:pPr marL="834390" lvl="1" indent="-514350"/>
            <a:r>
              <a:rPr lang="en-US" sz="2400" dirty="0" smtClean="0"/>
              <a:t>Observed Data = Chance events</a:t>
            </a:r>
          </a:p>
          <a:p>
            <a:pPr marL="834390" lvl="1" indent="-514350"/>
            <a:endParaRPr lang="en-US" sz="2400" dirty="0" smtClean="0"/>
          </a:p>
          <a:p>
            <a:pPr marL="514350" indent="-514350">
              <a:buFont typeface="+mj-lt"/>
              <a:buAutoNum type="arabicPeriod"/>
            </a:pPr>
            <a:r>
              <a:rPr lang="en-US" sz="2400" dirty="0" smtClean="0"/>
              <a:t>Normally Distributed</a:t>
            </a:r>
          </a:p>
          <a:p>
            <a:pPr marL="834390" lvl="1" indent="-514350"/>
            <a:r>
              <a:rPr lang="en-US" sz="2400" dirty="0" smtClean="0"/>
              <a:t>Most of us are average, or very near it</a:t>
            </a:r>
          </a:p>
          <a:p>
            <a:pPr marL="834390" lvl="1" indent="-514350"/>
            <a:endParaRPr lang="en-US" sz="2400" dirty="0" smtClean="0"/>
          </a:p>
          <a:p>
            <a:pPr marL="514350" indent="-514350">
              <a:buFont typeface="+mj-lt"/>
              <a:buAutoNum type="arabicPeriod"/>
            </a:pPr>
            <a:r>
              <a:rPr lang="en-US" sz="2400" dirty="0" smtClean="0"/>
              <a:t>Probability of Likely vs. Unlikely Events</a:t>
            </a:r>
          </a:p>
          <a:p>
            <a:pPr marL="834390" lvl="1" indent="-514350"/>
            <a:r>
              <a:rPr lang="en-US" sz="2400" dirty="0" smtClean="0"/>
              <a:t>Statistical Significance</a:t>
            </a:r>
          </a:p>
          <a:p>
            <a:pPr marL="834390" lvl="1" indent="-514350"/>
            <a:endParaRPr lang="en-US" sz="2400" dirty="0" smtClean="0"/>
          </a:p>
          <a:p>
            <a:pPr marL="509588" indent="-509588">
              <a:buFont typeface="+mj-lt"/>
              <a:buAutoNum type="arabicPeriod"/>
            </a:pPr>
            <a:r>
              <a:rPr lang="en-US" sz="2400" dirty="0" smtClean="0"/>
              <a:t>Inferring Relationship to Population</a:t>
            </a:r>
          </a:p>
          <a:p>
            <a:pPr marL="829628" lvl="1" indent="-509588"/>
            <a:r>
              <a:rPr lang="en-US" sz="2400" dirty="0" smtClean="0"/>
              <a:t>What is the probability of obtaining my sample mean given some information about the population?</a:t>
            </a:r>
          </a:p>
          <a:p>
            <a:pPr lvl="3">
              <a:buFont typeface="Wingdings" pitchFamily="2" charset="2"/>
              <a:buChar char="Ø"/>
            </a:pPr>
            <a:endParaRPr lang="en-US"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 </a:t>
            </a:r>
            <a:r>
              <a:rPr lang="en-US" dirty="0" err="1" smtClean="0"/>
              <a:t>Foos</a:t>
            </a:r>
            <a:r>
              <a:rPr lang="en-US" dirty="0" smtClean="0"/>
              <a:t> live up to a Fu</a:t>
            </a:r>
            <a:r>
              <a:rPr lang="el-GR" dirty="0" smtClean="0">
                <a:cs typeface="Times New Roman"/>
              </a:rPr>
              <a:t>β</a:t>
            </a:r>
            <a:r>
              <a:rPr lang="en-US" dirty="0" smtClean="0">
                <a:cs typeface="Times New Roman"/>
              </a:rPr>
              <a:t>?</a:t>
            </a:r>
            <a:endParaRPr lang="en-US" dirty="0"/>
          </a:p>
        </p:txBody>
      </p:sp>
      <p:sp>
        <p:nvSpPr>
          <p:cNvPr id="3" name="Content Placeholder 2"/>
          <p:cNvSpPr>
            <a:spLocks noGrp="1"/>
          </p:cNvSpPr>
          <p:nvPr>
            <p:ph sz="quarter" idx="1"/>
          </p:nvPr>
        </p:nvSpPr>
        <p:spPr/>
        <p:txBody>
          <a:bodyPr>
            <a:normAutofit/>
          </a:bodyPr>
          <a:lstStyle/>
          <a:p>
            <a:r>
              <a:rPr lang="en-US" sz="2000" dirty="0" smtClean="0"/>
              <a:t>When I was growing up my father told me that our last name, </a:t>
            </a:r>
            <a:r>
              <a:rPr lang="en-US" sz="2000" dirty="0" err="1" smtClean="0"/>
              <a:t>Foos</a:t>
            </a:r>
            <a:r>
              <a:rPr lang="en-US" sz="2000" dirty="0" smtClean="0"/>
              <a:t>, was German for foot (Fu</a:t>
            </a:r>
            <a:r>
              <a:rPr lang="el-GR" sz="2000" dirty="0" smtClean="0">
                <a:cs typeface="Times New Roman"/>
              </a:rPr>
              <a:t>β</a:t>
            </a:r>
            <a:r>
              <a:rPr lang="en-US" sz="2000" dirty="0" smtClean="0">
                <a:cs typeface="Times New Roman"/>
              </a:rPr>
              <a:t>) because our ancestors had been very fast runners.  I am curious whether there is any evidence for this claim in my family so I have gathered running times for a distance of one mile from 6 family members.  The average healthy adult can run one mile in 10 minutes and 13 seconds (standard deviation of 76 seconds).  Is my family running speed different from the national average?</a:t>
            </a:r>
            <a:endParaRPr lang="en-US" sz="2000" dirty="0"/>
          </a:p>
        </p:txBody>
      </p:sp>
      <p:graphicFrame>
        <p:nvGraphicFramePr>
          <p:cNvPr id="4" name="Table 3"/>
          <p:cNvGraphicFramePr>
            <a:graphicFrameLocks noGrp="1"/>
          </p:cNvGraphicFramePr>
          <p:nvPr/>
        </p:nvGraphicFramePr>
        <p:xfrm>
          <a:off x="2971800" y="3886200"/>
          <a:ext cx="2184400" cy="1813560"/>
        </p:xfrm>
        <a:graphic>
          <a:graphicData uri="http://schemas.openxmlformats.org/drawingml/2006/table">
            <a:tbl>
              <a:tblPr firstRow="1" bandRow="1">
                <a:tableStyleId>{5C22544A-7EE6-4342-B048-85BDC9FD1C3A}</a:tableStyleId>
              </a:tblPr>
              <a:tblGrid>
                <a:gridCol w="1092200"/>
                <a:gridCol w="1092200"/>
              </a:tblGrid>
              <a:tr h="251460">
                <a:tc>
                  <a:txBody>
                    <a:bodyPr/>
                    <a:lstStyle/>
                    <a:p>
                      <a:r>
                        <a:rPr lang="en-US" sz="1100" dirty="0" smtClean="0"/>
                        <a:t>Person</a:t>
                      </a:r>
                      <a:endParaRPr lang="en-US" sz="1100" dirty="0"/>
                    </a:p>
                  </a:txBody>
                  <a:tcPr/>
                </a:tc>
                <a:tc>
                  <a:txBody>
                    <a:bodyPr/>
                    <a:lstStyle/>
                    <a:p>
                      <a:r>
                        <a:rPr lang="en-US" sz="1100" dirty="0" smtClean="0"/>
                        <a:t>Running Time</a:t>
                      </a:r>
                      <a:endParaRPr lang="en-US" sz="1100" dirty="0"/>
                    </a:p>
                  </a:txBody>
                  <a:tcPr/>
                </a:tc>
              </a:tr>
              <a:tr h="251460">
                <a:tc>
                  <a:txBody>
                    <a:bodyPr/>
                    <a:lstStyle/>
                    <a:p>
                      <a:r>
                        <a:rPr lang="en-US" sz="1100" dirty="0" smtClean="0"/>
                        <a:t>Paul</a:t>
                      </a:r>
                      <a:endParaRPr lang="en-US" sz="1100" dirty="0"/>
                    </a:p>
                  </a:txBody>
                  <a:tcPr/>
                </a:tc>
                <a:tc>
                  <a:txBody>
                    <a:bodyPr/>
                    <a:lstStyle/>
                    <a:p>
                      <a:r>
                        <a:rPr lang="en-US" sz="1100" dirty="0" smtClean="0"/>
                        <a:t>13min</a:t>
                      </a:r>
                      <a:r>
                        <a:rPr lang="en-US" sz="1100" baseline="0" dirty="0" smtClean="0"/>
                        <a:t> 48sec</a:t>
                      </a:r>
                      <a:endParaRPr lang="en-US" sz="1100" dirty="0"/>
                    </a:p>
                  </a:txBody>
                  <a:tcPr/>
                </a:tc>
              </a:tr>
              <a:tr h="251460">
                <a:tc>
                  <a:txBody>
                    <a:bodyPr/>
                    <a:lstStyle/>
                    <a:p>
                      <a:r>
                        <a:rPr lang="en-US" sz="1100" dirty="0" smtClean="0"/>
                        <a:t>Phyllis</a:t>
                      </a:r>
                      <a:endParaRPr lang="en-US" sz="1100" dirty="0"/>
                    </a:p>
                  </a:txBody>
                  <a:tcPr/>
                </a:tc>
                <a:tc>
                  <a:txBody>
                    <a:bodyPr/>
                    <a:lstStyle/>
                    <a:p>
                      <a:r>
                        <a:rPr lang="en-US" sz="1100" dirty="0" smtClean="0"/>
                        <a:t>10min 10sec</a:t>
                      </a:r>
                      <a:endParaRPr lang="en-US" sz="1100" dirty="0"/>
                    </a:p>
                  </a:txBody>
                  <a:tcPr/>
                </a:tc>
              </a:tr>
              <a:tr h="251460">
                <a:tc>
                  <a:txBody>
                    <a:bodyPr/>
                    <a:lstStyle/>
                    <a:p>
                      <a:r>
                        <a:rPr lang="en-US" sz="1100" dirty="0" smtClean="0"/>
                        <a:t>Tom</a:t>
                      </a:r>
                      <a:endParaRPr lang="en-US" sz="1100" dirty="0"/>
                    </a:p>
                  </a:txBody>
                  <a:tcPr/>
                </a:tc>
                <a:tc>
                  <a:txBody>
                    <a:bodyPr/>
                    <a:lstStyle/>
                    <a:p>
                      <a:r>
                        <a:rPr lang="en-US" sz="1100" dirty="0" smtClean="0"/>
                        <a:t>7min 54sec</a:t>
                      </a:r>
                      <a:endParaRPr lang="en-US" sz="1100" dirty="0"/>
                    </a:p>
                  </a:txBody>
                  <a:tcPr/>
                </a:tc>
              </a:tr>
              <a:tr h="251460">
                <a:tc>
                  <a:txBody>
                    <a:bodyPr/>
                    <a:lstStyle/>
                    <a:p>
                      <a:r>
                        <a:rPr lang="en-US" sz="1100" dirty="0" err="1" smtClean="0"/>
                        <a:t>Aleigha</a:t>
                      </a:r>
                      <a:endParaRPr lang="en-US" sz="1100" dirty="0"/>
                    </a:p>
                  </a:txBody>
                  <a:tcPr/>
                </a:tc>
                <a:tc>
                  <a:txBody>
                    <a:bodyPr/>
                    <a:lstStyle/>
                    <a:p>
                      <a:r>
                        <a:rPr lang="en-US" sz="1100" dirty="0" smtClean="0"/>
                        <a:t>9min 22sec</a:t>
                      </a:r>
                      <a:endParaRPr lang="en-US" sz="1100" dirty="0"/>
                    </a:p>
                  </a:txBody>
                  <a:tcPr/>
                </a:tc>
              </a:tr>
              <a:tr h="251460">
                <a:tc>
                  <a:txBody>
                    <a:bodyPr/>
                    <a:lstStyle/>
                    <a:p>
                      <a:r>
                        <a:rPr lang="en-US" sz="1100" dirty="0" smtClean="0"/>
                        <a:t>Arlo</a:t>
                      </a:r>
                      <a:endParaRPr lang="en-US" sz="1100" dirty="0"/>
                    </a:p>
                  </a:txBody>
                  <a:tcPr/>
                </a:tc>
                <a:tc>
                  <a:txBody>
                    <a:bodyPr/>
                    <a:lstStyle/>
                    <a:p>
                      <a:r>
                        <a:rPr lang="en-US" sz="1100" dirty="0" smtClean="0"/>
                        <a:t>8min 38sec</a:t>
                      </a:r>
                      <a:endParaRPr lang="en-US" sz="1100" dirty="0"/>
                    </a:p>
                  </a:txBody>
                  <a:tcPr/>
                </a:tc>
              </a:tr>
              <a:tr h="251460">
                <a:tc>
                  <a:txBody>
                    <a:bodyPr/>
                    <a:lstStyle/>
                    <a:p>
                      <a:r>
                        <a:rPr lang="en-US" sz="1100" dirty="0" smtClean="0"/>
                        <a:t>David</a:t>
                      </a:r>
                      <a:endParaRPr lang="en-US" sz="1100" dirty="0"/>
                    </a:p>
                  </a:txBody>
                  <a:tcPr/>
                </a:tc>
                <a:tc>
                  <a:txBody>
                    <a:bodyPr/>
                    <a:lstStyle/>
                    <a:p>
                      <a:r>
                        <a:rPr lang="en-US" sz="1100" dirty="0" smtClean="0"/>
                        <a:t>9min 48sec</a:t>
                      </a:r>
                      <a:endParaRPr lang="en-US" sz="1100" dirty="0"/>
                    </a:p>
                  </a:txBody>
                  <a:tcPr/>
                </a:tc>
              </a:tr>
            </a:tbl>
          </a:graphicData>
        </a:graphic>
      </p:graphicFrame>
      <p:graphicFrame>
        <p:nvGraphicFramePr>
          <p:cNvPr id="6" name="Table 5"/>
          <p:cNvGraphicFramePr>
            <a:graphicFrameLocks noGrp="1"/>
          </p:cNvGraphicFramePr>
          <p:nvPr/>
        </p:nvGraphicFramePr>
        <p:xfrm>
          <a:off x="5181600" y="3886200"/>
          <a:ext cx="1092200" cy="1813560"/>
        </p:xfrm>
        <a:graphic>
          <a:graphicData uri="http://schemas.openxmlformats.org/drawingml/2006/table">
            <a:tbl>
              <a:tblPr firstRow="1" bandRow="1">
                <a:tableStyleId>{5C22544A-7EE6-4342-B048-85BDC9FD1C3A}</a:tableStyleId>
              </a:tblPr>
              <a:tblGrid>
                <a:gridCol w="1092200"/>
              </a:tblGrid>
              <a:tr h="251460">
                <a:tc>
                  <a:txBody>
                    <a:bodyPr/>
                    <a:lstStyle/>
                    <a:p>
                      <a:r>
                        <a:rPr lang="en-US" sz="1100" dirty="0" smtClean="0"/>
                        <a:t>…in seconds</a:t>
                      </a:r>
                      <a:endParaRPr lang="en-US" sz="1100" dirty="0"/>
                    </a:p>
                  </a:txBody>
                  <a:tcPr/>
                </a:tc>
              </a:tr>
              <a:tr h="251460">
                <a:tc>
                  <a:txBody>
                    <a:bodyPr/>
                    <a:lstStyle/>
                    <a:p>
                      <a:pPr algn="r"/>
                      <a:r>
                        <a:rPr lang="en-US" sz="1100" dirty="0" smtClean="0"/>
                        <a:t>828sec</a:t>
                      </a:r>
                      <a:endParaRPr lang="en-US" sz="1100" dirty="0"/>
                    </a:p>
                  </a:txBody>
                  <a:tcPr/>
                </a:tc>
              </a:tr>
              <a:tr h="251460">
                <a:tc>
                  <a:txBody>
                    <a:bodyPr/>
                    <a:lstStyle/>
                    <a:p>
                      <a:pPr algn="r"/>
                      <a:r>
                        <a:rPr lang="en-US" sz="1100" dirty="0" smtClean="0"/>
                        <a:t>610sec</a:t>
                      </a:r>
                      <a:endParaRPr lang="en-US" sz="1100" dirty="0"/>
                    </a:p>
                  </a:txBody>
                  <a:tcPr/>
                </a:tc>
              </a:tr>
              <a:tr h="251460">
                <a:tc>
                  <a:txBody>
                    <a:bodyPr/>
                    <a:lstStyle/>
                    <a:p>
                      <a:pPr algn="r"/>
                      <a:r>
                        <a:rPr lang="en-US" sz="1100" dirty="0" smtClean="0"/>
                        <a:t>474sec</a:t>
                      </a:r>
                      <a:endParaRPr lang="en-US" sz="1100" dirty="0"/>
                    </a:p>
                  </a:txBody>
                  <a:tcPr/>
                </a:tc>
              </a:tr>
              <a:tr h="251460">
                <a:tc>
                  <a:txBody>
                    <a:bodyPr/>
                    <a:lstStyle/>
                    <a:p>
                      <a:pPr algn="r"/>
                      <a:r>
                        <a:rPr lang="en-US" sz="1100" dirty="0" smtClean="0"/>
                        <a:t>562sec</a:t>
                      </a:r>
                      <a:endParaRPr lang="en-US" sz="1100" dirty="0"/>
                    </a:p>
                  </a:txBody>
                  <a:tcPr/>
                </a:tc>
              </a:tr>
              <a:tr h="251460">
                <a:tc>
                  <a:txBody>
                    <a:bodyPr/>
                    <a:lstStyle/>
                    <a:p>
                      <a:pPr algn="r"/>
                      <a:r>
                        <a:rPr lang="en-US" sz="1100" dirty="0" smtClean="0"/>
                        <a:t>518sec</a:t>
                      </a:r>
                      <a:endParaRPr lang="en-US" sz="1100" dirty="0"/>
                    </a:p>
                  </a:txBody>
                  <a:tcPr/>
                </a:tc>
              </a:tr>
              <a:tr h="251460">
                <a:tc>
                  <a:txBody>
                    <a:bodyPr/>
                    <a:lstStyle/>
                    <a:p>
                      <a:pPr algn="r"/>
                      <a:r>
                        <a:rPr lang="en-US" sz="1100" dirty="0" smtClean="0"/>
                        <a:t>588sec</a:t>
                      </a:r>
                      <a:endParaRPr lang="en-US" sz="1100" dirty="0"/>
                    </a:p>
                  </a:txBody>
                  <a:tcPr/>
                </a:tc>
              </a:tr>
            </a:tbl>
          </a:graphicData>
        </a:graphic>
      </p:graphicFrame>
      <p:graphicFrame>
        <p:nvGraphicFramePr>
          <p:cNvPr id="10" name="Table 9"/>
          <p:cNvGraphicFramePr>
            <a:graphicFrameLocks noGrp="1"/>
          </p:cNvGraphicFramePr>
          <p:nvPr/>
        </p:nvGraphicFramePr>
        <p:xfrm>
          <a:off x="5181600" y="5715000"/>
          <a:ext cx="1092200" cy="777240"/>
        </p:xfrm>
        <a:graphic>
          <a:graphicData uri="http://schemas.openxmlformats.org/drawingml/2006/table">
            <a:tbl>
              <a:tblPr bandRow="1">
                <a:tableStyleId>{5C22544A-7EE6-4342-B048-85BDC9FD1C3A}</a:tableStyleId>
              </a:tblPr>
              <a:tblGrid>
                <a:gridCol w="1092200"/>
              </a:tblGrid>
              <a:tr h="251460">
                <a:tc>
                  <a:txBody>
                    <a:bodyPr/>
                    <a:lstStyle/>
                    <a:p>
                      <a:pPr algn="r"/>
                      <a:r>
                        <a:rPr lang="en-US" sz="1100" i="0" dirty="0" smtClean="0">
                          <a:latin typeface="Georgia"/>
                        </a:rPr>
                        <a:t>∑</a:t>
                      </a:r>
                      <a:r>
                        <a:rPr lang="en-US" sz="1100" i="0" dirty="0" smtClean="0"/>
                        <a:t> = 3580</a:t>
                      </a:r>
                      <a:endParaRPr lang="en-US" sz="1100" i="1" dirty="0"/>
                    </a:p>
                  </a:txBody>
                  <a:tcPr/>
                </a:tc>
              </a:tr>
              <a:tr h="251460">
                <a:tc>
                  <a:txBody>
                    <a:bodyPr/>
                    <a:lstStyle/>
                    <a:p>
                      <a:pPr algn="r"/>
                      <a:r>
                        <a:rPr lang="en-US" sz="1100" i="1" dirty="0" smtClean="0"/>
                        <a:t>N</a:t>
                      </a:r>
                      <a:r>
                        <a:rPr lang="en-US" sz="1100" i="1" baseline="0" dirty="0" smtClean="0"/>
                        <a:t> </a:t>
                      </a:r>
                      <a:r>
                        <a:rPr lang="en-US" sz="1100" i="0" baseline="0" dirty="0" smtClean="0"/>
                        <a:t> = 6</a:t>
                      </a:r>
                      <a:endParaRPr lang="en-US" sz="1100" i="1" dirty="0"/>
                    </a:p>
                  </a:txBody>
                  <a:tcPr/>
                </a:tc>
              </a:tr>
              <a:tr h="251460">
                <a:tc>
                  <a:txBody>
                    <a:bodyPr/>
                    <a:lstStyle/>
                    <a:p>
                      <a:pPr algn="r"/>
                      <a:r>
                        <a:rPr lang="en-US" sz="1100" i="1" dirty="0" smtClean="0"/>
                        <a:t>M </a:t>
                      </a:r>
                      <a:r>
                        <a:rPr lang="en-US" sz="1100" i="0" dirty="0" smtClean="0"/>
                        <a:t>=</a:t>
                      </a:r>
                      <a:r>
                        <a:rPr lang="en-US" sz="1100" i="0" baseline="0" dirty="0" smtClean="0"/>
                        <a:t> 596.667</a:t>
                      </a:r>
                      <a:endParaRPr lang="en-US" sz="1100" i="1" dirty="0"/>
                    </a:p>
                  </a:txBody>
                  <a:tcPr/>
                </a:tc>
              </a:tr>
            </a:tbl>
          </a:graphicData>
        </a:graphic>
      </p:graphicFrame>
      <p:pic>
        <p:nvPicPr>
          <p:cNvPr id="54274" name="Picture 2" descr="http://www.foosmovie.com/Press%20Kit/50cent_foos2.jpg"/>
          <p:cNvPicPr>
            <a:picLocks noChangeAspect="1" noChangeArrowheads="1"/>
          </p:cNvPicPr>
          <p:nvPr/>
        </p:nvPicPr>
        <p:blipFill>
          <a:blip r:embed="rId2" cstate="print"/>
          <a:srcRect l="2700" t="4167" b="45833"/>
          <a:stretch>
            <a:fillRect/>
          </a:stretch>
        </p:blipFill>
        <p:spPr bwMode="auto">
          <a:xfrm>
            <a:off x="7542293" y="152400"/>
            <a:ext cx="1373107" cy="91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3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 </a:t>
            </a:r>
            <a:r>
              <a:rPr lang="en-US" dirty="0" err="1" smtClean="0"/>
              <a:t>Foos</a:t>
            </a:r>
            <a:r>
              <a:rPr lang="en-US" dirty="0" smtClean="0"/>
              <a:t> live up to a Fu</a:t>
            </a:r>
            <a:r>
              <a:rPr lang="el-GR" dirty="0" smtClean="0">
                <a:cs typeface="Times New Roman"/>
              </a:rPr>
              <a:t>β</a:t>
            </a:r>
            <a:r>
              <a:rPr lang="en-US" dirty="0" smtClean="0">
                <a:cs typeface="Times New Roman"/>
              </a:rPr>
              <a:t>?</a:t>
            </a:r>
            <a:endParaRPr lang="en-US" dirty="0"/>
          </a:p>
        </p:txBody>
      </p:sp>
      <p:sp>
        <p:nvSpPr>
          <p:cNvPr id="3" name="Content Placeholder 2"/>
          <p:cNvSpPr>
            <a:spLocks noGrp="1"/>
          </p:cNvSpPr>
          <p:nvPr>
            <p:ph sz="quarter" idx="1"/>
          </p:nvPr>
        </p:nvSpPr>
        <p:spPr>
          <a:xfrm>
            <a:off x="612648" y="1600200"/>
            <a:ext cx="8153400" cy="4648200"/>
          </a:xfrm>
        </p:spPr>
        <p:txBody>
          <a:bodyPr>
            <a:normAutofit lnSpcReduction="10000"/>
          </a:bodyPr>
          <a:lstStyle/>
          <a:p>
            <a:pPr algn="ctr">
              <a:buNone/>
            </a:pPr>
            <a:r>
              <a:rPr lang="en-US" sz="2600" i="1" dirty="0" smtClean="0">
                <a:solidFill>
                  <a:srgbClr val="7030A0"/>
                </a:solidFill>
                <a:latin typeface="Trebuchet MS"/>
              </a:rPr>
              <a:t>Given: μ</a:t>
            </a:r>
            <a:r>
              <a:rPr lang="en-US" sz="2600" dirty="0" smtClean="0">
                <a:solidFill>
                  <a:srgbClr val="7030A0"/>
                </a:solidFill>
                <a:latin typeface="Trebuchet MS"/>
              </a:rPr>
              <a:t> = 613sec , </a:t>
            </a:r>
            <a:r>
              <a:rPr lang="el-GR" sz="2600" i="1" dirty="0" smtClean="0">
                <a:solidFill>
                  <a:srgbClr val="7030A0"/>
                </a:solidFill>
                <a:latin typeface="Trebuchet MS"/>
              </a:rPr>
              <a:t>σ</a:t>
            </a:r>
            <a:r>
              <a:rPr lang="en-US" sz="2600" dirty="0" smtClean="0">
                <a:solidFill>
                  <a:srgbClr val="7030A0"/>
                </a:solidFill>
                <a:latin typeface="Trebuchet MS"/>
              </a:rPr>
              <a:t> = 76sec, </a:t>
            </a:r>
            <a:r>
              <a:rPr lang="en-US" sz="2600" i="1" dirty="0" smtClean="0">
                <a:solidFill>
                  <a:srgbClr val="7030A0"/>
                </a:solidFill>
                <a:latin typeface="Trebuchet MS"/>
              </a:rPr>
              <a:t>M</a:t>
            </a:r>
            <a:r>
              <a:rPr lang="en-US" sz="2600" dirty="0" smtClean="0">
                <a:solidFill>
                  <a:srgbClr val="7030A0"/>
                </a:solidFill>
                <a:latin typeface="Trebuchet MS"/>
              </a:rPr>
              <a:t> = 596.667sec, </a:t>
            </a:r>
            <a:r>
              <a:rPr lang="en-US" sz="2600" i="1" dirty="0" smtClean="0">
                <a:solidFill>
                  <a:srgbClr val="7030A0"/>
                </a:solidFill>
                <a:latin typeface="Trebuchet MS"/>
              </a:rPr>
              <a:t>N</a:t>
            </a:r>
            <a:r>
              <a:rPr lang="en-US" sz="2600" dirty="0" smtClean="0">
                <a:solidFill>
                  <a:srgbClr val="7030A0"/>
                </a:solidFill>
                <a:latin typeface="Trebuchet MS"/>
              </a:rPr>
              <a:t> = 6</a:t>
            </a:r>
          </a:p>
          <a:p>
            <a:pPr marL="514350" indent="-514350">
              <a:buFont typeface="+mj-lt"/>
              <a:buAutoNum type="arabicPeriod"/>
            </a:pPr>
            <a:r>
              <a:rPr lang="en-US" dirty="0" smtClean="0"/>
              <a:t>Populations, distributions, and assumptions</a:t>
            </a:r>
          </a:p>
          <a:p>
            <a:pPr marL="834390" lvl="1" indent="-514350"/>
            <a:r>
              <a:rPr lang="en-US" dirty="0" smtClean="0"/>
              <a:t>Populations:</a:t>
            </a:r>
          </a:p>
          <a:p>
            <a:pPr marL="1108710" lvl="2" indent="-514350">
              <a:buFont typeface="+mj-lt"/>
              <a:buAutoNum type="arabicPeriod"/>
            </a:pPr>
            <a:r>
              <a:rPr lang="en-US" dirty="0" smtClean="0"/>
              <a:t>All individuals with the last name </a:t>
            </a:r>
            <a:r>
              <a:rPr lang="en-US" dirty="0" err="1" smtClean="0"/>
              <a:t>Foos</a:t>
            </a:r>
            <a:r>
              <a:rPr lang="en-US" dirty="0" smtClean="0"/>
              <a:t>.</a:t>
            </a:r>
          </a:p>
          <a:p>
            <a:pPr marL="1108710" lvl="2" indent="-514350">
              <a:buFont typeface="+mj-lt"/>
              <a:buAutoNum type="arabicPeriod"/>
            </a:pPr>
            <a:r>
              <a:rPr lang="en-US" dirty="0" smtClean="0"/>
              <a:t>All </a:t>
            </a:r>
            <a:r>
              <a:rPr lang="en-US" dirty="0" smtClean="0"/>
              <a:t>healthy </a:t>
            </a:r>
            <a:r>
              <a:rPr lang="en-US" dirty="0" smtClean="0"/>
              <a:t>adults.</a:t>
            </a:r>
          </a:p>
          <a:p>
            <a:pPr marL="834390" lvl="1" indent="-514350"/>
            <a:r>
              <a:rPr lang="en-US" dirty="0" smtClean="0"/>
              <a:t>Distribution: Sample mean </a:t>
            </a:r>
            <a:r>
              <a:rPr lang="en-US" dirty="0" smtClean="0">
                <a:sym typeface="Wingdings" pitchFamily="2" charset="2"/>
              </a:rPr>
              <a:t> distribution of means</a:t>
            </a:r>
            <a:endParaRPr lang="en-US" dirty="0" smtClean="0"/>
          </a:p>
          <a:p>
            <a:pPr marL="834390" lvl="1" indent="-514350"/>
            <a:r>
              <a:rPr lang="en-US" dirty="0" smtClean="0"/>
              <a:t>Test &amp; Assumptions: We know </a:t>
            </a:r>
            <a:r>
              <a:rPr lang="en-US" i="1" dirty="0" smtClean="0"/>
              <a:t>μ </a:t>
            </a:r>
            <a:r>
              <a:rPr lang="en-US" dirty="0" smtClean="0"/>
              <a:t>and</a:t>
            </a:r>
            <a:r>
              <a:rPr lang="en-US" i="1" dirty="0" smtClean="0"/>
              <a:t> </a:t>
            </a:r>
            <a:r>
              <a:rPr lang="el-GR" i="1" dirty="0" smtClean="0"/>
              <a:t>σ</a:t>
            </a:r>
            <a:r>
              <a:rPr lang="en-US" i="1" dirty="0" smtClean="0"/>
              <a:t> </a:t>
            </a:r>
            <a:r>
              <a:rPr lang="en-US" dirty="0" smtClean="0"/>
              <a:t>, </a:t>
            </a:r>
            <a:r>
              <a:rPr lang="en-US" dirty="0" smtClean="0"/>
              <a:t>so</a:t>
            </a:r>
            <a:r>
              <a:rPr lang="en-US" i="1" dirty="0" smtClean="0"/>
              <a:t> z</a:t>
            </a:r>
            <a:r>
              <a:rPr lang="en-US" dirty="0" smtClean="0"/>
              <a:t> test</a:t>
            </a:r>
          </a:p>
          <a:p>
            <a:pPr marL="1108710" lvl="2" indent="-514350">
              <a:buFont typeface="+mj-lt"/>
              <a:buAutoNum type="arabicPeriod"/>
            </a:pPr>
            <a:r>
              <a:rPr lang="en-US" dirty="0" smtClean="0"/>
              <a:t>Data are interval</a:t>
            </a:r>
          </a:p>
          <a:p>
            <a:pPr marL="1108710" lvl="2" indent="-514350">
              <a:buFont typeface="+mj-lt"/>
              <a:buAutoNum type="arabicPeriod"/>
            </a:pPr>
            <a:r>
              <a:rPr lang="en-US" dirty="0" smtClean="0"/>
              <a:t>Not </a:t>
            </a:r>
            <a:r>
              <a:rPr lang="en-US" dirty="0" smtClean="0"/>
              <a:t>random </a:t>
            </a:r>
            <a:r>
              <a:rPr lang="en-US" dirty="0" smtClean="0"/>
              <a:t>selection</a:t>
            </a:r>
            <a:endParaRPr lang="en-US" dirty="0" smtClean="0"/>
          </a:p>
          <a:p>
            <a:pPr marL="1108710" lvl="2" indent="-514350">
              <a:buFont typeface="+mj-lt"/>
              <a:buAutoNum type="arabicPeriod"/>
            </a:pPr>
            <a:r>
              <a:rPr lang="en-US" dirty="0" smtClean="0"/>
              <a:t>Sample size of 6 is less than 30, therefore distribution might not be normal</a:t>
            </a:r>
          </a:p>
        </p:txBody>
      </p:sp>
      <p:pic>
        <p:nvPicPr>
          <p:cNvPr id="4" name="Picture 2" descr="http://www.foosmovie.com/Press%20Kit/50cent_foos2.jpg"/>
          <p:cNvPicPr>
            <a:picLocks noChangeAspect="1" noChangeArrowheads="1"/>
          </p:cNvPicPr>
          <p:nvPr/>
        </p:nvPicPr>
        <p:blipFill>
          <a:blip r:embed="rId2" cstate="print"/>
          <a:srcRect l="2700" t="4167" b="45833"/>
          <a:stretch>
            <a:fillRect/>
          </a:stretch>
        </p:blipFill>
        <p:spPr bwMode="auto">
          <a:xfrm>
            <a:off x="7542293" y="152400"/>
            <a:ext cx="1373107" cy="91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 </a:t>
            </a:r>
            <a:r>
              <a:rPr lang="en-US" dirty="0" err="1" smtClean="0"/>
              <a:t>Foos</a:t>
            </a:r>
            <a:r>
              <a:rPr lang="en-US" dirty="0" smtClean="0"/>
              <a:t> live up to a Fu</a:t>
            </a:r>
            <a:r>
              <a:rPr lang="el-GR" dirty="0" smtClean="0">
                <a:cs typeface="Times New Roman"/>
              </a:rPr>
              <a:t>β</a:t>
            </a:r>
            <a:r>
              <a:rPr lang="en-US" dirty="0" smtClean="0">
                <a:cs typeface="Times New Roman"/>
              </a:rPr>
              <a:t>?</a:t>
            </a:r>
            <a:endParaRPr lang="en-US" dirty="0"/>
          </a:p>
        </p:txBody>
      </p:sp>
      <p:sp>
        <p:nvSpPr>
          <p:cNvPr id="3" name="Content Placeholder 2"/>
          <p:cNvSpPr>
            <a:spLocks noGrp="1"/>
          </p:cNvSpPr>
          <p:nvPr>
            <p:ph sz="quarter" idx="1"/>
          </p:nvPr>
        </p:nvSpPr>
        <p:spPr>
          <a:xfrm>
            <a:off x="612648" y="1600200"/>
            <a:ext cx="8153400" cy="4648200"/>
          </a:xfrm>
        </p:spPr>
        <p:txBody>
          <a:bodyPr>
            <a:normAutofit/>
          </a:bodyPr>
          <a:lstStyle/>
          <a:p>
            <a:pPr algn="ctr">
              <a:buNone/>
            </a:pPr>
            <a:r>
              <a:rPr lang="en-US" sz="2600" i="1" dirty="0" smtClean="0">
                <a:solidFill>
                  <a:srgbClr val="7030A0"/>
                </a:solidFill>
              </a:rPr>
              <a:t>Given: μ</a:t>
            </a:r>
            <a:r>
              <a:rPr lang="en-US" sz="2600" dirty="0" smtClean="0">
                <a:solidFill>
                  <a:srgbClr val="7030A0"/>
                </a:solidFill>
              </a:rPr>
              <a:t> = 613sec , </a:t>
            </a:r>
            <a:r>
              <a:rPr lang="el-GR" sz="2600" i="1" dirty="0" smtClean="0">
                <a:solidFill>
                  <a:srgbClr val="7030A0"/>
                </a:solidFill>
              </a:rPr>
              <a:t>σ</a:t>
            </a:r>
            <a:r>
              <a:rPr lang="en-US" sz="2600" dirty="0" smtClean="0">
                <a:solidFill>
                  <a:srgbClr val="7030A0"/>
                </a:solidFill>
              </a:rPr>
              <a:t> = 76sec, </a:t>
            </a:r>
            <a:r>
              <a:rPr lang="en-US" sz="2600" i="1" dirty="0" smtClean="0">
                <a:solidFill>
                  <a:srgbClr val="7030A0"/>
                </a:solidFill>
              </a:rPr>
              <a:t>M</a:t>
            </a:r>
            <a:r>
              <a:rPr lang="en-US" sz="2600" dirty="0" smtClean="0">
                <a:solidFill>
                  <a:srgbClr val="7030A0"/>
                </a:solidFill>
              </a:rPr>
              <a:t> = 596.667sec, </a:t>
            </a:r>
            <a:r>
              <a:rPr lang="en-US" sz="2600" i="1" dirty="0" smtClean="0">
                <a:solidFill>
                  <a:srgbClr val="7030A0"/>
                </a:solidFill>
              </a:rPr>
              <a:t>N</a:t>
            </a:r>
            <a:r>
              <a:rPr lang="en-US" sz="2600" dirty="0" smtClean="0">
                <a:solidFill>
                  <a:srgbClr val="7030A0"/>
                </a:solidFill>
              </a:rPr>
              <a:t> = 6</a:t>
            </a:r>
          </a:p>
          <a:p>
            <a:pPr marL="514350" indent="-514350">
              <a:buFont typeface="+mj-lt"/>
              <a:buAutoNum type="arabicPeriod" startAt="2"/>
            </a:pPr>
            <a:r>
              <a:rPr lang="en-US" sz="2800" dirty="0" smtClean="0"/>
              <a:t>State the null (H</a:t>
            </a:r>
            <a:r>
              <a:rPr lang="en-US" sz="2800" baseline="-25000" dirty="0" smtClean="0"/>
              <a:t>0</a:t>
            </a:r>
            <a:r>
              <a:rPr lang="en-US" sz="2800" dirty="0" smtClean="0"/>
              <a:t>) and research (H</a:t>
            </a:r>
            <a:r>
              <a:rPr lang="en-US" sz="2800" baseline="-25000" dirty="0" smtClean="0"/>
              <a:t>1</a:t>
            </a:r>
            <a:r>
              <a:rPr lang="en-US" sz="2800" dirty="0" smtClean="0"/>
              <a:t>)hypotheses</a:t>
            </a:r>
          </a:p>
          <a:p>
            <a:pPr marL="514350" indent="-514350">
              <a:buFont typeface="+mj-lt"/>
              <a:buAutoNum type="arabicPeriod" startAt="2"/>
            </a:pPr>
            <a:endParaRPr lang="en-US" sz="2800" dirty="0" smtClean="0"/>
          </a:p>
          <a:p>
            <a:pPr marL="834390" lvl="1" indent="-514350">
              <a:buNone/>
            </a:pPr>
            <a:r>
              <a:rPr lang="en-US" sz="2500" dirty="0" smtClean="0"/>
              <a:t>H</a:t>
            </a:r>
            <a:r>
              <a:rPr lang="en-US" sz="2500" baseline="-25000" dirty="0" smtClean="0"/>
              <a:t>0</a:t>
            </a:r>
            <a:r>
              <a:rPr lang="en-US" sz="2500" dirty="0" smtClean="0"/>
              <a:t>: People with the last name </a:t>
            </a:r>
            <a:r>
              <a:rPr lang="en-US" sz="2500" dirty="0" err="1" smtClean="0"/>
              <a:t>Foos</a:t>
            </a:r>
            <a:r>
              <a:rPr lang="en-US" sz="2500" dirty="0" smtClean="0"/>
              <a:t> do not run at different speeds than the national average.</a:t>
            </a:r>
          </a:p>
          <a:p>
            <a:pPr marL="834390" lvl="1" indent="-514350">
              <a:buNone/>
            </a:pPr>
            <a:endParaRPr lang="en-US" sz="2500" dirty="0" smtClean="0"/>
          </a:p>
          <a:p>
            <a:pPr marL="834390" lvl="1" indent="-514350">
              <a:buNone/>
            </a:pPr>
            <a:r>
              <a:rPr lang="en-US" sz="2500" dirty="0" smtClean="0"/>
              <a:t>H</a:t>
            </a:r>
            <a:r>
              <a:rPr lang="en-US" sz="2500" baseline="-25000" dirty="0" smtClean="0"/>
              <a:t>1</a:t>
            </a:r>
            <a:r>
              <a:rPr lang="en-US" sz="2500" dirty="0" smtClean="0"/>
              <a:t>: People with the last name </a:t>
            </a:r>
            <a:r>
              <a:rPr lang="en-US" sz="2500" dirty="0" err="1" smtClean="0"/>
              <a:t>Foos</a:t>
            </a:r>
            <a:r>
              <a:rPr lang="en-US" sz="2500" dirty="0" smtClean="0"/>
              <a:t> do run at different speeds (either slower or faster) than the national average.</a:t>
            </a:r>
          </a:p>
        </p:txBody>
      </p:sp>
      <p:pic>
        <p:nvPicPr>
          <p:cNvPr id="4" name="Picture 2" descr="http://www.foosmovie.com/Press%20Kit/50cent_foos2.jpg"/>
          <p:cNvPicPr>
            <a:picLocks noChangeAspect="1" noChangeArrowheads="1"/>
          </p:cNvPicPr>
          <p:nvPr/>
        </p:nvPicPr>
        <p:blipFill>
          <a:blip r:embed="rId2" cstate="print"/>
          <a:srcRect l="2700" t="4167" b="45833"/>
          <a:stretch>
            <a:fillRect/>
          </a:stretch>
        </p:blipFill>
        <p:spPr bwMode="auto">
          <a:xfrm>
            <a:off x="7542293" y="152400"/>
            <a:ext cx="1373107" cy="91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Does a </a:t>
            </a:r>
            <a:r>
              <a:rPr lang="en-US" dirty="0" err="1" smtClean="0">
                <a:latin typeface="+mn-lt"/>
              </a:rPr>
              <a:t>Foos</a:t>
            </a:r>
            <a:r>
              <a:rPr lang="en-US" dirty="0" smtClean="0">
                <a:latin typeface="+mn-lt"/>
              </a:rPr>
              <a:t> live up to a Fu</a:t>
            </a:r>
            <a:r>
              <a:rPr lang="el-GR" dirty="0" smtClean="0">
                <a:latin typeface="+mn-lt"/>
                <a:cs typeface="Times New Roman"/>
              </a:rPr>
              <a:t>β</a:t>
            </a:r>
            <a:r>
              <a:rPr lang="en-US" dirty="0" smtClean="0">
                <a:latin typeface="+mn-lt"/>
                <a:cs typeface="Times New Roman"/>
              </a:rPr>
              <a:t>?</a:t>
            </a:r>
            <a:endParaRPr lang="en-US" dirty="0">
              <a:latin typeface="+mn-lt"/>
            </a:endParaRPr>
          </a:p>
        </p:txBody>
      </p:sp>
      <p:sp>
        <p:nvSpPr>
          <p:cNvPr id="3" name="Content Placeholder 2"/>
          <p:cNvSpPr>
            <a:spLocks noGrp="1"/>
          </p:cNvSpPr>
          <p:nvPr>
            <p:ph sz="quarter" idx="1"/>
          </p:nvPr>
        </p:nvSpPr>
        <p:spPr/>
        <p:txBody>
          <a:bodyPr/>
          <a:lstStyle/>
          <a:p>
            <a:pPr lvl="0" algn="ctr">
              <a:buClr>
                <a:srgbClr val="DD8047"/>
              </a:buClr>
              <a:buNone/>
            </a:pPr>
            <a:r>
              <a:rPr lang="en-US" sz="2600" i="1" dirty="0" smtClean="0">
                <a:solidFill>
                  <a:srgbClr val="7030A0"/>
                </a:solidFill>
              </a:rPr>
              <a:t>Given: μ</a:t>
            </a:r>
            <a:r>
              <a:rPr lang="en-US" sz="2600" dirty="0" smtClean="0">
                <a:solidFill>
                  <a:srgbClr val="7030A0"/>
                </a:solidFill>
              </a:rPr>
              <a:t> = 613sec , </a:t>
            </a:r>
            <a:r>
              <a:rPr lang="el-GR" sz="2600" i="1" dirty="0" smtClean="0">
                <a:solidFill>
                  <a:srgbClr val="7030A0"/>
                </a:solidFill>
              </a:rPr>
              <a:t>σ</a:t>
            </a:r>
            <a:r>
              <a:rPr lang="en-US" sz="2600" dirty="0" smtClean="0">
                <a:solidFill>
                  <a:srgbClr val="7030A0"/>
                </a:solidFill>
              </a:rPr>
              <a:t> = 76sec, </a:t>
            </a:r>
            <a:r>
              <a:rPr lang="en-US" sz="2600" i="1" dirty="0" smtClean="0">
                <a:solidFill>
                  <a:srgbClr val="7030A0"/>
                </a:solidFill>
              </a:rPr>
              <a:t>M</a:t>
            </a:r>
            <a:r>
              <a:rPr lang="en-US" sz="2600" dirty="0" smtClean="0">
                <a:solidFill>
                  <a:srgbClr val="7030A0"/>
                </a:solidFill>
              </a:rPr>
              <a:t> = 596.667sec, </a:t>
            </a:r>
            <a:r>
              <a:rPr lang="en-US" sz="2600" i="1" dirty="0" smtClean="0">
                <a:solidFill>
                  <a:srgbClr val="7030A0"/>
                </a:solidFill>
              </a:rPr>
              <a:t>N</a:t>
            </a:r>
            <a:r>
              <a:rPr lang="en-US" sz="2600" dirty="0" smtClean="0">
                <a:solidFill>
                  <a:srgbClr val="7030A0"/>
                </a:solidFill>
              </a:rPr>
              <a:t> = 6</a:t>
            </a:r>
          </a:p>
          <a:p>
            <a:pPr marL="514350" indent="-514350">
              <a:buFont typeface="+mj-lt"/>
              <a:buAutoNum type="arabicPeriod" startAt="3"/>
            </a:pPr>
            <a:r>
              <a:rPr lang="en-US" dirty="0" smtClean="0"/>
              <a:t>Determine characteristics of comparison distribution (distribution of sample means).</a:t>
            </a:r>
          </a:p>
          <a:p>
            <a:pPr marL="834390" lvl="1" indent="-514350"/>
            <a:r>
              <a:rPr lang="en-US" dirty="0" smtClean="0"/>
              <a:t>Population: </a:t>
            </a:r>
            <a:r>
              <a:rPr lang="el-GR" i="1" dirty="0" smtClean="0"/>
              <a:t>μ</a:t>
            </a:r>
            <a:r>
              <a:rPr lang="en-US" i="1" baseline="-25000" dirty="0" smtClean="0"/>
              <a:t>M</a:t>
            </a:r>
            <a:r>
              <a:rPr lang="el-GR" i="1" dirty="0" smtClean="0"/>
              <a:t> </a:t>
            </a:r>
            <a:r>
              <a:rPr lang="en-US" i="1" dirty="0" smtClean="0"/>
              <a:t>= </a:t>
            </a:r>
            <a:r>
              <a:rPr lang="el-GR" i="1" dirty="0" smtClean="0"/>
              <a:t>μ</a:t>
            </a:r>
            <a:r>
              <a:rPr lang="en-US" dirty="0" smtClean="0"/>
              <a:t> = 613.5sec, </a:t>
            </a:r>
            <a:r>
              <a:rPr lang="el-GR" i="1" dirty="0" smtClean="0"/>
              <a:t>σ</a:t>
            </a:r>
            <a:r>
              <a:rPr lang="en-US" dirty="0" smtClean="0"/>
              <a:t> = 76sec</a:t>
            </a:r>
          </a:p>
          <a:p>
            <a:pPr marL="834390" lvl="1" indent="-514350"/>
            <a:r>
              <a:rPr lang="en-US" dirty="0" smtClean="0"/>
              <a:t>Sample: </a:t>
            </a:r>
            <a:r>
              <a:rPr lang="en-US" i="1" dirty="0" smtClean="0"/>
              <a:t>M</a:t>
            </a:r>
            <a:r>
              <a:rPr lang="en-US" dirty="0" smtClean="0"/>
              <a:t> = 596.667sec, </a:t>
            </a:r>
            <a:r>
              <a:rPr lang="en-US" i="1" dirty="0" smtClean="0"/>
              <a:t>N = 6</a:t>
            </a:r>
            <a:endParaRPr lang="en-US" dirty="0" smtClean="0"/>
          </a:p>
          <a:p>
            <a:pPr>
              <a:buNone/>
            </a:pPr>
            <a:endParaRPr lang="en-US" dirty="0"/>
          </a:p>
        </p:txBody>
      </p:sp>
      <p:graphicFrame>
        <p:nvGraphicFramePr>
          <p:cNvPr id="49154" name="Object 2"/>
          <p:cNvGraphicFramePr>
            <a:graphicFrameLocks noChangeAspect="1"/>
          </p:cNvGraphicFramePr>
          <p:nvPr/>
        </p:nvGraphicFramePr>
        <p:xfrm>
          <a:off x="2971800" y="4495800"/>
          <a:ext cx="3361127" cy="850244"/>
        </p:xfrm>
        <a:graphic>
          <a:graphicData uri="http://schemas.openxmlformats.org/presentationml/2006/ole">
            <p:oleObj spid="_x0000_s49157" name="Equation" r:id="rId3" imgW="5930900" imgH="1498600" progId="Equation.DSMT4">
              <p:embed/>
            </p:oleObj>
          </a:graphicData>
        </a:graphic>
      </p:graphicFrame>
      <p:pic>
        <p:nvPicPr>
          <p:cNvPr id="5" name="Picture 2" descr="http://www.foosmovie.com/Press%20Kit/50cent_foos2.jpg"/>
          <p:cNvPicPr>
            <a:picLocks noChangeAspect="1" noChangeArrowheads="1"/>
          </p:cNvPicPr>
          <p:nvPr/>
        </p:nvPicPr>
        <p:blipFill>
          <a:blip r:embed="rId4" cstate="print"/>
          <a:srcRect l="2700" t="4167" b="45833"/>
          <a:stretch>
            <a:fillRect/>
          </a:stretch>
        </p:blipFill>
        <p:spPr bwMode="auto">
          <a:xfrm>
            <a:off x="7542293" y="152400"/>
            <a:ext cx="1373107" cy="91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wipe(left)">
                                      <p:cBhvr>
                                        <p:cTn id="7" dur="2000"/>
                                        <p:tgtEl>
                                          <p:spTgt spid="49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Does a </a:t>
            </a:r>
            <a:r>
              <a:rPr lang="en-US" dirty="0" err="1" smtClean="0">
                <a:latin typeface="+mn-lt"/>
              </a:rPr>
              <a:t>Foos</a:t>
            </a:r>
            <a:r>
              <a:rPr lang="en-US" dirty="0" smtClean="0">
                <a:latin typeface="+mn-lt"/>
              </a:rPr>
              <a:t> live up to a Fu</a:t>
            </a:r>
            <a:r>
              <a:rPr lang="el-GR" dirty="0" smtClean="0">
                <a:latin typeface="+mn-lt"/>
                <a:cs typeface="Times New Roman"/>
              </a:rPr>
              <a:t>β</a:t>
            </a:r>
            <a:r>
              <a:rPr lang="en-US" dirty="0" smtClean="0">
                <a:latin typeface="+mn-lt"/>
                <a:cs typeface="Times New Roman"/>
              </a:rPr>
              <a:t>?</a:t>
            </a:r>
            <a:endParaRPr lang="en-US" dirty="0">
              <a:latin typeface="+mn-lt"/>
            </a:endParaRPr>
          </a:p>
        </p:txBody>
      </p:sp>
      <p:sp>
        <p:nvSpPr>
          <p:cNvPr id="3" name="Content Placeholder 2"/>
          <p:cNvSpPr>
            <a:spLocks noGrp="1"/>
          </p:cNvSpPr>
          <p:nvPr>
            <p:ph sz="quarter" idx="1"/>
          </p:nvPr>
        </p:nvSpPr>
        <p:spPr/>
        <p:txBody>
          <a:bodyPr>
            <a:normAutofit/>
          </a:bodyPr>
          <a:lstStyle/>
          <a:p>
            <a:pPr lvl="0" algn="ctr">
              <a:buClr>
                <a:srgbClr val="DD8047"/>
              </a:buClr>
              <a:buNone/>
            </a:pPr>
            <a:r>
              <a:rPr lang="en-US" sz="2400" i="1" dirty="0" smtClean="0">
                <a:solidFill>
                  <a:srgbClr val="7030A0"/>
                </a:solidFill>
              </a:rPr>
              <a:t>Given: μ</a:t>
            </a:r>
            <a:r>
              <a:rPr lang="en-US" sz="2400" dirty="0" smtClean="0">
                <a:solidFill>
                  <a:srgbClr val="7030A0"/>
                </a:solidFill>
              </a:rPr>
              <a:t> = 613sec , </a:t>
            </a:r>
            <a:r>
              <a:rPr lang="el-GR" sz="2400" i="1" dirty="0" smtClean="0">
                <a:solidFill>
                  <a:srgbClr val="C00000"/>
                </a:solidFill>
              </a:rPr>
              <a:t>σ</a:t>
            </a:r>
            <a:r>
              <a:rPr lang="en-US" sz="2400" i="1" baseline="-25000" dirty="0" smtClean="0">
                <a:solidFill>
                  <a:srgbClr val="C00000"/>
                </a:solidFill>
              </a:rPr>
              <a:t>M</a:t>
            </a:r>
            <a:r>
              <a:rPr lang="en-US" sz="2400" dirty="0" smtClean="0">
                <a:solidFill>
                  <a:srgbClr val="C00000"/>
                </a:solidFill>
              </a:rPr>
              <a:t> = 31.02sec</a:t>
            </a:r>
            <a:r>
              <a:rPr lang="en-US" sz="2400" dirty="0" smtClean="0">
                <a:solidFill>
                  <a:srgbClr val="7030A0"/>
                </a:solidFill>
              </a:rPr>
              <a:t>, </a:t>
            </a:r>
            <a:r>
              <a:rPr lang="en-US" sz="2400" i="1" dirty="0" smtClean="0">
                <a:solidFill>
                  <a:srgbClr val="7030A0"/>
                </a:solidFill>
              </a:rPr>
              <a:t>M</a:t>
            </a:r>
            <a:r>
              <a:rPr lang="en-US" sz="2400" dirty="0" smtClean="0">
                <a:solidFill>
                  <a:srgbClr val="7030A0"/>
                </a:solidFill>
              </a:rPr>
              <a:t> = 596.667sec, </a:t>
            </a:r>
            <a:r>
              <a:rPr lang="en-US" sz="2400" i="1" dirty="0" smtClean="0">
                <a:solidFill>
                  <a:srgbClr val="7030A0"/>
                </a:solidFill>
              </a:rPr>
              <a:t>N</a:t>
            </a:r>
            <a:r>
              <a:rPr lang="en-US" sz="2400" dirty="0" smtClean="0">
                <a:solidFill>
                  <a:srgbClr val="7030A0"/>
                </a:solidFill>
              </a:rPr>
              <a:t> = 6</a:t>
            </a:r>
          </a:p>
          <a:p>
            <a:pPr marL="514350" indent="-514350">
              <a:buFont typeface="+mj-lt"/>
              <a:buAutoNum type="arabicPeriod" startAt="4"/>
            </a:pPr>
            <a:r>
              <a:rPr lang="en-US" dirty="0" smtClean="0"/>
              <a:t>Determine critical value (cutoffs)</a:t>
            </a:r>
          </a:p>
          <a:p>
            <a:pPr marL="834390" lvl="1" indent="-514350"/>
            <a:r>
              <a:rPr lang="en-US" sz="2400" dirty="0" smtClean="0"/>
              <a:t>In Behavioral Sciences, we use </a:t>
            </a:r>
            <a:r>
              <a:rPr lang="en-US" sz="2400" i="1" dirty="0" smtClean="0"/>
              <a:t>p</a:t>
            </a:r>
            <a:r>
              <a:rPr lang="en-US" sz="2400" dirty="0" smtClean="0"/>
              <a:t> = .05</a:t>
            </a:r>
          </a:p>
          <a:p>
            <a:pPr marL="834390" lvl="1" indent="-514350"/>
            <a:r>
              <a:rPr lang="en-US" sz="2400" dirty="0" smtClean="0"/>
              <a:t>Our hypothesis (</a:t>
            </a:r>
            <a:r>
              <a:rPr lang="en-US" sz="1400" dirty="0" smtClean="0"/>
              <a:t>“People with the last name </a:t>
            </a:r>
            <a:r>
              <a:rPr lang="en-US" sz="1400" dirty="0" err="1" smtClean="0"/>
              <a:t>Foos</a:t>
            </a:r>
            <a:r>
              <a:rPr lang="en-US" sz="1400" dirty="0" smtClean="0"/>
              <a:t> do run at different speeds (either slower or faster) than the national average.”</a:t>
            </a:r>
            <a:r>
              <a:rPr lang="en-US" sz="2400" dirty="0" smtClean="0"/>
              <a:t>) is </a:t>
            </a:r>
            <a:r>
              <a:rPr lang="en-US" sz="2400" i="1" u="sng" dirty="0" err="1" smtClean="0"/>
              <a:t>nondirectional</a:t>
            </a:r>
            <a:r>
              <a:rPr lang="en-US" sz="2400" dirty="0" smtClean="0"/>
              <a:t> so our hypothesis test is </a:t>
            </a:r>
            <a:r>
              <a:rPr lang="en-US" sz="2400" i="1" u="sng" dirty="0" smtClean="0"/>
              <a:t>two-tailed</a:t>
            </a:r>
            <a:r>
              <a:rPr lang="en-US" sz="2400" dirty="0" smtClean="0"/>
              <a:t>.</a:t>
            </a:r>
          </a:p>
        </p:txBody>
      </p:sp>
      <p:pic>
        <p:nvPicPr>
          <p:cNvPr id="50180" name="Picture 4" descr="http://www.heritage.org/static/reportimages/D37AA42C05591D06EC9C371BAB97C5B2.gif"/>
          <p:cNvPicPr>
            <a:picLocks noChangeAspect="1" noChangeArrowheads="1"/>
          </p:cNvPicPr>
          <p:nvPr/>
        </p:nvPicPr>
        <p:blipFill>
          <a:blip r:embed="rId2" cstate="print"/>
          <a:srcRect l="2133" t="11793" r="1867" b="9582"/>
          <a:stretch>
            <a:fillRect/>
          </a:stretch>
        </p:blipFill>
        <p:spPr bwMode="auto">
          <a:xfrm>
            <a:off x="2057400" y="4368800"/>
            <a:ext cx="5257800" cy="2336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2" descr="http://www.foosmovie.com/Press%20Kit/50cent_foos2.jpg"/>
          <p:cNvPicPr>
            <a:picLocks noChangeAspect="1" noChangeArrowheads="1"/>
          </p:cNvPicPr>
          <p:nvPr/>
        </p:nvPicPr>
        <p:blipFill>
          <a:blip r:embed="rId3" cstate="print"/>
          <a:srcRect l="2700" t="4167" b="45833"/>
          <a:stretch>
            <a:fillRect/>
          </a:stretch>
        </p:blipFill>
        <p:spPr bwMode="auto">
          <a:xfrm>
            <a:off x="7542293" y="152400"/>
            <a:ext cx="1373107" cy="91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524000"/>
            <a:ext cx="3886200" cy="2585323"/>
          </a:xfrm>
          <a:prstGeom prst="rect">
            <a:avLst/>
          </a:prstGeom>
          <a:noFill/>
        </p:spPr>
        <p:txBody>
          <a:bodyPr wrap="square" rtlCol="0">
            <a:spAutoFit/>
          </a:bodyPr>
          <a:lstStyle/>
          <a:p>
            <a:r>
              <a:rPr lang="en-US" b="1" dirty="0" smtClean="0"/>
              <a:t>THIS </a:t>
            </a:r>
            <a:r>
              <a:rPr lang="en-US" i="1" dirty="0" smtClean="0"/>
              <a:t>z </a:t>
            </a:r>
            <a:r>
              <a:rPr lang="en-US" dirty="0" smtClean="0"/>
              <a:t>Table lists the percentage under the normal curve, between the mean (center of distribution) and the z statistic</a:t>
            </a:r>
            <a:r>
              <a:rPr lang="en-US" dirty="0" smtClean="0"/>
              <a:t>.</a:t>
            </a:r>
          </a:p>
          <a:p>
            <a:endParaRPr lang="en-US" i="1" dirty="0" smtClean="0"/>
          </a:p>
          <a:p>
            <a:pPr algn="ctr"/>
            <a:r>
              <a:rPr lang="en-US" i="1" dirty="0" smtClean="0"/>
              <a:t>5% (p=.05) / 2 = 2.5% from each side</a:t>
            </a:r>
          </a:p>
          <a:p>
            <a:pPr algn="ctr"/>
            <a:r>
              <a:rPr lang="en-US" i="1" dirty="0" smtClean="0"/>
              <a:t>100% - 2.5% = 97.5%</a:t>
            </a:r>
            <a:endParaRPr lang="en-US" i="1" dirty="0" smtClean="0"/>
          </a:p>
          <a:p>
            <a:pPr algn="ctr"/>
            <a:r>
              <a:rPr lang="en-US" i="1" dirty="0" smtClean="0"/>
              <a:t>97.5% = 50% + </a:t>
            </a:r>
            <a:r>
              <a:rPr lang="en-US" i="1" dirty="0" smtClean="0"/>
              <a:t>47.5%</a:t>
            </a:r>
          </a:p>
          <a:p>
            <a:pPr algn="ctr"/>
            <a:endParaRPr lang="en-US" i="1" dirty="0" smtClean="0"/>
          </a:p>
          <a:p>
            <a:pPr algn="ctr"/>
            <a:r>
              <a:rPr lang="en-US" i="1" dirty="0" err="1" smtClean="0"/>
              <a:t>z</a:t>
            </a:r>
            <a:r>
              <a:rPr lang="en-US" i="1" baseline="-25000" dirty="0" err="1" smtClean="0"/>
              <a:t>crit</a:t>
            </a:r>
            <a:r>
              <a:rPr lang="en-US" dirty="0" smtClean="0"/>
              <a:t> = ±1.96</a:t>
            </a:r>
          </a:p>
        </p:txBody>
      </p:sp>
      <p:pic>
        <p:nvPicPr>
          <p:cNvPr id="86020" name="Picture 4" descr="http://www.stat.ucla.edu/~dinov/courses_students.dir/STAT10_Fall01/STAT10_Fall01/z-table.JPG"/>
          <p:cNvPicPr>
            <a:picLocks noChangeAspect="1" noChangeArrowheads="1"/>
          </p:cNvPicPr>
          <p:nvPr/>
        </p:nvPicPr>
        <p:blipFill>
          <a:blip r:embed="rId2" cstate="print"/>
          <a:srcRect/>
          <a:stretch>
            <a:fillRect/>
          </a:stretch>
        </p:blipFill>
        <p:spPr bwMode="auto">
          <a:xfrm>
            <a:off x="5257801" y="-20576"/>
            <a:ext cx="3886200" cy="6878576"/>
          </a:xfrm>
          <a:prstGeom prst="rect">
            <a:avLst/>
          </a:prstGeom>
          <a:noFill/>
        </p:spPr>
      </p:pic>
      <p:sp>
        <p:nvSpPr>
          <p:cNvPr id="14" name="Rectangle 13"/>
          <p:cNvSpPr/>
          <p:nvPr/>
        </p:nvSpPr>
        <p:spPr>
          <a:xfrm>
            <a:off x="7740804" y="4168698"/>
            <a:ext cx="381000" cy="152400"/>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Elbow Connector 6"/>
          <p:cNvCxnSpPr/>
          <p:nvPr/>
        </p:nvCxnSpPr>
        <p:spPr>
          <a:xfrm>
            <a:off x="3124200" y="3886200"/>
            <a:ext cx="2286000" cy="381000"/>
          </a:xfrm>
          <a:prstGeom prst="bentConnector3">
            <a:avLst>
              <a:gd name="adj1" fmla="val 50000"/>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flipV="1">
            <a:off x="3048000" y="1676400"/>
            <a:ext cx="4648200" cy="2209800"/>
          </a:xfrm>
          <a:prstGeom prst="bentConnector3">
            <a:avLst>
              <a:gd name="adj1" fmla="val 50000"/>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44551" y="4038600"/>
            <a:ext cx="4187938" cy="2480190"/>
            <a:chOff x="544551" y="4038600"/>
            <a:chExt cx="4187938" cy="2480190"/>
          </a:xfrm>
        </p:grpSpPr>
        <p:pic>
          <p:nvPicPr>
            <p:cNvPr id="9" name="Picture 8" descr="http://jwilson.coe.uga.edu/EMAT6680Fa06/Crumley/Normal/Normal4_files/image027.jpg"/>
            <p:cNvPicPr>
              <a:picLocks noChangeAspect="1" noChangeArrowheads="1"/>
            </p:cNvPicPr>
            <p:nvPr/>
          </p:nvPicPr>
          <p:blipFill>
            <a:blip r:embed="rId3" cstate="print">
              <a:clrChange>
                <a:clrFrom>
                  <a:srgbClr val="FFFFFF"/>
                </a:clrFrom>
                <a:clrTo>
                  <a:srgbClr val="FFFFFF">
                    <a:alpha val="0"/>
                  </a:srgbClr>
                </a:clrTo>
              </a:clrChange>
            </a:blip>
            <a:srcRect t="20447"/>
            <a:stretch>
              <a:fillRect/>
            </a:stretch>
          </p:blipFill>
          <p:spPr bwMode="auto">
            <a:xfrm>
              <a:off x="544551" y="4724400"/>
              <a:ext cx="4187938" cy="1752600"/>
            </a:xfrm>
            <a:prstGeom prst="rect">
              <a:avLst/>
            </a:prstGeom>
            <a:noFill/>
          </p:spPr>
        </p:pic>
        <p:cxnSp>
          <p:nvCxnSpPr>
            <p:cNvPr id="11" name="Curved Connector 10"/>
            <p:cNvCxnSpPr/>
            <p:nvPr/>
          </p:nvCxnSpPr>
          <p:spPr>
            <a:xfrm rot="16200000" flipH="1">
              <a:off x="2148840" y="4480560"/>
              <a:ext cx="1828800" cy="1097280"/>
            </a:xfrm>
            <a:prstGeom prst="curvedConnector3">
              <a:avLst>
                <a:gd name="adj1" fmla="val 50000"/>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654463" y="6010276"/>
              <a:ext cx="0" cy="27432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97404" y="6334124"/>
              <a:ext cx="457200" cy="184666"/>
            </a:xfrm>
            <a:prstGeom prst="rect">
              <a:avLst/>
            </a:prstGeom>
            <a:noFill/>
          </p:spPr>
          <p:txBody>
            <a:bodyPr wrap="square" rtlCol="0">
              <a:spAutoFit/>
            </a:bodyPr>
            <a:lstStyle/>
            <a:p>
              <a:pPr algn="ctr"/>
              <a:r>
                <a:rPr lang="en-US" sz="600" b="1" dirty="0" smtClean="0">
                  <a:solidFill>
                    <a:srgbClr val="FF0000"/>
                  </a:solidFill>
                </a:rPr>
                <a:t>+1.96</a:t>
              </a:r>
              <a:endParaRPr lang="en-US" sz="600" b="1" dirty="0">
                <a:solidFill>
                  <a:srgbClr val="FF0000"/>
                </a:solidFill>
              </a:endParaRPr>
            </a:p>
          </p:txBody>
        </p:sp>
        <p:sp>
          <p:nvSpPr>
            <p:cNvPr id="18" name="TextBox 17"/>
            <p:cNvSpPr txBox="1"/>
            <p:nvPr/>
          </p:nvSpPr>
          <p:spPr>
            <a:xfrm>
              <a:off x="1306551" y="6324600"/>
              <a:ext cx="457200" cy="184666"/>
            </a:xfrm>
            <a:prstGeom prst="rect">
              <a:avLst/>
            </a:prstGeom>
            <a:noFill/>
          </p:spPr>
          <p:txBody>
            <a:bodyPr wrap="square" rtlCol="0">
              <a:spAutoFit/>
            </a:bodyPr>
            <a:lstStyle/>
            <a:p>
              <a:pPr algn="ctr"/>
              <a:r>
                <a:rPr lang="en-US" sz="600" b="1" dirty="0" smtClean="0">
                  <a:solidFill>
                    <a:srgbClr val="FF0000"/>
                  </a:solidFill>
                </a:rPr>
                <a:t>-1.96</a:t>
              </a:r>
              <a:endParaRPr lang="en-US" sz="600" b="1" dirty="0">
                <a:solidFill>
                  <a:srgbClr val="FF0000"/>
                </a:solidFill>
              </a:endParaRPr>
            </a:p>
          </p:txBody>
        </p:sp>
        <p:cxnSp>
          <p:nvCxnSpPr>
            <p:cNvPr id="19" name="Straight Connector 18"/>
            <p:cNvCxnSpPr/>
            <p:nvPr/>
          </p:nvCxnSpPr>
          <p:spPr>
            <a:xfrm>
              <a:off x="1535151" y="6019800"/>
              <a:ext cx="0" cy="27432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rot="5400000">
              <a:off x="1066800" y="4495800"/>
              <a:ext cx="1905000" cy="990600"/>
            </a:xfrm>
            <a:prstGeom prst="curvedConnector3">
              <a:avLst>
                <a:gd name="adj1" fmla="val 50000"/>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Freeform 22"/>
            <p:cNvSpPr/>
            <p:nvPr/>
          </p:nvSpPr>
          <p:spPr>
            <a:xfrm>
              <a:off x="3657600" y="6017419"/>
              <a:ext cx="709613" cy="266700"/>
            </a:xfrm>
            <a:custGeom>
              <a:avLst/>
              <a:gdLst>
                <a:gd name="connsiteX0" fmla="*/ 0 w 733425"/>
                <a:gd name="connsiteY0" fmla="*/ 0 h 266700"/>
                <a:gd name="connsiteX1" fmla="*/ 2381 w 733425"/>
                <a:gd name="connsiteY1" fmla="*/ 264319 h 266700"/>
                <a:gd name="connsiteX2" fmla="*/ 733425 w 733425"/>
                <a:gd name="connsiteY2" fmla="*/ 266700 h 266700"/>
                <a:gd name="connsiteX3" fmla="*/ 540544 w 733425"/>
                <a:gd name="connsiteY3" fmla="*/ 245269 h 266700"/>
                <a:gd name="connsiteX4" fmla="*/ 431006 w 733425"/>
                <a:gd name="connsiteY4" fmla="*/ 228600 h 266700"/>
                <a:gd name="connsiteX5" fmla="*/ 342900 w 733425"/>
                <a:gd name="connsiteY5" fmla="*/ 204787 h 266700"/>
                <a:gd name="connsiteX6" fmla="*/ 271462 w 733425"/>
                <a:gd name="connsiteY6" fmla="*/ 171450 h 266700"/>
                <a:gd name="connsiteX7" fmla="*/ 173831 w 733425"/>
                <a:gd name="connsiteY7" fmla="*/ 130969 h 266700"/>
                <a:gd name="connsiteX8" fmla="*/ 102394 w 733425"/>
                <a:gd name="connsiteY8" fmla="*/ 88106 h 266700"/>
                <a:gd name="connsiteX9" fmla="*/ 38100 w 733425"/>
                <a:gd name="connsiteY9" fmla="*/ 35719 h 266700"/>
                <a:gd name="connsiteX10" fmla="*/ 0 w 733425"/>
                <a:gd name="connsiteY10"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3425" h="266700">
                  <a:moveTo>
                    <a:pt x="0" y="0"/>
                  </a:moveTo>
                  <a:cubicBezTo>
                    <a:pt x="794" y="88106"/>
                    <a:pt x="1587" y="176213"/>
                    <a:pt x="2381" y="264319"/>
                  </a:cubicBezTo>
                  <a:lnTo>
                    <a:pt x="733425" y="266700"/>
                  </a:lnTo>
                  <a:lnTo>
                    <a:pt x="540544" y="245269"/>
                  </a:lnTo>
                  <a:lnTo>
                    <a:pt x="431006" y="228600"/>
                  </a:lnTo>
                  <a:lnTo>
                    <a:pt x="342900" y="204787"/>
                  </a:lnTo>
                  <a:lnTo>
                    <a:pt x="271462" y="171450"/>
                  </a:lnTo>
                  <a:lnTo>
                    <a:pt x="173831" y="130969"/>
                  </a:lnTo>
                  <a:lnTo>
                    <a:pt x="102394" y="88106"/>
                  </a:lnTo>
                  <a:lnTo>
                    <a:pt x="38100" y="35719"/>
                  </a:lnTo>
                  <a:lnTo>
                    <a:pt x="0"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854869" y="6034088"/>
              <a:ext cx="671512" cy="250031"/>
            </a:xfrm>
            <a:custGeom>
              <a:avLst/>
              <a:gdLst>
                <a:gd name="connsiteX0" fmla="*/ 0 w 671512"/>
                <a:gd name="connsiteY0" fmla="*/ 238125 h 250031"/>
                <a:gd name="connsiteX1" fmla="*/ 176212 w 671512"/>
                <a:gd name="connsiteY1" fmla="*/ 226218 h 250031"/>
                <a:gd name="connsiteX2" fmla="*/ 319087 w 671512"/>
                <a:gd name="connsiteY2" fmla="*/ 197643 h 250031"/>
                <a:gd name="connsiteX3" fmla="*/ 416719 w 671512"/>
                <a:gd name="connsiteY3" fmla="*/ 157162 h 250031"/>
                <a:gd name="connsiteX4" fmla="*/ 519112 w 671512"/>
                <a:gd name="connsiteY4" fmla="*/ 111918 h 250031"/>
                <a:gd name="connsiteX5" fmla="*/ 609600 w 671512"/>
                <a:gd name="connsiteY5" fmla="*/ 57150 h 250031"/>
                <a:gd name="connsiteX6" fmla="*/ 671512 w 671512"/>
                <a:gd name="connsiteY6" fmla="*/ 0 h 250031"/>
                <a:gd name="connsiteX7" fmla="*/ 671512 w 671512"/>
                <a:gd name="connsiteY7" fmla="*/ 250031 h 250031"/>
                <a:gd name="connsiteX8" fmla="*/ 0 w 671512"/>
                <a:gd name="connsiteY8" fmla="*/ 238125 h 25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512" h="250031">
                  <a:moveTo>
                    <a:pt x="0" y="238125"/>
                  </a:moveTo>
                  <a:lnTo>
                    <a:pt x="176212" y="226218"/>
                  </a:lnTo>
                  <a:lnTo>
                    <a:pt x="319087" y="197643"/>
                  </a:lnTo>
                  <a:lnTo>
                    <a:pt x="416719" y="157162"/>
                  </a:lnTo>
                  <a:lnTo>
                    <a:pt x="519112" y="111918"/>
                  </a:lnTo>
                  <a:lnTo>
                    <a:pt x="609600" y="57150"/>
                  </a:lnTo>
                  <a:lnTo>
                    <a:pt x="671512" y="0"/>
                  </a:lnTo>
                  <a:lnTo>
                    <a:pt x="671512" y="250031"/>
                  </a:lnTo>
                  <a:lnTo>
                    <a:pt x="0" y="238125"/>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CDC Example: Jessica</a:t>
            </a:r>
            <a:endParaRPr lang="en-US" dirty="0"/>
          </a:p>
        </p:txBody>
      </p:sp>
      <p:sp>
        <p:nvSpPr>
          <p:cNvPr id="3" name="Content Placeholder 2"/>
          <p:cNvSpPr>
            <a:spLocks noGrp="1"/>
          </p:cNvSpPr>
          <p:nvPr>
            <p:ph sz="quarter" idx="1"/>
          </p:nvPr>
        </p:nvSpPr>
        <p:spPr/>
        <p:txBody>
          <a:bodyPr/>
          <a:lstStyle/>
          <a:p>
            <a:r>
              <a:rPr lang="en-US" dirty="0" smtClean="0"/>
              <a:t>1. Percentile: How many 15 year old girls are shorter than Jessica?</a:t>
            </a:r>
          </a:p>
          <a:p>
            <a:pPr lvl="1"/>
            <a:r>
              <a:rPr lang="en-US" dirty="0" smtClean="0"/>
              <a:t>50% + 33.65% = 83.65%</a:t>
            </a:r>
            <a:endParaRPr lang="en-US" dirty="0"/>
          </a:p>
        </p:txBody>
      </p:sp>
      <p:pic>
        <p:nvPicPr>
          <p:cNvPr id="3074" name="Picture 2" descr="C:\Users\Arlo &amp; Michelle\Desktop\Statistics\Publisher Resources\Chapter Images\JPEG_hi-res\CH08\Nolan_fig08_02.jpg"/>
          <p:cNvPicPr>
            <a:picLocks noChangeAspect="1" noChangeArrowheads="1"/>
          </p:cNvPicPr>
          <p:nvPr/>
        </p:nvPicPr>
        <p:blipFill>
          <a:blip r:embed="rId2" cstate="print"/>
          <a:srcRect/>
          <a:stretch>
            <a:fillRect/>
          </a:stretch>
        </p:blipFill>
        <p:spPr bwMode="auto">
          <a:xfrm>
            <a:off x="1676400" y="3402012"/>
            <a:ext cx="6096000" cy="2846388"/>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524000"/>
            <a:ext cx="3657600" cy="2585323"/>
          </a:xfrm>
          <a:prstGeom prst="rect">
            <a:avLst/>
          </a:prstGeom>
          <a:noFill/>
        </p:spPr>
        <p:txBody>
          <a:bodyPr wrap="square" rtlCol="0">
            <a:spAutoFit/>
          </a:bodyPr>
          <a:lstStyle/>
          <a:p>
            <a:r>
              <a:rPr lang="en-US" b="1" dirty="0" smtClean="0"/>
              <a:t>THIS </a:t>
            </a:r>
            <a:r>
              <a:rPr lang="en-US" i="1" dirty="0" smtClean="0"/>
              <a:t>z </a:t>
            </a:r>
            <a:r>
              <a:rPr lang="en-US" dirty="0" smtClean="0"/>
              <a:t>Table lists the percentage under the normal curve, between the mean (center of distribution) and the z statistic.</a:t>
            </a:r>
            <a:endParaRPr lang="en-US" i="1" dirty="0" smtClean="0"/>
          </a:p>
          <a:p>
            <a:endParaRPr lang="en-US" i="1" dirty="0" smtClean="0"/>
          </a:p>
          <a:p>
            <a:pPr algn="ctr"/>
            <a:r>
              <a:rPr lang="en-US" i="1" dirty="0" smtClean="0"/>
              <a:t>100% - 5% (p=.05) = 95%</a:t>
            </a:r>
          </a:p>
          <a:p>
            <a:pPr algn="ctr"/>
            <a:r>
              <a:rPr lang="en-US" i="1" dirty="0" smtClean="0"/>
              <a:t>95</a:t>
            </a:r>
            <a:r>
              <a:rPr lang="en-US" i="1" dirty="0" smtClean="0"/>
              <a:t>% </a:t>
            </a:r>
            <a:r>
              <a:rPr lang="en-US" i="1" dirty="0" smtClean="0"/>
              <a:t>= 50% + 45</a:t>
            </a:r>
            <a:r>
              <a:rPr lang="en-US" i="1" dirty="0" smtClean="0"/>
              <a:t>%</a:t>
            </a:r>
          </a:p>
          <a:p>
            <a:pPr algn="ctr"/>
            <a:endParaRPr lang="en-US" i="1" dirty="0" smtClean="0"/>
          </a:p>
          <a:p>
            <a:pPr algn="ctr"/>
            <a:r>
              <a:rPr lang="en-US" i="1" dirty="0" err="1" smtClean="0"/>
              <a:t>z</a:t>
            </a:r>
            <a:r>
              <a:rPr lang="en-US" i="1" baseline="-25000" dirty="0" err="1" smtClean="0"/>
              <a:t>crit</a:t>
            </a:r>
            <a:r>
              <a:rPr lang="en-US" dirty="0" smtClean="0"/>
              <a:t> = </a:t>
            </a:r>
            <a:r>
              <a:rPr lang="en-US" dirty="0" smtClean="0"/>
              <a:t>1.65</a:t>
            </a:r>
            <a:endParaRPr lang="en-US" dirty="0" smtClean="0"/>
          </a:p>
        </p:txBody>
      </p:sp>
      <p:pic>
        <p:nvPicPr>
          <p:cNvPr id="86020" name="Picture 4" descr="http://www.stat.ucla.edu/~dinov/courses_students.dir/STAT10_Fall01/STAT10_Fall01/z-table.JPG"/>
          <p:cNvPicPr>
            <a:picLocks noChangeAspect="1" noChangeArrowheads="1"/>
          </p:cNvPicPr>
          <p:nvPr/>
        </p:nvPicPr>
        <p:blipFill>
          <a:blip r:embed="rId2" cstate="print"/>
          <a:srcRect/>
          <a:stretch>
            <a:fillRect/>
          </a:stretch>
        </p:blipFill>
        <p:spPr bwMode="auto">
          <a:xfrm>
            <a:off x="5257801" y="-20576"/>
            <a:ext cx="3886200" cy="6878576"/>
          </a:xfrm>
          <a:prstGeom prst="rect">
            <a:avLst/>
          </a:prstGeom>
          <a:noFill/>
        </p:spPr>
      </p:pic>
      <p:sp>
        <p:nvSpPr>
          <p:cNvPr id="14" name="Rectangle 13"/>
          <p:cNvSpPr/>
          <p:nvPr/>
        </p:nvSpPr>
        <p:spPr>
          <a:xfrm>
            <a:off x="7402551" y="3852747"/>
            <a:ext cx="381000" cy="152400"/>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Elbow Connector 6"/>
          <p:cNvCxnSpPr/>
          <p:nvPr/>
        </p:nvCxnSpPr>
        <p:spPr>
          <a:xfrm>
            <a:off x="3048000" y="3886200"/>
            <a:ext cx="2362200" cy="76200"/>
          </a:xfrm>
          <a:prstGeom prst="bentConnector3">
            <a:avLst>
              <a:gd name="adj1" fmla="val 50000"/>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flipV="1">
            <a:off x="2971800" y="1676400"/>
            <a:ext cx="4419600" cy="2209800"/>
          </a:xfrm>
          <a:prstGeom prst="bentConnector3">
            <a:avLst>
              <a:gd name="adj1" fmla="val 50000"/>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9" name="Picture 8" descr="http://jwilson.coe.uga.edu/EMAT6680Fa06/Crumley/Normal/Normal4_files/image027.jpg"/>
          <p:cNvPicPr>
            <a:picLocks noChangeAspect="1" noChangeArrowheads="1"/>
          </p:cNvPicPr>
          <p:nvPr/>
        </p:nvPicPr>
        <p:blipFill>
          <a:blip r:embed="rId3" cstate="print">
            <a:clrChange>
              <a:clrFrom>
                <a:srgbClr val="FFFFFF"/>
              </a:clrFrom>
              <a:clrTo>
                <a:srgbClr val="FFFFFF">
                  <a:alpha val="0"/>
                </a:srgbClr>
              </a:clrTo>
            </a:clrChange>
          </a:blip>
          <a:srcRect t="20447"/>
          <a:stretch>
            <a:fillRect/>
          </a:stretch>
        </p:blipFill>
        <p:spPr bwMode="auto">
          <a:xfrm>
            <a:off x="544551" y="4724400"/>
            <a:ext cx="4187938" cy="1752600"/>
          </a:xfrm>
          <a:prstGeom prst="rect">
            <a:avLst/>
          </a:prstGeom>
          <a:noFill/>
        </p:spPr>
      </p:pic>
      <p:cxnSp>
        <p:nvCxnSpPr>
          <p:cNvPr id="11" name="Curved Connector 10"/>
          <p:cNvCxnSpPr/>
          <p:nvPr/>
        </p:nvCxnSpPr>
        <p:spPr>
          <a:xfrm rot="16200000" flipH="1">
            <a:off x="2133600" y="4495800"/>
            <a:ext cx="1828800" cy="1066800"/>
          </a:xfrm>
          <a:prstGeom prst="curvedConnector3">
            <a:avLst>
              <a:gd name="adj1" fmla="val 50000"/>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581400" y="5976941"/>
            <a:ext cx="0" cy="29260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52800" y="6334124"/>
            <a:ext cx="457200" cy="184666"/>
          </a:xfrm>
          <a:prstGeom prst="rect">
            <a:avLst/>
          </a:prstGeom>
          <a:noFill/>
        </p:spPr>
        <p:txBody>
          <a:bodyPr wrap="square" rtlCol="0">
            <a:spAutoFit/>
          </a:bodyPr>
          <a:lstStyle/>
          <a:p>
            <a:pPr algn="ctr"/>
            <a:r>
              <a:rPr lang="en-US" sz="600" b="1" dirty="0" smtClean="0">
                <a:solidFill>
                  <a:srgbClr val="FF0000"/>
                </a:solidFill>
              </a:rPr>
              <a:t>1.65</a:t>
            </a:r>
            <a:endParaRPr lang="en-US" sz="600" b="1" dirty="0">
              <a:solidFill>
                <a:srgbClr val="FF0000"/>
              </a:solidFill>
            </a:endParaRPr>
          </a:p>
        </p:txBody>
      </p:sp>
      <p:sp>
        <p:nvSpPr>
          <p:cNvPr id="23" name="Freeform 22"/>
          <p:cNvSpPr/>
          <p:nvPr/>
        </p:nvSpPr>
        <p:spPr>
          <a:xfrm>
            <a:off x="3586164" y="5986457"/>
            <a:ext cx="838200" cy="283464"/>
          </a:xfrm>
          <a:custGeom>
            <a:avLst/>
            <a:gdLst>
              <a:gd name="connsiteX0" fmla="*/ 0 w 733425"/>
              <a:gd name="connsiteY0" fmla="*/ 0 h 266700"/>
              <a:gd name="connsiteX1" fmla="*/ 2381 w 733425"/>
              <a:gd name="connsiteY1" fmla="*/ 264319 h 266700"/>
              <a:gd name="connsiteX2" fmla="*/ 733425 w 733425"/>
              <a:gd name="connsiteY2" fmla="*/ 266700 h 266700"/>
              <a:gd name="connsiteX3" fmla="*/ 540544 w 733425"/>
              <a:gd name="connsiteY3" fmla="*/ 245269 h 266700"/>
              <a:gd name="connsiteX4" fmla="*/ 431006 w 733425"/>
              <a:gd name="connsiteY4" fmla="*/ 228600 h 266700"/>
              <a:gd name="connsiteX5" fmla="*/ 342900 w 733425"/>
              <a:gd name="connsiteY5" fmla="*/ 204787 h 266700"/>
              <a:gd name="connsiteX6" fmla="*/ 271462 w 733425"/>
              <a:gd name="connsiteY6" fmla="*/ 171450 h 266700"/>
              <a:gd name="connsiteX7" fmla="*/ 173831 w 733425"/>
              <a:gd name="connsiteY7" fmla="*/ 130969 h 266700"/>
              <a:gd name="connsiteX8" fmla="*/ 102394 w 733425"/>
              <a:gd name="connsiteY8" fmla="*/ 88106 h 266700"/>
              <a:gd name="connsiteX9" fmla="*/ 38100 w 733425"/>
              <a:gd name="connsiteY9" fmla="*/ 35719 h 266700"/>
              <a:gd name="connsiteX10" fmla="*/ 0 w 733425"/>
              <a:gd name="connsiteY10"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3425" h="266700">
                <a:moveTo>
                  <a:pt x="0" y="0"/>
                </a:moveTo>
                <a:cubicBezTo>
                  <a:pt x="794" y="88106"/>
                  <a:pt x="1587" y="176213"/>
                  <a:pt x="2381" y="264319"/>
                </a:cubicBezTo>
                <a:lnTo>
                  <a:pt x="733425" y="266700"/>
                </a:lnTo>
                <a:lnTo>
                  <a:pt x="540544" y="245269"/>
                </a:lnTo>
                <a:lnTo>
                  <a:pt x="431006" y="228600"/>
                </a:lnTo>
                <a:lnTo>
                  <a:pt x="342900" y="204787"/>
                </a:lnTo>
                <a:lnTo>
                  <a:pt x="271462" y="171450"/>
                </a:lnTo>
                <a:lnTo>
                  <a:pt x="173831" y="130969"/>
                </a:lnTo>
                <a:lnTo>
                  <a:pt x="102394" y="88106"/>
                </a:lnTo>
                <a:lnTo>
                  <a:pt x="38100" y="35719"/>
                </a:lnTo>
                <a:lnTo>
                  <a:pt x="0"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20"/>
          <p:cNvSpPr>
            <a:spLocks noGrp="1"/>
          </p:cNvSpPr>
          <p:nvPr>
            <p:ph type="title"/>
          </p:nvPr>
        </p:nvSpPr>
        <p:spPr/>
        <p:txBody>
          <a:bodyPr/>
          <a:lstStyle/>
          <a:p>
            <a:r>
              <a:rPr lang="en-US" dirty="0" smtClean="0"/>
              <a:t>IF it were One Tailed…</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Does a </a:t>
            </a:r>
            <a:r>
              <a:rPr lang="en-US" dirty="0" err="1" smtClean="0">
                <a:latin typeface="+mn-lt"/>
              </a:rPr>
              <a:t>Foos</a:t>
            </a:r>
            <a:r>
              <a:rPr lang="en-US" dirty="0" smtClean="0">
                <a:latin typeface="+mn-lt"/>
              </a:rPr>
              <a:t> live up to a Fu</a:t>
            </a:r>
            <a:r>
              <a:rPr lang="el-GR" dirty="0" smtClean="0">
                <a:latin typeface="+mn-lt"/>
                <a:cs typeface="Times New Roman"/>
              </a:rPr>
              <a:t>β</a:t>
            </a:r>
            <a:r>
              <a:rPr lang="en-US" dirty="0" smtClean="0">
                <a:latin typeface="+mn-lt"/>
                <a:cs typeface="Times New Roman"/>
              </a:rPr>
              <a:t>?</a:t>
            </a:r>
            <a:endParaRPr lang="en-US" dirty="0">
              <a:latin typeface="+mn-lt"/>
            </a:endParaRPr>
          </a:p>
        </p:txBody>
      </p:sp>
      <p:sp>
        <p:nvSpPr>
          <p:cNvPr id="3" name="Content Placeholder 2"/>
          <p:cNvSpPr>
            <a:spLocks noGrp="1"/>
          </p:cNvSpPr>
          <p:nvPr>
            <p:ph sz="quarter" idx="1"/>
          </p:nvPr>
        </p:nvSpPr>
        <p:spPr/>
        <p:txBody>
          <a:bodyPr>
            <a:normAutofit/>
          </a:bodyPr>
          <a:lstStyle/>
          <a:p>
            <a:pPr lvl="0" algn="ctr">
              <a:buClr>
                <a:srgbClr val="DD8047"/>
              </a:buClr>
              <a:buNone/>
            </a:pPr>
            <a:r>
              <a:rPr lang="en-US" sz="2400" i="1" dirty="0" smtClean="0">
                <a:solidFill>
                  <a:srgbClr val="7030A0"/>
                </a:solidFill>
              </a:rPr>
              <a:t>Given: μ</a:t>
            </a:r>
            <a:r>
              <a:rPr lang="en-US" sz="2400" dirty="0" smtClean="0">
                <a:solidFill>
                  <a:srgbClr val="7030A0"/>
                </a:solidFill>
              </a:rPr>
              <a:t> = 613sec , </a:t>
            </a:r>
            <a:r>
              <a:rPr lang="el-GR" sz="2400" i="1" dirty="0" smtClean="0">
                <a:solidFill>
                  <a:srgbClr val="C00000"/>
                </a:solidFill>
              </a:rPr>
              <a:t>σ</a:t>
            </a:r>
            <a:r>
              <a:rPr lang="en-US" sz="2400" i="1" baseline="-25000" dirty="0" smtClean="0">
                <a:solidFill>
                  <a:srgbClr val="C00000"/>
                </a:solidFill>
              </a:rPr>
              <a:t>M</a:t>
            </a:r>
            <a:r>
              <a:rPr lang="en-US" sz="2400" dirty="0" smtClean="0">
                <a:solidFill>
                  <a:srgbClr val="C00000"/>
                </a:solidFill>
              </a:rPr>
              <a:t> = 31.02sec</a:t>
            </a:r>
            <a:r>
              <a:rPr lang="en-US" sz="2400" dirty="0" smtClean="0">
                <a:solidFill>
                  <a:srgbClr val="7030A0"/>
                </a:solidFill>
              </a:rPr>
              <a:t>, </a:t>
            </a:r>
            <a:r>
              <a:rPr lang="en-US" sz="2400" i="1" dirty="0" smtClean="0">
                <a:solidFill>
                  <a:srgbClr val="7030A0"/>
                </a:solidFill>
              </a:rPr>
              <a:t>M</a:t>
            </a:r>
            <a:r>
              <a:rPr lang="en-US" sz="2400" dirty="0" smtClean="0">
                <a:solidFill>
                  <a:srgbClr val="7030A0"/>
                </a:solidFill>
              </a:rPr>
              <a:t> = 596.667sec, </a:t>
            </a:r>
            <a:r>
              <a:rPr lang="en-US" sz="2400" i="1" dirty="0" smtClean="0">
                <a:solidFill>
                  <a:srgbClr val="7030A0"/>
                </a:solidFill>
              </a:rPr>
              <a:t>N</a:t>
            </a:r>
            <a:r>
              <a:rPr lang="en-US" sz="2400" dirty="0" smtClean="0">
                <a:solidFill>
                  <a:srgbClr val="7030A0"/>
                </a:solidFill>
              </a:rPr>
              <a:t> = 6</a:t>
            </a:r>
          </a:p>
          <a:p>
            <a:pPr marL="514350" lvl="0" indent="-514350">
              <a:buClr>
                <a:srgbClr val="DD8047"/>
              </a:buClr>
              <a:buFont typeface="+mj-lt"/>
              <a:buAutoNum type="arabicPeriod" startAt="5"/>
            </a:pPr>
            <a:r>
              <a:rPr lang="en-US" dirty="0" smtClean="0">
                <a:solidFill>
                  <a:prstClr val="black"/>
                </a:solidFill>
              </a:rPr>
              <a:t>Calculate test statistic</a:t>
            </a:r>
          </a:p>
          <a:p>
            <a:pPr marL="514350" lvl="0" indent="-514350">
              <a:buClr>
                <a:srgbClr val="DD8047"/>
              </a:buClr>
              <a:buFont typeface="+mj-lt"/>
              <a:buAutoNum type="arabicPeriod" startAt="5"/>
            </a:pPr>
            <a:endParaRPr lang="en-US" dirty="0" smtClean="0">
              <a:solidFill>
                <a:prstClr val="black"/>
              </a:solidFill>
            </a:endParaRPr>
          </a:p>
          <a:p>
            <a:pPr marL="514350" lvl="0" indent="-514350">
              <a:buClr>
                <a:srgbClr val="DD8047"/>
              </a:buClr>
              <a:buFont typeface="+mj-lt"/>
              <a:buAutoNum type="arabicPeriod" startAt="5"/>
            </a:pPr>
            <a:endParaRPr lang="en-US" dirty="0" smtClean="0">
              <a:solidFill>
                <a:prstClr val="black"/>
              </a:solidFill>
            </a:endParaRPr>
          </a:p>
          <a:p>
            <a:pPr marL="514350" lvl="0" indent="-514350">
              <a:buClr>
                <a:srgbClr val="DD8047"/>
              </a:buClr>
              <a:buFont typeface="+mj-lt"/>
              <a:buAutoNum type="arabicPeriod" startAt="5"/>
            </a:pPr>
            <a:endParaRPr lang="en-US" dirty="0" smtClean="0">
              <a:solidFill>
                <a:prstClr val="black"/>
              </a:solidFill>
            </a:endParaRPr>
          </a:p>
          <a:p>
            <a:pPr marL="514350" lvl="0" indent="-514350">
              <a:buClr>
                <a:srgbClr val="DD8047"/>
              </a:buClr>
              <a:buFont typeface="+mj-lt"/>
              <a:buAutoNum type="arabicPeriod" startAt="5"/>
            </a:pPr>
            <a:r>
              <a:rPr lang="en-US" dirty="0" smtClean="0">
                <a:solidFill>
                  <a:prstClr val="black"/>
                </a:solidFill>
              </a:rPr>
              <a:t>Make a Decision</a:t>
            </a:r>
            <a:endParaRPr lang="en-US" sz="2400" dirty="0" smtClean="0">
              <a:solidFill>
                <a:srgbClr val="7030A0"/>
              </a:solidFill>
            </a:endParaRPr>
          </a:p>
        </p:txBody>
      </p:sp>
      <p:graphicFrame>
        <p:nvGraphicFramePr>
          <p:cNvPr id="56322" name="Object 2"/>
          <p:cNvGraphicFramePr>
            <a:graphicFrameLocks noChangeAspect="1"/>
          </p:cNvGraphicFramePr>
          <p:nvPr/>
        </p:nvGraphicFramePr>
        <p:xfrm>
          <a:off x="1600200" y="2819400"/>
          <a:ext cx="6539448" cy="1070599"/>
        </p:xfrm>
        <a:graphic>
          <a:graphicData uri="http://schemas.openxmlformats.org/presentationml/2006/ole">
            <p:oleObj spid="_x0000_s56325" name="Equation" r:id="rId3" imgW="9994900" imgH="1638300" progId="Equation.DSMT4">
              <p:embed/>
            </p:oleObj>
          </a:graphicData>
        </a:graphic>
      </p:graphicFrame>
      <p:pic>
        <p:nvPicPr>
          <p:cNvPr id="6" name="Picture 5" descr="http://jwilson.coe.uga.edu/EMAT6680Fa06/Crumley/Normal/Normal4_files/image027.jpg"/>
          <p:cNvPicPr>
            <a:picLocks noChangeAspect="1" noChangeArrowheads="1"/>
          </p:cNvPicPr>
          <p:nvPr/>
        </p:nvPicPr>
        <p:blipFill>
          <a:blip r:embed="rId4" cstate="print">
            <a:clrChange>
              <a:clrFrom>
                <a:srgbClr val="FFFFFF"/>
              </a:clrFrom>
              <a:clrTo>
                <a:srgbClr val="FFFFFF">
                  <a:alpha val="0"/>
                </a:srgbClr>
              </a:clrTo>
            </a:clrChange>
          </a:blip>
          <a:srcRect t="20447"/>
          <a:stretch>
            <a:fillRect/>
          </a:stretch>
        </p:blipFill>
        <p:spPr bwMode="auto">
          <a:xfrm>
            <a:off x="1676400" y="4410074"/>
            <a:ext cx="5667375" cy="2371726"/>
          </a:xfrm>
          <a:prstGeom prst="rect">
            <a:avLst/>
          </a:prstGeom>
          <a:noFill/>
        </p:spPr>
      </p:pic>
      <p:cxnSp>
        <p:nvCxnSpPr>
          <p:cNvPr id="13" name="Curved Connector 12"/>
          <p:cNvCxnSpPr/>
          <p:nvPr/>
        </p:nvCxnSpPr>
        <p:spPr>
          <a:xfrm rot="10800000" flipV="1">
            <a:off x="4876801" y="3581400"/>
            <a:ext cx="2895600" cy="2362200"/>
          </a:xfrm>
          <a:prstGeom prst="curvedConnector3">
            <a:avLst>
              <a:gd name="adj1" fmla="val 50000"/>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867400" y="6172200"/>
            <a:ext cx="0" cy="34747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033714" y="6172200"/>
            <a:ext cx="0" cy="34747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5863391" y="6169819"/>
            <a:ext cx="914400" cy="347472"/>
          </a:xfrm>
          <a:custGeom>
            <a:avLst/>
            <a:gdLst>
              <a:gd name="connsiteX0" fmla="*/ 0 w 733425"/>
              <a:gd name="connsiteY0" fmla="*/ 0 h 266700"/>
              <a:gd name="connsiteX1" fmla="*/ 2381 w 733425"/>
              <a:gd name="connsiteY1" fmla="*/ 264319 h 266700"/>
              <a:gd name="connsiteX2" fmla="*/ 733425 w 733425"/>
              <a:gd name="connsiteY2" fmla="*/ 266700 h 266700"/>
              <a:gd name="connsiteX3" fmla="*/ 540544 w 733425"/>
              <a:gd name="connsiteY3" fmla="*/ 245269 h 266700"/>
              <a:gd name="connsiteX4" fmla="*/ 431006 w 733425"/>
              <a:gd name="connsiteY4" fmla="*/ 228600 h 266700"/>
              <a:gd name="connsiteX5" fmla="*/ 342900 w 733425"/>
              <a:gd name="connsiteY5" fmla="*/ 204787 h 266700"/>
              <a:gd name="connsiteX6" fmla="*/ 271462 w 733425"/>
              <a:gd name="connsiteY6" fmla="*/ 171450 h 266700"/>
              <a:gd name="connsiteX7" fmla="*/ 173831 w 733425"/>
              <a:gd name="connsiteY7" fmla="*/ 130969 h 266700"/>
              <a:gd name="connsiteX8" fmla="*/ 102394 w 733425"/>
              <a:gd name="connsiteY8" fmla="*/ 88106 h 266700"/>
              <a:gd name="connsiteX9" fmla="*/ 38100 w 733425"/>
              <a:gd name="connsiteY9" fmla="*/ 35719 h 266700"/>
              <a:gd name="connsiteX10" fmla="*/ 0 w 733425"/>
              <a:gd name="connsiteY10"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3425" h="266700">
                <a:moveTo>
                  <a:pt x="0" y="0"/>
                </a:moveTo>
                <a:cubicBezTo>
                  <a:pt x="794" y="88106"/>
                  <a:pt x="1587" y="176213"/>
                  <a:pt x="2381" y="264319"/>
                </a:cubicBezTo>
                <a:lnTo>
                  <a:pt x="733425" y="266700"/>
                </a:lnTo>
                <a:lnTo>
                  <a:pt x="540544" y="245269"/>
                </a:lnTo>
                <a:lnTo>
                  <a:pt x="431006" y="228600"/>
                </a:lnTo>
                <a:lnTo>
                  <a:pt x="342900" y="204787"/>
                </a:lnTo>
                <a:lnTo>
                  <a:pt x="271462" y="171450"/>
                </a:lnTo>
                <a:lnTo>
                  <a:pt x="173831" y="130969"/>
                </a:lnTo>
                <a:lnTo>
                  <a:pt x="102394" y="88106"/>
                </a:lnTo>
                <a:lnTo>
                  <a:pt x="38100" y="35719"/>
                </a:lnTo>
                <a:lnTo>
                  <a:pt x="0"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2095506" y="6172201"/>
            <a:ext cx="928684" cy="352422"/>
          </a:xfrm>
          <a:custGeom>
            <a:avLst/>
            <a:gdLst>
              <a:gd name="connsiteX0" fmla="*/ 0 w 671512"/>
              <a:gd name="connsiteY0" fmla="*/ 238125 h 250031"/>
              <a:gd name="connsiteX1" fmla="*/ 176212 w 671512"/>
              <a:gd name="connsiteY1" fmla="*/ 226218 h 250031"/>
              <a:gd name="connsiteX2" fmla="*/ 319087 w 671512"/>
              <a:gd name="connsiteY2" fmla="*/ 197643 h 250031"/>
              <a:gd name="connsiteX3" fmla="*/ 416719 w 671512"/>
              <a:gd name="connsiteY3" fmla="*/ 157162 h 250031"/>
              <a:gd name="connsiteX4" fmla="*/ 519112 w 671512"/>
              <a:gd name="connsiteY4" fmla="*/ 111918 h 250031"/>
              <a:gd name="connsiteX5" fmla="*/ 609600 w 671512"/>
              <a:gd name="connsiteY5" fmla="*/ 57150 h 250031"/>
              <a:gd name="connsiteX6" fmla="*/ 671512 w 671512"/>
              <a:gd name="connsiteY6" fmla="*/ 0 h 250031"/>
              <a:gd name="connsiteX7" fmla="*/ 671512 w 671512"/>
              <a:gd name="connsiteY7" fmla="*/ 250031 h 250031"/>
              <a:gd name="connsiteX8" fmla="*/ 0 w 671512"/>
              <a:gd name="connsiteY8" fmla="*/ 238125 h 25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512" h="250031">
                <a:moveTo>
                  <a:pt x="0" y="238125"/>
                </a:moveTo>
                <a:lnTo>
                  <a:pt x="176212" y="226218"/>
                </a:lnTo>
                <a:lnTo>
                  <a:pt x="319087" y="197643"/>
                </a:lnTo>
                <a:lnTo>
                  <a:pt x="416719" y="157162"/>
                </a:lnTo>
                <a:lnTo>
                  <a:pt x="519112" y="111918"/>
                </a:lnTo>
                <a:lnTo>
                  <a:pt x="609600" y="57150"/>
                </a:lnTo>
                <a:lnTo>
                  <a:pt x="671512" y="0"/>
                </a:lnTo>
                <a:lnTo>
                  <a:pt x="671512" y="250031"/>
                </a:lnTo>
                <a:lnTo>
                  <a:pt x="0" y="238125"/>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4876800" y="4843347"/>
            <a:ext cx="0" cy="16764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pic>
        <p:nvPicPr>
          <p:cNvPr id="21" name="Picture 2" descr="http://www.foosmovie.com/Press%20Kit/50cent_foos2.jpg"/>
          <p:cNvPicPr>
            <a:picLocks noChangeAspect="1" noChangeArrowheads="1"/>
          </p:cNvPicPr>
          <p:nvPr/>
        </p:nvPicPr>
        <p:blipFill>
          <a:blip r:embed="rId5" cstate="print"/>
          <a:srcRect l="2700" t="4167" b="45833"/>
          <a:stretch>
            <a:fillRect/>
          </a:stretch>
        </p:blipFill>
        <p:spPr bwMode="auto">
          <a:xfrm>
            <a:off x="7542293" y="152400"/>
            <a:ext cx="1373107" cy="91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Does a </a:t>
            </a:r>
            <a:r>
              <a:rPr lang="en-US" dirty="0" err="1" smtClean="0">
                <a:latin typeface="+mn-lt"/>
              </a:rPr>
              <a:t>Foos</a:t>
            </a:r>
            <a:r>
              <a:rPr lang="en-US" dirty="0" smtClean="0">
                <a:latin typeface="+mn-lt"/>
              </a:rPr>
              <a:t> live up to a Fu</a:t>
            </a:r>
            <a:r>
              <a:rPr lang="el-GR" dirty="0" smtClean="0">
                <a:latin typeface="+mn-lt"/>
                <a:cs typeface="Times New Roman"/>
              </a:rPr>
              <a:t>β</a:t>
            </a:r>
            <a:r>
              <a:rPr lang="en-US" dirty="0" smtClean="0">
                <a:latin typeface="+mn-lt"/>
                <a:cs typeface="Times New Roman"/>
              </a:rPr>
              <a:t>?</a:t>
            </a:r>
            <a:endParaRPr lang="en-US" dirty="0">
              <a:latin typeface="+mn-lt"/>
            </a:endParaRPr>
          </a:p>
        </p:txBody>
      </p:sp>
      <p:sp>
        <p:nvSpPr>
          <p:cNvPr id="3" name="Content Placeholder 2"/>
          <p:cNvSpPr>
            <a:spLocks noGrp="1"/>
          </p:cNvSpPr>
          <p:nvPr>
            <p:ph sz="quarter" idx="1"/>
          </p:nvPr>
        </p:nvSpPr>
        <p:spPr>
          <a:xfrm>
            <a:off x="612648" y="1600200"/>
            <a:ext cx="8153400" cy="5029200"/>
          </a:xfrm>
        </p:spPr>
        <p:txBody>
          <a:bodyPr>
            <a:normAutofit/>
          </a:bodyPr>
          <a:lstStyle/>
          <a:p>
            <a:pPr lvl="0" algn="ctr">
              <a:buClr>
                <a:srgbClr val="DD8047"/>
              </a:buClr>
              <a:buNone/>
            </a:pPr>
            <a:r>
              <a:rPr lang="en-US" sz="2400" i="1" dirty="0" smtClean="0">
                <a:solidFill>
                  <a:srgbClr val="7030A0"/>
                </a:solidFill>
              </a:rPr>
              <a:t>Given: μ</a:t>
            </a:r>
            <a:r>
              <a:rPr lang="en-US" sz="2400" dirty="0" smtClean="0">
                <a:solidFill>
                  <a:srgbClr val="7030A0"/>
                </a:solidFill>
              </a:rPr>
              <a:t> = 613sec , </a:t>
            </a:r>
            <a:r>
              <a:rPr lang="el-GR" sz="2400" i="1" dirty="0" smtClean="0">
                <a:solidFill>
                  <a:srgbClr val="C00000"/>
                </a:solidFill>
              </a:rPr>
              <a:t>σ</a:t>
            </a:r>
            <a:r>
              <a:rPr lang="en-US" sz="2400" i="1" baseline="-25000" dirty="0" smtClean="0">
                <a:solidFill>
                  <a:srgbClr val="C00000"/>
                </a:solidFill>
              </a:rPr>
              <a:t>M</a:t>
            </a:r>
            <a:r>
              <a:rPr lang="en-US" sz="2400" dirty="0" smtClean="0">
                <a:solidFill>
                  <a:srgbClr val="C00000"/>
                </a:solidFill>
              </a:rPr>
              <a:t> = 31.02sec</a:t>
            </a:r>
            <a:r>
              <a:rPr lang="en-US" sz="2400" dirty="0" smtClean="0">
                <a:solidFill>
                  <a:srgbClr val="7030A0"/>
                </a:solidFill>
              </a:rPr>
              <a:t>, </a:t>
            </a:r>
            <a:r>
              <a:rPr lang="en-US" sz="2400" i="1" dirty="0" smtClean="0">
                <a:solidFill>
                  <a:srgbClr val="7030A0"/>
                </a:solidFill>
              </a:rPr>
              <a:t>M</a:t>
            </a:r>
            <a:r>
              <a:rPr lang="en-US" sz="2400" dirty="0" smtClean="0">
                <a:solidFill>
                  <a:srgbClr val="7030A0"/>
                </a:solidFill>
              </a:rPr>
              <a:t> = 596.667sec, </a:t>
            </a:r>
            <a:r>
              <a:rPr lang="en-US" sz="2400" i="1" dirty="0" smtClean="0">
                <a:solidFill>
                  <a:srgbClr val="7030A0"/>
                </a:solidFill>
              </a:rPr>
              <a:t>N</a:t>
            </a:r>
            <a:r>
              <a:rPr lang="en-US" sz="2400" dirty="0" smtClean="0">
                <a:solidFill>
                  <a:srgbClr val="7030A0"/>
                </a:solidFill>
              </a:rPr>
              <a:t> = 6</a:t>
            </a:r>
          </a:p>
          <a:p>
            <a:pPr marL="514350" lvl="0" indent="-514350">
              <a:buClr>
                <a:srgbClr val="DD8047"/>
              </a:buClr>
              <a:buFont typeface="+mj-lt"/>
              <a:buAutoNum type="arabicPeriod" startAt="5"/>
            </a:pPr>
            <a:endParaRPr lang="en-US" dirty="0" smtClean="0">
              <a:solidFill>
                <a:prstClr val="black"/>
              </a:solidFill>
            </a:endParaRPr>
          </a:p>
          <a:p>
            <a:pPr marL="514350" lvl="0" indent="-514350">
              <a:buClr>
                <a:srgbClr val="DD8047"/>
              </a:buClr>
              <a:buFont typeface="+mj-lt"/>
              <a:buAutoNum type="arabicPeriod" startAt="5"/>
            </a:pPr>
            <a:endParaRPr lang="en-US" dirty="0" smtClean="0">
              <a:solidFill>
                <a:prstClr val="black"/>
              </a:solidFill>
            </a:endParaRPr>
          </a:p>
          <a:p>
            <a:pPr marL="514350" lvl="0" indent="-514350">
              <a:buClr>
                <a:srgbClr val="DD8047"/>
              </a:buClr>
              <a:buFont typeface="+mj-lt"/>
              <a:buAutoNum type="arabicPeriod" startAt="5"/>
            </a:pPr>
            <a:endParaRPr lang="en-US" dirty="0" smtClean="0">
              <a:solidFill>
                <a:prstClr val="black"/>
              </a:solidFill>
            </a:endParaRPr>
          </a:p>
          <a:p>
            <a:pPr marL="514350" lvl="0" indent="-514350">
              <a:buClr>
                <a:srgbClr val="DD8047"/>
              </a:buClr>
              <a:buFont typeface="+mj-lt"/>
              <a:buAutoNum type="arabicPeriod" startAt="5"/>
            </a:pPr>
            <a:endParaRPr lang="en-US" dirty="0" smtClean="0">
              <a:solidFill>
                <a:prstClr val="black"/>
              </a:solidFill>
            </a:endParaRPr>
          </a:p>
          <a:p>
            <a:pPr marL="514350" lvl="0" indent="-514350">
              <a:buClr>
                <a:srgbClr val="DD8047"/>
              </a:buClr>
              <a:buFont typeface="+mj-lt"/>
              <a:buAutoNum type="arabicPeriod" startAt="6"/>
            </a:pPr>
            <a:r>
              <a:rPr lang="en-US" dirty="0" smtClean="0">
                <a:solidFill>
                  <a:prstClr val="black"/>
                </a:solidFill>
              </a:rPr>
              <a:t>Make a Decision</a:t>
            </a:r>
          </a:p>
          <a:p>
            <a:pPr marL="514350" lvl="0" indent="-514350">
              <a:buClr>
                <a:srgbClr val="DD8047"/>
              </a:buClr>
              <a:buNone/>
            </a:pPr>
            <a:r>
              <a:rPr lang="en-US" sz="2400" i="1" dirty="0" smtClean="0">
                <a:solidFill>
                  <a:prstClr val="black"/>
                </a:solidFill>
              </a:rPr>
              <a:t>	z = -.53 &lt; </a:t>
            </a:r>
            <a:r>
              <a:rPr lang="en-US" sz="2400" i="1" dirty="0" err="1" smtClean="0">
                <a:solidFill>
                  <a:prstClr val="black"/>
                </a:solidFill>
              </a:rPr>
              <a:t>z</a:t>
            </a:r>
            <a:r>
              <a:rPr lang="en-US" sz="2400" i="1" baseline="-25000" dirty="0" err="1" smtClean="0">
                <a:solidFill>
                  <a:prstClr val="black"/>
                </a:solidFill>
              </a:rPr>
              <a:t>crit</a:t>
            </a:r>
            <a:r>
              <a:rPr lang="en-US" sz="2400" i="1" dirty="0" smtClean="0">
                <a:solidFill>
                  <a:prstClr val="black"/>
                </a:solidFill>
              </a:rPr>
              <a:t> </a:t>
            </a:r>
            <a:r>
              <a:rPr lang="en-US" sz="2400" i="1" smtClean="0">
                <a:solidFill>
                  <a:prstClr val="black"/>
                </a:solidFill>
              </a:rPr>
              <a:t>= ±1.96</a:t>
            </a:r>
            <a:r>
              <a:rPr lang="en-US" sz="2400" i="1" dirty="0" smtClean="0">
                <a:solidFill>
                  <a:prstClr val="black"/>
                </a:solidFill>
              </a:rPr>
              <a:t>, fail to reject null hypothesis</a:t>
            </a:r>
          </a:p>
          <a:p>
            <a:pPr marL="514350" lvl="0" indent="-514350">
              <a:buClr>
                <a:srgbClr val="DD8047"/>
              </a:buClr>
              <a:buNone/>
            </a:pPr>
            <a:r>
              <a:rPr lang="en-US" sz="2400" i="1" dirty="0" smtClean="0">
                <a:solidFill>
                  <a:prstClr val="black"/>
                </a:solidFill>
              </a:rPr>
              <a:t>	The average one mile running time of </a:t>
            </a:r>
            <a:r>
              <a:rPr lang="en-US" sz="2400" i="1" dirty="0" err="1" smtClean="0">
                <a:solidFill>
                  <a:prstClr val="black"/>
                </a:solidFill>
              </a:rPr>
              <a:t>Foos</a:t>
            </a:r>
            <a:r>
              <a:rPr lang="en-US" sz="2400" i="1" dirty="0" smtClean="0">
                <a:solidFill>
                  <a:prstClr val="black"/>
                </a:solidFill>
              </a:rPr>
              <a:t> family members is not different from the national average running time…the legends aren’t true</a:t>
            </a:r>
            <a:endParaRPr lang="en-US" sz="2400" i="1" dirty="0" smtClean="0">
              <a:solidFill>
                <a:srgbClr val="7030A0"/>
              </a:solidFill>
            </a:endParaRPr>
          </a:p>
        </p:txBody>
      </p:sp>
      <p:grpSp>
        <p:nvGrpSpPr>
          <p:cNvPr id="12" name="Group 11"/>
          <p:cNvGrpSpPr/>
          <p:nvPr/>
        </p:nvGrpSpPr>
        <p:grpSpPr>
          <a:xfrm>
            <a:off x="1676400" y="1971674"/>
            <a:ext cx="5667375" cy="2371726"/>
            <a:chOff x="1676400" y="4410074"/>
            <a:chExt cx="5667375" cy="2371726"/>
          </a:xfrm>
        </p:grpSpPr>
        <p:pic>
          <p:nvPicPr>
            <p:cNvPr id="6" name="Picture 5" descr="http://jwilson.coe.uga.edu/EMAT6680Fa06/Crumley/Normal/Normal4_files/image027.jpg"/>
            <p:cNvPicPr>
              <a:picLocks noChangeAspect="1" noChangeArrowheads="1"/>
            </p:cNvPicPr>
            <p:nvPr/>
          </p:nvPicPr>
          <p:blipFill>
            <a:blip r:embed="rId2" cstate="print">
              <a:clrChange>
                <a:clrFrom>
                  <a:srgbClr val="FFFFFF"/>
                </a:clrFrom>
                <a:clrTo>
                  <a:srgbClr val="FFFFFF">
                    <a:alpha val="0"/>
                  </a:srgbClr>
                </a:clrTo>
              </a:clrChange>
            </a:blip>
            <a:srcRect t="20447"/>
            <a:stretch>
              <a:fillRect/>
            </a:stretch>
          </p:blipFill>
          <p:spPr bwMode="auto">
            <a:xfrm>
              <a:off x="1676400" y="4410074"/>
              <a:ext cx="5667375" cy="2371726"/>
            </a:xfrm>
            <a:prstGeom prst="rect">
              <a:avLst/>
            </a:prstGeom>
            <a:noFill/>
          </p:spPr>
        </p:pic>
        <p:cxnSp>
          <p:nvCxnSpPr>
            <p:cNvPr id="15" name="Straight Connector 14"/>
            <p:cNvCxnSpPr/>
            <p:nvPr/>
          </p:nvCxnSpPr>
          <p:spPr>
            <a:xfrm>
              <a:off x="5867400" y="6172200"/>
              <a:ext cx="0" cy="34747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033714" y="6172200"/>
              <a:ext cx="0" cy="34747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5863391" y="6169819"/>
              <a:ext cx="914400" cy="347472"/>
            </a:xfrm>
            <a:custGeom>
              <a:avLst/>
              <a:gdLst>
                <a:gd name="connsiteX0" fmla="*/ 0 w 733425"/>
                <a:gd name="connsiteY0" fmla="*/ 0 h 266700"/>
                <a:gd name="connsiteX1" fmla="*/ 2381 w 733425"/>
                <a:gd name="connsiteY1" fmla="*/ 264319 h 266700"/>
                <a:gd name="connsiteX2" fmla="*/ 733425 w 733425"/>
                <a:gd name="connsiteY2" fmla="*/ 266700 h 266700"/>
                <a:gd name="connsiteX3" fmla="*/ 540544 w 733425"/>
                <a:gd name="connsiteY3" fmla="*/ 245269 h 266700"/>
                <a:gd name="connsiteX4" fmla="*/ 431006 w 733425"/>
                <a:gd name="connsiteY4" fmla="*/ 228600 h 266700"/>
                <a:gd name="connsiteX5" fmla="*/ 342900 w 733425"/>
                <a:gd name="connsiteY5" fmla="*/ 204787 h 266700"/>
                <a:gd name="connsiteX6" fmla="*/ 271462 w 733425"/>
                <a:gd name="connsiteY6" fmla="*/ 171450 h 266700"/>
                <a:gd name="connsiteX7" fmla="*/ 173831 w 733425"/>
                <a:gd name="connsiteY7" fmla="*/ 130969 h 266700"/>
                <a:gd name="connsiteX8" fmla="*/ 102394 w 733425"/>
                <a:gd name="connsiteY8" fmla="*/ 88106 h 266700"/>
                <a:gd name="connsiteX9" fmla="*/ 38100 w 733425"/>
                <a:gd name="connsiteY9" fmla="*/ 35719 h 266700"/>
                <a:gd name="connsiteX10" fmla="*/ 0 w 733425"/>
                <a:gd name="connsiteY10"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3425" h="266700">
                  <a:moveTo>
                    <a:pt x="0" y="0"/>
                  </a:moveTo>
                  <a:cubicBezTo>
                    <a:pt x="794" y="88106"/>
                    <a:pt x="1587" y="176213"/>
                    <a:pt x="2381" y="264319"/>
                  </a:cubicBezTo>
                  <a:lnTo>
                    <a:pt x="733425" y="266700"/>
                  </a:lnTo>
                  <a:lnTo>
                    <a:pt x="540544" y="245269"/>
                  </a:lnTo>
                  <a:lnTo>
                    <a:pt x="431006" y="228600"/>
                  </a:lnTo>
                  <a:lnTo>
                    <a:pt x="342900" y="204787"/>
                  </a:lnTo>
                  <a:lnTo>
                    <a:pt x="271462" y="171450"/>
                  </a:lnTo>
                  <a:lnTo>
                    <a:pt x="173831" y="130969"/>
                  </a:lnTo>
                  <a:lnTo>
                    <a:pt x="102394" y="88106"/>
                  </a:lnTo>
                  <a:lnTo>
                    <a:pt x="38100" y="35719"/>
                  </a:lnTo>
                  <a:lnTo>
                    <a:pt x="0"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2095506" y="6172201"/>
              <a:ext cx="928684" cy="352422"/>
            </a:xfrm>
            <a:custGeom>
              <a:avLst/>
              <a:gdLst>
                <a:gd name="connsiteX0" fmla="*/ 0 w 671512"/>
                <a:gd name="connsiteY0" fmla="*/ 238125 h 250031"/>
                <a:gd name="connsiteX1" fmla="*/ 176212 w 671512"/>
                <a:gd name="connsiteY1" fmla="*/ 226218 h 250031"/>
                <a:gd name="connsiteX2" fmla="*/ 319087 w 671512"/>
                <a:gd name="connsiteY2" fmla="*/ 197643 h 250031"/>
                <a:gd name="connsiteX3" fmla="*/ 416719 w 671512"/>
                <a:gd name="connsiteY3" fmla="*/ 157162 h 250031"/>
                <a:gd name="connsiteX4" fmla="*/ 519112 w 671512"/>
                <a:gd name="connsiteY4" fmla="*/ 111918 h 250031"/>
                <a:gd name="connsiteX5" fmla="*/ 609600 w 671512"/>
                <a:gd name="connsiteY5" fmla="*/ 57150 h 250031"/>
                <a:gd name="connsiteX6" fmla="*/ 671512 w 671512"/>
                <a:gd name="connsiteY6" fmla="*/ 0 h 250031"/>
                <a:gd name="connsiteX7" fmla="*/ 671512 w 671512"/>
                <a:gd name="connsiteY7" fmla="*/ 250031 h 250031"/>
                <a:gd name="connsiteX8" fmla="*/ 0 w 671512"/>
                <a:gd name="connsiteY8" fmla="*/ 238125 h 25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512" h="250031">
                  <a:moveTo>
                    <a:pt x="0" y="238125"/>
                  </a:moveTo>
                  <a:lnTo>
                    <a:pt x="176212" y="226218"/>
                  </a:lnTo>
                  <a:lnTo>
                    <a:pt x="319087" y="197643"/>
                  </a:lnTo>
                  <a:lnTo>
                    <a:pt x="416719" y="157162"/>
                  </a:lnTo>
                  <a:lnTo>
                    <a:pt x="519112" y="111918"/>
                  </a:lnTo>
                  <a:lnTo>
                    <a:pt x="609600" y="57150"/>
                  </a:lnTo>
                  <a:lnTo>
                    <a:pt x="671512" y="0"/>
                  </a:lnTo>
                  <a:lnTo>
                    <a:pt x="671512" y="250031"/>
                  </a:lnTo>
                  <a:lnTo>
                    <a:pt x="0" y="238125"/>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4876800" y="4843347"/>
              <a:ext cx="0" cy="16764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14" name="Picture 2" descr="http://www.foosmovie.com/Press%20Kit/50cent_foos2.jpg"/>
          <p:cNvPicPr>
            <a:picLocks noChangeAspect="1" noChangeArrowheads="1"/>
          </p:cNvPicPr>
          <p:nvPr/>
        </p:nvPicPr>
        <p:blipFill>
          <a:blip r:embed="rId3" cstate="print"/>
          <a:srcRect l="2700" t="4167" b="45833"/>
          <a:stretch>
            <a:fillRect/>
          </a:stretch>
        </p:blipFill>
        <p:spPr bwMode="auto">
          <a:xfrm>
            <a:off x="7542293" y="152400"/>
            <a:ext cx="1373107" cy="91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Feel comfortable yet?</a:t>
            </a:r>
            <a:endParaRPr lang="en-US" dirty="0"/>
          </a:p>
        </p:txBody>
      </p:sp>
      <p:sp>
        <p:nvSpPr>
          <p:cNvPr id="3" name="Content Placeholder 2"/>
          <p:cNvSpPr>
            <a:spLocks noGrp="1"/>
          </p:cNvSpPr>
          <p:nvPr>
            <p:ph sz="quarter" idx="1"/>
          </p:nvPr>
        </p:nvSpPr>
        <p:spPr/>
        <p:txBody>
          <a:bodyPr>
            <a:normAutofit fontScale="92500" lnSpcReduction="20000"/>
          </a:bodyPr>
          <a:lstStyle/>
          <a:p>
            <a:r>
              <a:rPr lang="en-US" sz="2400" dirty="0" smtClean="0"/>
              <a:t>Could you complete a similar problem on your own?</a:t>
            </a:r>
          </a:p>
          <a:p>
            <a:endParaRPr lang="en-US" sz="2400" dirty="0" smtClean="0"/>
          </a:p>
          <a:p>
            <a:pPr lvl="1"/>
            <a:r>
              <a:rPr lang="en-US" sz="2100" dirty="0" smtClean="0"/>
              <a:t>Could you perform the same steps for a one-tailed test (i.e., directional hypothesis)?</a:t>
            </a:r>
          </a:p>
          <a:p>
            <a:endParaRPr lang="en-US" sz="2400" dirty="0" smtClean="0"/>
          </a:p>
          <a:p>
            <a:r>
              <a:rPr lang="en-US" sz="2400" dirty="0" smtClean="0"/>
              <a:t>Are you comfortable with the concept of p-value (alpha level) and statistical significance?</a:t>
            </a:r>
          </a:p>
          <a:p>
            <a:endParaRPr lang="en-US" sz="2400" dirty="0" smtClean="0"/>
          </a:p>
          <a:p>
            <a:r>
              <a:rPr lang="en-US" sz="2400" dirty="0" smtClean="0"/>
              <a:t>Can you easily convert back and forth between raw scores, z scores/statistics, and percentages?</a:t>
            </a:r>
          </a:p>
          <a:p>
            <a:endParaRPr lang="en-US" sz="2400" dirty="0" smtClean="0"/>
          </a:p>
          <a:p>
            <a:pPr lvl="1"/>
            <a:r>
              <a:rPr lang="en-US" sz="2100" dirty="0" smtClean="0"/>
              <a:t>If you answered “No” to any of the above then you should be seeking extra help (e.g., completing extra practice problems, attending SI sessions, coming to office hours or making appt. with professor).</a:t>
            </a:r>
            <a:endParaRPr lang="en-US" sz="21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CDC Example: Jessica</a:t>
            </a:r>
            <a:endParaRPr lang="en-US" dirty="0"/>
          </a:p>
        </p:txBody>
      </p:sp>
      <p:sp>
        <p:nvSpPr>
          <p:cNvPr id="3" name="Content Placeholder 2"/>
          <p:cNvSpPr>
            <a:spLocks noGrp="1"/>
          </p:cNvSpPr>
          <p:nvPr>
            <p:ph sz="quarter" idx="1"/>
          </p:nvPr>
        </p:nvSpPr>
        <p:spPr/>
        <p:txBody>
          <a:bodyPr/>
          <a:lstStyle/>
          <a:p>
            <a:r>
              <a:rPr lang="en-US" dirty="0" smtClean="0"/>
              <a:t>2. What percentage of 15 year old girls are taller than Jessica?</a:t>
            </a:r>
          </a:p>
          <a:p>
            <a:pPr lvl="1"/>
            <a:r>
              <a:rPr lang="en-US" dirty="0" smtClean="0"/>
              <a:t>50% - 33.65%    OR   100% - 83.65% = 16.35%</a:t>
            </a:r>
            <a:endParaRPr lang="en-US" dirty="0"/>
          </a:p>
        </p:txBody>
      </p:sp>
      <p:pic>
        <p:nvPicPr>
          <p:cNvPr id="4098" name="Picture 2" descr="C:\Users\Arlo &amp; Michelle\Desktop\Statistics\Publisher Resources\Chapter Images\JPEG_hi-res\CH08\Nolan_fig08_03.jpg"/>
          <p:cNvPicPr>
            <a:picLocks noChangeAspect="1" noChangeArrowheads="1"/>
          </p:cNvPicPr>
          <p:nvPr/>
        </p:nvPicPr>
        <p:blipFill>
          <a:blip r:embed="rId2" cstate="print"/>
          <a:srcRect/>
          <a:stretch>
            <a:fillRect/>
          </a:stretch>
        </p:blipFill>
        <p:spPr bwMode="auto">
          <a:xfrm>
            <a:off x="1524000" y="3384550"/>
            <a:ext cx="6096000" cy="291465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CDC Example: Jessica</a:t>
            </a:r>
            <a:endParaRPr lang="en-US" dirty="0"/>
          </a:p>
        </p:txBody>
      </p:sp>
      <p:sp>
        <p:nvSpPr>
          <p:cNvPr id="3" name="Content Placeholder 2"/>
          <p:cNvSpPr>
            <a:spLocks noGrp="1"/>
          </p:cNvSpPr>
          <p:nvPr>
            <p:ph sz="quarter" idx="1"/>
          </p:nvPr>
        </p:nvSpPr>
        <p:spPr/>
        <p:txBody>
          <a:bodyPr/>
          <a:lstStyle/>
          <a:p>
            <a:r>
              <a:rPr lang="en-US" dirty="0" smtClean="0"/>
              <a:t>3. What percentage of 15 year old girls are as far from the mean as Jessica (tall or short)?</a:t>
            </a:r>
          </a:p>
          <a:p>
            <a:pPr lvl="1"/>
            <a:r>
              <a:rPr lang="en-US" dirty="0" smtClean="0"/>
              <a:t>16.35 % + 16.35% = 32.7%</a:t>
            </a:r>
            <a:endParaRPr lang="en-US" dirty="0"/>
          </a:p>
        </p:txBody>
      </p:sp>
      <p:pic>
        <p:nvPicPr>
          <p:cNvPr id="5122" name="Picture 2" descr="C:\Users\Arlo &amp; Michelle\Desktop\Statistics\Publisher Resources\Chapter Images\JPEG_hi-res\CH08\Nolan_fig08_04.jpg"/>
          <p:cNvPicPr>
            <a:picLocks noChangeAspect="1" noChangeArrowheads="1"/>
          </p:cNvPicPr>
          <p:nvPr/>
        </p:nvPicPr>
        <p:blipFill>
          <a:blip r:embed="rId2" cstate="print"/>
          <a:srcRect/>
          <a:stretch>
            <a:fillRect/>
          </a:stretch>
        </p:blipFill>
        <p:spPr bwMode="auto">
          <a:xfrm>
            <a:off x="1644650" y="3352800"/>
            <a:ext cx="6096000" cy="2846388"/>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CDC Example: Manuel</a:t>
            </a:r>
            <a:endParaRPr lang="en-US" dirty="0"/>
          </a:p>
        </p:txBody>
      </p:sp>
      <p:sp>
        <p:nvSpPr>
          <p:cNvPr id="3" name="Content Placeholder 2"/>
          <p:cNvSpPr>
            <a:spLocks noGrp="1"/>
          </p:cNvSpPr>
          <p:nvPr>
            <p:ph sz="quarter" idx="1"/>
          </p:nvPr>
        </p:nvSpPr>
        <p:spPr/>
        <p:txBody>
          <a:bodyPr/>
          <a:lstStyle/>
          <a:p>
            <a:r>
              <a:rPr lang="en-US" dirty="0" smtClean="0"/>
              <a:t>Manuel is 15 years old and 61.2 in. tall</a:t>
            </a:r>
          </a:p>
          <a:p>
            <a:r>
              <a:rPr lang="en-US" dirty="0" smtClean="0"/>
              <a:t>For 15 year old boys, </a:t>
            </a:r>
            <a:r>
              <a:rPr lang="el-GR" i="1" dirty="0" smtClean="0">
                <a:latin typeface="Trebuchet MS"/>
              </a:rPr>
              <a:t>μ</a:t>
            </a:r>
            <a:r>
              <a:rPr lang="en-US" i="1" dirty="0" smtClean="0">
                <a:latin typeface="Trebuchet MS"/>
              </a:rPr>
              <a:t> </a:t>
            </a:r>
            <a:r>
              <a:rPr lang="en-US" dirty="0" smtClean="0">
                <a:latin typeface="Trebuchet MS"/>
              </a:rPr>
              <a:t>= 67,</a:t>
            </a:r>
            <a:r>
              <a:rPr lang="en-US" i="1" dirty="0" smtClean="0">
                <a:latin typeface="Trebuchet MS"/>
              </a:rPr>
              <a:t> </a:t>
            </a:r>
            <a:r>
              <a:rPr lang="el-GR" i="1" dirty="0" smtClean="0">
                <a:latin typeface="Trebuchet MS"/>
              </a:rPr>
              <a:t>σ</a:t>
            </a:r>
            <a:r>
              <a:rPr lang="en-US" dirty="0" smtClean="0">
                <a:latin typeface="Trebuchet MS"/>
              </a:rPr>
              <a:t> = 3.19</a:t>
            </a:r>
          </a:p>
          <a:p>
            <a:endParaRPr lang="en-US" dirty="0" smtClean="0">
              <a:latin typeface="Trebuchet MS"/>
            </a:endParaRPr>
          </a:p>
          <a:p>
            <a:endParaRPr lang="en-US" dirty="0" smtClean="0">
              <a:latin typeface="Trebuchet MS"/>
            </a:endParaRPr>
          </a:p>
          <a:p>
            <a:endParaRPr lang="en-US" dirty="0" smtClean="0">
              <a:latin typeface="Trebuchet MS"/>
            </a:endParaRPr>
          </a:p>
          <a:p>
            <a:endParaRPr lang="en-US" dirty="0" smtClean="0">
              <a:latin typeface="Trebuchet MS"/>
            </a:endParaRPr>
          </a:p>
          <a:p>
            <a:r>
              <a:rPr lang="en-US" dirty="0" smtClean="0">
                <a:latin typeface="Trebuchet MS"/>
              </a:rPr>
              <a:t>Consult z table for 1.82 </a:t>
            </a:r>
            <a:r>
              <a:rPr lang="en-US" dirty="0" smtClean="0">
                <a:latin typeface="Trebuchet MS"/>
                <a:sym typeface="Wingdings" pitchFamily="2" charset="2"/>
              </a:rPr>
              <a:t> 46.56%</a:t>
            </a:r>
            <a:endParaRPr lang="en-US" dirty="0"/>
          </a:p>
        </p:txBody>
      </p:sp>
      <p:graphicFrame>
        <p:nvGraphicFramePr>
          <p:cNvPr id="2050" name="Object 2"/>
          <p:cNvGraphicFramePr>
            <a:graphicFrameLocks noChangeAspect="1"/>
          </p:cNvGraphicFramePr>
          <p:nvPr/>
        </p:nvGraphicFramePr>
        <p:xfrm>
          <a:off x="2138363" y="2971800"/>
          <a:ext cx="4784725" cy="900113"/>
        </p:xfrm>
        <a:graphic>
          <a:graphicData uri="http://schemas.openxmlformats.org/presentationml/2006/ole">
            <p:oleObj spid="_x0000_s2053" name="Equation" r:id="rId3" imgW="2095500" imgH="393700"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CDC Example: Manuel</a:t>
            </a:r>
            <a:endParaRPr lang="en-US" dirty="0"/>
          </a:p>
        </p:txBody>
      </p:sp>
      <p:sp>
        <p:nvSpPr>
          <p:cNvPr id="3" name="Content Placeholder 2"/>
          <p:cNvSpPr>
            <a:spLocks noGrp="1"/>
          </p:cNvSpPr>
          <p:nvPr>
            <p:ph sz="quarter" idx="1"/>
          </p:nvPr>
        </p:nvSpPr>
        <p:spPr/>
        <p:txBody>
          <a:bodyPr/>
          <a:lstStyle/>
          <a:p>
            <a:r>
              <a:rPr lang="en-US" dirty="0" smtClean="0"/>
              <a:t>1. Percentile</a:t>
            </a:r>
          </a:p>
          <a:p>
            <a:pPr lvl="1"/>
            <a:r>
              <a:rPr lang="en-US" dirty="0" smtClean="0"/>
              <a:t>Negative z, below mean: 50% - 46.56% = 3.44%</a:t>
            </a:r>
          </a:p>
        </p:txBody>
      </p:sp>
      <p:pic>
        <p:nvPicPr>
          <p:cNvPr id="7170" name="Picture 2" descr="C:\Users\Arlo &amp; Michelle\Desktop\Statistics\Publisher Resources\Chapter Images\JPEG_hi-res\CH08\Nolan_fig08_05.jpg"/>
          <p:cNvPicPr>
            <a:picLocks noChangeAspect="1" noChangeArrowheads="1"/>
          </p:cNvPicPr>
          <p:nvPr/>
        </p:nvPicPr>
        <p:blipFill>
          <a:blip r:embed="rId2" cstate="print"/>
          <a:srcRect/>
          <a:stretch>
            <a:fillRect/>
          </a:stretch>
        </p:blipFill>
        <p:spPr bwMode="auto">
          <a:xfrm>
            <a:off x="1433513" y="3124200"/>
            <a:ext cx="6096000" cy="2846388"/>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CDC Example: Manuel</a:t>
            </a:r>
            <a:endParaRPr lang="en-US" dirty="0"/>
          </a:p>
        </p:txBody>
      </p:sp>
      <p:sp>
        <p:nvSpPr>
          <p:cNvPr id="3" name="Content Placeholder 2"/>
          <p:cNvSpPr>
            <a:spLocks noGrp="1"/>
          </p:cNvSpPr>
          <p:nvPr>
            <p:ph sz="quarter" idx="1"/>
          </p:nvPr>
        </p:nvSpPr>
        <p:spPr/>
        <p:txBody>
          <a:bodyPr/>
          <a:lstStyle/>
          <a:p>
            <a:r>
              <a:rPr lang="en-US" dirty="0" smtClean="0"/>
              <a:t>2. Percent Above Manuel</a:t>
            </a:r>
          </a:p>
          <a:p>
            <a:pPr lvl="1"/>
            <a:r>
              <a:rPr lang="en-US" dirty="0" smtClean="0"/>
              <a:t>100% - 3.44% = 96.56 %</a:t>
            </a:r>
          </a:p>
          <a:p>
            <a:endParaRPr lang="en-US" dirty="0"/>
          </a:p>
        </p:txBody>
      </p:sp>
      <p:pic>
        <p:nvPicPr>
          <p:cNvPr id="8194" name="Picture 2" descr="C:\Users\Arlo &amp; Michelle\Desktop\Statistics\Publisher Resources\Chapter Images\JPEG_hi-res\CH08\Nolan_fig08_06.jpg"/>
          <p:cNvPicPr>
            <a:picLocks noChangeAspect="1" noChangeArrowheads="1"/>
          </p:cNvPicPr>
          <p:nvPr/>
        </p:nvPicPr>
        <p:blipFill>
          <a:blip r:embed="rId2" cstate="print"/>
          <a:srcRect/>
          <a:stretch>
            <a:fillRect/>
          </a:stretch>
        </p:blipFill>
        <p:spPr bwMode="auto">
          <a:xfrm>
            <a:off x="1493838" y="3124200"/>
            <a:ext cx="6096000" cy="2846387"/>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673</TotalTime>
  <Words>1959</Words>
  <Application>Microsoft Office PowerPoint</Application>
  <PresentationFormat>On-screen Show (4:3)</PresentationFormat>
  <Paragraphs>279</Paragraphs>
  <Slides>43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Median</vt:lpstr>
      <vt:lpstr>Equation</vt:lpstr>
      <vt:lpstr>Hypothesis Testing with z tests</vt:lpstr>
      <vt:lpstr>Review: Standardization</vt:lpstr>
      <vt:lpstr>CDC Example: Jessica</vt:lpstr>
      <vt:lpstr>CDC Example: Jessica</vt:lpstr>
      <vt:lpstr>CDC Example: Jessica</vt:lpstr>
      <vt:lpstr>CDC Example: Jessica</vt:lpstr>
      <vt:lpstr>CDC Example: Manuel</vt:lpstr>
      <vt:lpstr>CDC Example: Manuel</vt:lpstr>
      <vt:lpstr>CDC Example: Manuel</vt:lpstr>
      <vt:lpstr>CDC Example: Manuel</vt:lpstr>
      <vt:lpstr>Percentages to z Scores</vt:lpstr>
      <vt:lpstr>Slide 12</vt:lpstr>
      <vt:lpstr>Percentages to z Scores</vt:lpstr>
      <vt:lpstr>UMD &amp; GRE Example</vt:lpstr>
      <vt:lpstr>UMD &amp; GRE Example</vt:lpstr>
      <vt:lpstr>Slide 16</vt:lpstr>
      <vt:lpstr>Assumptions of Hypothesis Testing</vt:lpstr>
      <vt:lpstr>Assumptions of Hypothesis Testing</vt:lpstr>
      <vt:lpstr>Testing Hypotheses</vt:lpstr>
      <vt:lpstr>Testing Hypotheses (6 Steps)</vt:lpstr>
      <vt:lpstr>The z Test: An Example</vt:lpstr>
      <vt:lpstr>The z Test: An Example</vt:lpstr>
      <vt:lpstr>The z Test: An Example</vt:lpstr>
      <vt:lpstr>The z Test: An Example</vt:lpstr>
      <vt:lpstr>Slide 25</vt:lpstr>
      <vt:lpstr>The z Test: An Example</vt:lpstr>
      <vt:lpstr>Does sample size matter?</vt:lpstr>
      <vt:lpstr>Increasing Sample Size</vt:lpstr>
      <vt:lpstr>Why Increasing Sample Size Matters</vt:lpstr>
      <vt:lpstr>Why Increasing Sample Size Matters</vt:lpstr>
      <vt:lpstr>Why Increasing Sample Size Matters</vt:lpstr>
      <vt:lpstr>Summary Graphic</vt:lpstr>
      <vt:lpstr>Shall we review?</vt:lpstr>
      <vt:lpstr>Does a Foos live up to a Fuβ?</vt:lpstr>
      <vt:lpstr>Does a Foos live up to a Fuβ?</vt:lpstr>
      <vt:lpstr>Does a Foos live up to a Fuβ?</vt:lpstr>
      <vt:lpstr>Does a Foos live up to a Fuβ?</vt:lpstr>
      <vt:lpstr>Does a Foos live up to a Fuβ?</vt:lpstr>
      <vt:lpstr>Slide 39</vt:lpstr>
      <vt:lpstr>IF it were One Tailed…</vt:lpstr>
      <vt:lpstr>Does a Foos live up to a Fuβ?</vt:lpstr>
      <vt:lpstr>Does a Foos live up to a Fuβ?</vt:lpstr>
      <vt:lpstr>Feel comfortable yet?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 with z tests</dc:title>
  <dc:creator>Arlo &amp; Michelle</dc:creator>
  <cp:lastModifiedBy>Arlo Clark-Foos</cp:lastModifiedBy>
  <cp:revision>53</cp:revision>
  <dcterms:created xsi:type="dcterms:W3CDTF">2010-03-22T00:38:21Z</dcterms:created>
  <dcterms:modified xsi:type="dcterms:W3CDTF">2013-03-06T14:28:16Z</dcterms:modified>
</cp:coreProperties>
</file>