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98" r:id="rId12"/>
    <p:sldId id="297" r:id="rId13"/>
    <p:sldId id="265" r:id="rId14"/>
    <p:sldId id="270" r:id="rId15"/>
    <p:sldId id="271" r:id="rId16"/>
    <p:sldId id="301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6739" autoAdjust="0"/>
  </p:normalViewPr>
  <p:slideViewPr>
    <p:cSldViewPr>
      <p:cViewPr varScale="1">
        <p:scale>
          <a:sx n="99" d="100"/>
          <a:sy n="99" d="100"/>
        </p:scale>
        <p:origin x="-19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C19F-E264-4E58-9200-D63DD48BFCB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583A-ADB2-49FF-AA65-ECEDEE909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6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90B766-034D-46A0-83A1-A30F8AA12453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kumimoji="0" lang="en-US"/>
              <a:t>‹#›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2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F20E9C-2BCB-4831-921A-CB0F419D6280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28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E55292-E171-4E68-923A-FC2E9CD319BB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07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22BF54E-78F2-4263-B0EB-5815447BF45C}" type="datetime1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651C-D24F-44D4-8C49-B496C3BFEC5A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5CCF8F0E-5729-4536-9406-18A737BFCCAE}"/>
              </a:ext>
            </a:extLst>
          </p:cNvPr>
          <p:cNvSpPr txBox="1">
            <a:spLocks/>
          </p:cNvSpPr>
          <p:nvPr userDrawn="1"/>
        </p:nvSpPr>
        <p:spPr>
          <a:xfrm>
            <a:off x="7524328" y="-36214"/>
            <a:ext cx="1325880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F50897-5F43-44B1-9222-3137E6EE0C7E}" type="slidenum">
              <a:rPr lang="en-US" sz="18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9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eaLnBrk="1" latinLnBrk="0" hangingPunct="1"/>
            <a:fld id="{AFAEFEE6-EE3C-42C7-AAAF-B62DB4C23F42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en-US"/>
              <a:t>‹#›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45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D1043A-9A87-4F7E-BA0B-3E9CD06B0BCD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81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E94B661-45F8-4A33-A4FA-0974A7FB328F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17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eaLnBrk="1" latinLnBrk="0" hangingPunct="1"/>
            <a:fld id="{B888FE61-A913-4B56-A069-C7AA0BB2B425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en-US"/>
              <a:t>‹#›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94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46C600C-E393-496F-96DB-318FE85ED6D5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2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04D0DB-7159-4F44-87B7-15C570A0474E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95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90779B-F77A-46A8-8CBE-FD45EB17AF3B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910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 eaLnBrk="1" latinLnBrk="0" hangingPunct="1"/>
            <a:fld id="{10D89D80-CE3C-4DD9-9887-922517F34B89}" type="datetime1">
              <a:rPr lang="en-US" smtClean="0"/>
              <a:t>11/5/2022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 eaLnBrk="1" latinLnBrk="0" hangingPunct="1"/>
            <a:r>
              <a:rPr kumimoji="0" lang="en-US" sz="800">
                <a:solidFill>
                  <a:schemeClr val="accent2"/>
                </a:solidFill>
              </a:rPr>
              <a:t>‹#›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ining,_validation,_and_test_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400" y="2693987"/>
            <a:ext cx="8458200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Arabic sentiment Analysis Covid-19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1069315" y="5251888"/>
            <a:ext cx="291002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Prof. </a:t>
            </a:r>
            <a:endParaRPr lang="en-US" dirty="0" smtClean="0"/>
          </a:p>
          <a:p>
            <a:pPr algn="ctr"/>
            <a:r>
              <a:rPr lang="en-US" dirty="0" err="1" smtClean="0"/>
              <a:t>Menoufia</a:t>
            </a:r>
            <a:r>
              <a:rPr lang="en-US" dirty="0" smtClean="0"/>
              <a:t> </a:t>
            </a:r>
            <a:r>
              <a:rPr lang="en-US" dirty="0"/>
              <a:t>University</a:t>
            </a:r>
          </a:p>
          <a:p>
            <a:pPr algn="ctr"/>
            <a:r>
              <a:rPr lang="en-US" dirty="0"/>
              <a:t> Department of </a:t>
            </a:r>
            <a:r>
              <a:rPr lang="en-US" dirty="0" smtClean="0"/>
              <a:t>Computer</a:t>
            </a:r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351994-3382-4D6A-BC5C-3307FF4B5E25}"/>
              </a:ext>
            </a:extLst>
          </p:cNvPr>
          <p:cNvSpPr txBox="1"/>
          <p:nvPr/>
        </p:nvSpPr>
        <p:spPr>
          <a:xfrm>
            <a:off x="5508104" y="511338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Rasoual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8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A3DEA-1D8F-475A-A065-3F8820C8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Plot of resulted sentiment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1A35517-B58F-43AF-A291-E8F5BED8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19" y="1773638"/>
            <a:ext cx="8300162" cy="46965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D33494-68AA-46E2-9F7D-5BF3328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B503FEA-477A-4DB9-99CE-3751FF07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E721F9-EF09-4FDB-93A8-1A44490B6726}"/>
              </a:ext>
            </a:extLst>
          </p:cNvPr>
          <p:cNvSpPr txBox="1"/>
          <p:nvPr/>
        </p:nvSpPr>
        <p:spPr>
          <a:xfrm>
            <a:off x="827584" y="2204864"/>
            <a:ext cx="7992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wasn’t enough to get the </a:t>
            </a:r>
            <a:r>
              <a:rPr lang="en-US" sz="2400" u="sng" dirty="0">
                <a:solidFill>
                  <a:srgbClr val="FF0000"/>
                </a:solidFill>
              </a:rPr>
              <a:t>sentiment</a:t>
            </a:r>
            <a:r>
              <a:rPr lang="en-US" sz="2400" dirty="0"/>
              <a:t> of tweets . we used the output dataset to train a collection of ML Classifiers to get the best one for predicting any new Arabic tweet’s sentiment (‘positive’ , ‘Negative’ , ‘Neutral’).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314A01-57CE-446D-93BC-DAF5DEF12485}"/>
              </a:ext>
            </a:extLst>
          </p:cNvPr>
          <p:cNvSpPr txBox="1"/>
          <p:nvPr/>
        </p:nvSpPr>
        <p:spPr>
          <a:xfrm>
            <a:off x="683568" y="4088234"/>
            <a:ext cx="72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400" dirty="0"/>
              <a:t>Before training a model , we should </a:t>
            </a:r>
            <a:r>
              <a:rPr lang="en-US" sz="2400" dirty="0">
                <a:solidFill>
                  <a:srgbClr val="FF0000"/>
                </a:solidFill>
              </a:rPr>
              <a:t>split</a:t>
            </a:r>
            <a:r>
              <a:rPr lang="en-US" sz="2400" dirty="0"/>
              <a:t> the data so we will first discuss this point.</a:t>
            </a:r>
          </a:p>
        </p:txBody>
      </p:sp>
    </p:spTree>
    <p:extLst>
      <p:ext uri="{BB962C8B-B14F-4D97-AF65-F5344CB8AC3E}">
        <p14:creationId xmlns:p14="http://schemas.microsoft.com/office/powerpoint/2010/main" val="138172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3A822-1C9E-49C4-88E6-0F9E264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Splitting Balanced Dataset for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06B4D-01AE-4EB3-A5EC-2BF09DC2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Splitting dataset is essential for evaluation of prediction performance. But, before splitting we made the dataset balanced for a better training.</a:t>
            </a:r>
          </a:p>
          <a:p>
            <a:pPr marL="109728" indent="0">
              <a:buNone/>
            </a:pPr>
            <a:endParaRPr lang="en-US" sz="2800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Balanced Dataset 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of only  ( ‘positive’ , ’negative’) tweets was </a:t>
            </a:r>
            <a:r>
              <a:rPr lang="en-US" sz="28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splited</a:t>
            </a:r>
            <a:r>
              <a:rPr lang="en-US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randomly into </a:t>
            </a:r>
            <a:r>
              <a:rPr lang="en-US" sz="2800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three subsets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train_data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 80%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test_data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10%</a:t>
            </a:r>
          </a:p>
          <a:p>
            <a:pPr marL="1181862" lvl="2" indent="-51435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val_data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 10%</a:t>
            </a: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02D2F8-6544-4C1F-8886-84547BC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801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/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r>
              <a:rPr lang="en-US" b="1" i="0" dirty="0">
                <a:effectLst/>
                <a:latin typeface="Lato" panose="020F0502020204030203" pitchFamily="34" charset="0"/>
              </a:rPr>
              <a:t>Text Vectorization &amp; Features Extraction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05" y="1740408"/>
            <a:ext cx="7772400" cy="4050792"/>
          </a:xfrm>
        </p:spPr>
        <p:txBody>
          <a:bodyPr/>
          <a:lstStyle/>
          <a:p>
            <a:r>
              <a:rPr lang="en-US" sz="2400" dirty="0">
                <a:solidFill>
                  <a:srgbClr val="222222"/>
                </a:solidFill>
                <a:latin typeface="Lato" panose="020F0502020204030203" pitchFamily="34" charset="0"/>
              </a:rPr>
              <a:t>To fit models on </a:t>
            </a:r>
            <a:r>
              <a:rPr lang="en-US" sz="2400" dirty="0" err="1">
                <a:solidFill>
                  <a:srgbClr val="222222"/>
                </a:solidFill>
                <a:latin typeface="Lato" panose="020F0502020204030203" pitchFamily="34" charset="0"/>
              </a:rPr>
              <a:t>train_data</a:t>
            </a:r>
            <a:r>
              <a:rPr lang="en-US" sz="2400" dirty="0">
                <a:solidFill>
                  <a:srgbClr val="222222"/>
                </a:solidFill>
                <a:latin typeface="Lato" panose="020F0502020204030203" pitchFamily="34" charset="0"/>
              </a:rPr>
              <a:t>, we first vectorized the text using  ’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TF-IDF vectorizer</a:t>
            </a:r>
            <a:r>
              <a:rPr lang="en-US" sz="2400" dirty="0">
                <a:solidFill>
                  <a:srgbClr val="222222"/>
                </a:solidFill>
                <a:latin typeface="Lato" panose="020F0502020204030203" pitchFamily="34" charset="0"/>
              </a:rPr>
              <a:t> ’ to extract features from each tweet.</a:t>
            </a:r>
            <a:endParaRPr lang="en-US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Term frequency-inverse document frequency ( TF-IDF) gives a measure that takes the importance of a word into consideration depending on how frequently it occurs in a document and a corpus.</a:t>
            </a: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A69BCF-3837-41E3-AFB9-7578535F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7" y="4504310"/>
            <a:ext cx="734481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classifires</a:t>
            </a:r>
            <a:endParaRPr lang="ar-E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0A580F5-EB07-4202-A564-8DED0B6D6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983645"/>
              </p:ext>
            </p:extLst>
          </p:nvPr>
        </p:nvGraphicFramePr>
        <p:xfrm>
          <a:off x="242295" y="2606000"/>
          <a:ext cx="8680097" cy="32771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7823">
                  <a:extLst>
                    <a:ext uri="{9D8B030D-6E8A-4147-A177-3AD203B41FA5}">
                      <a16:colId xmlns:a16="http://schemas.microsoft.com/office/drawing/2014/main" xmlns="" val="1138346810"/>
                    </a:ext>
                  </a:extLst>
                </a:gridCol>
                <a:gridCol w="2244374">
                  <a:extLst>
                    <a:ext uri="{9D8B030D-6E8A-4147-A177-3AD203B41FA5}">
                      <a16:colId xmlns:a16="http://schemas.microsoft.com/office/drawing/2014/main" xmlns="" val="100873179"/>
                    </a:ext>
                  </a:extLst>
                </a:gridCol>
                <a:gridCol w="1761804">
                  <a:extLst>
                    <a:ext uri="{9D8B030D-6E8A-4147-A177-3AD203B41FA5}">
                      <a16:colId xmlns:a16="http://schemas.microsoft.com/office/drawing/2014/main" xmlns="" val="963463504"/>
                    </a:ext>
                  </a:extLst>
                </a:gridCol>
                <a:gridCol w="1686096">
                  <a:extLst>
                    <a:ext uri="{9D8B030D-6E8A-4147-A177-3AD203B41FA5}">
                      <a16:colId xmlns:a16="http://schemas.microsoft.com/office/drawing/2014/main" xmlns="" val="206934261"/>
                    </a:ext>
                  </a:extLst>
                </a:gridCol>
              </a:tblGrid>
              <a:tr h="340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score on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732495"/>
                  </a:ext>
                </a:extLst>
              </a:tr>
              <a:tr h="664728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0.9759406194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0.77049180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0.76696909</a:t>
                      </a:r>
                      <a:endParaRPr kumimoji="0" lang="en-US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0657519"/>
                  </a:ext>
                </a:extLst>
              </a:tr>
              <a:tr h="692201">
                <a:tc>
                  <a:txBody>
                    <a:bodyPr/>
                    <a:lstStyle/>
                    <a:p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0.978756078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0.7704918032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0.770244821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45619"/>
                  </a:ext>
                </a:extLst>
              </a:tr>
              <a:tr h="850869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(support vector machine)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0.99488098285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0.81557377049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0.814777327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506763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0.7807377049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0.77902198</a:t>
                      </a:r>
                      <a:r>
                        <a:rPr lang="ar-EG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18553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8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Models with Unbalanced Data</a:t>
            </a:r>
            <a:endParaRPr lang="ar-E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01AE78F5-BF64-4FD0-80CF-EBA1A77C4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660897"/>
              </p:ext>
            </p:extLst>
          </p:nvPr>
        </p:nvGraphicFramePr>
        <p:xfrm>
          <a:off x="469933" y="2636912"/>
          <a:ext cx="8229600" cy="362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xmlns="" val="99345390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37623017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88767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13386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score on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5485934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0.886462460141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0.8941267387944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0.7815145520985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100419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err="1"/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0.876219924630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0.8717156105100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0.71172665539361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68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(support vector machine)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0.959899507198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0.9034003091190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0.8170486871051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56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RandomForestClassifier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0.999903372306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0.8732612055641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0.7895893236034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53888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7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930E6-3675-4273-AB01-5B121090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A32AD0-0C69-4EF3-831C-9F6F5A09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had The best accuracy on Validating &amp; predicting </a:t>
            </a:r>
            <a:r>
              <a:rPr lang="en-US" dirty="0" err="1"/>
              <a:t>test_data</a:t>
            </a:r>
            <a:r>
              <a:rPr lang="en-US" dirty="0"/>
              <a:t>.</a:t>
            </a:r>
          </a:p>
          <a:p>
            <a:r>
              <a:rPr lang="en-US" dirty="0"/>
              <a:t>Now, we have a trained model that can analyze </a:t>
            </a:r>
          </a:p>
          <a:p>
            <a:pPr marL="109728" indent="0">
              <a:buNone/>
            </a:pPr>
            <a:r>
              <a:rPr lang="en-US" dirty="0"/>
              <a:t>Any  Arabic tweet with the function </a:t>
            </a:r>
            <a:r>
              <a:rPr lang="en-US" u="sng" dirty="0" err="1">
                <a:solidFill>
                  <a:srgbClr val="FF0000"/>
                </a:solidFill>
              </a:rPr>
              <a:t>predict_multi_level</a:t>
            </a:r>
            <a:r>
              <a:rPr lang="en-US" u="sng" dirty="0">
                <a:solidFill>
                  <a:srgbClr val="FF0000"/>
                </a:solidFill>
              </a:rPr>
              <a:t>().</a:t>
            </a:r>
          </a:p>
          <a:p>
            <a:pPr marL="109728" indent="0">
              <a:buNone/>
            </a:pP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68EE87-5C78-4147-9408-DBAA536B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288842-CB82-4F55-BE90-5C529252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70842"/>
            <a:ext cx="8465016" cy="2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A9A6AB0-892C-46BD-80FF-F8AB350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‹#›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1B2F3D-882B-46AD-991E-D98D8FD54B70}"/>
              </a:ext>
            </a:extLst>
          </p:cNvPr>
          <p:cNvSpPr txBox="1"/>
          <p:nvPr/>
        </p:nvSpPr>
        <p:spPr>
          <a:xfrm>
            <a:off x="2566628" y="2875002"/>
            <a:ext cx="53823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66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8AFD15B-CF29-4306-884F-47675092F9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ar-EG" dirty="0">
              <a:solidFill>
                <a:srgbClr val="000000"/>
              </a:solidFill>
            </a:endParaRPr>
          </a:p>
        </p:txBody>
      </p:sp>
      <p:pic>
        <p:nvPicPr>
          <p:cNvPr id="6" name="Picture 5" descr="Sticky notes on a wall">
            <a:extLst>
              <a:ext uri="{FF2B5EF4-FFF2-40B4-BE49-F238E27FC236}">
                <a16:creationId xmlns:a16="http://schemas.microsoft.com/office/drawing/2014/main" xmlns="" id="{927F205F-F1B4-48D7-97BB-53D24D3A9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1" r="25354" b="1"/>
          <a:stretch/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96349AB3-1BD3-41E1-8979-1DBDCB5CD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399" y="401980"/>
            <a:ext cx="4586799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 fontScale="92500" lnSpcReduction="10000"/>
          </a:bodyPr>
          <a:lstStyle/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Dataset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Tools and Models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Discussion/Conclusion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ar-EG" sz="16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40658" y="6252323"/>
            <a:ext cx="34424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1BDACB-B81C-41B5-BE61-F2E478F6F1C3}" type="slidenum">
              <a:rPr lang="en-US">
                <a:solidFill>
                  <a:srgbClr val="7F7F7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7F7F7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4CA915D-BDF0-41F8-B00E-FB186EFF7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317AAC03-BF64-4E67-9032-3BD024998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A131397-5A45-4344-9983-5E400A3EA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159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COVID-19 information has been exponentially increasing and spreading across various social media platforms.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people heavily relying on social media platforms to share information more than ever, it is important to analyze their conversations to understand people’s sentiments and feelings.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Sentiment analysis is the identification of opinions from text to determine how the human feels.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Our goal is to analyze Covid-19 Twitter data and find out which is the better classification model for Arab world sentiment.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Dataset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Twitter dataset in CSV format: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Arabic tweets about Covid-19 collected by the Twitter API.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Dataset contains 13 columns X 341443 rows:</a:t>
            </a:r>
          </a:p>
          <a:p>
            <a:pPr marL="411480" lvl="1" indent="0">
              <a:buNone/>
            </a:pPr>
            <a:r>
              <a:rPr lang="en-US" sz="2000" dirty="0"/>
              <a:t>    with columns’ names: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tweetID</a:t>
            </a:r>
            <a:endParaRPr lang="en-US" sz="1400" b="1" dirty="0"/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tweetText</a:t>
            </a:r>
            <a:endParaRPr lang="en-US" sz="1400" b="1" dirty="0"/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tweetRetweetCt</a:t>
            </a:r>
            <a:endParaRPr lang="en-US" sz="1400" b="1" dirty="0"/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tweetFavoriteCt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tweetSource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tweetCreated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userID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userScreen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userName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userCreateDt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userDesc</a:t>
            </a:r>
            <a:r>
              <a:rPr lang="en-US" sz="1400" b="1" dirty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n-US" sz="1400" b="1" dirty="0" err="1"/>
              <a:t>userLocation</a:t>
            </a:r>
            <a:r>
              <a:rPr lang="en-US" b="1" dirty="0"/>
              <a:t>	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first collected data.</a:t>
            </a: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8247A5D-A010-4173-B175-BE0DCDAFD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972"/>
            <a:ext cx="9144000" cy="43418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561" y="1803669"/>
            <a:ext cx="7990656" cy="4759424"/>
          </a:xfrm>
        </p:spPr>
        <p:txBody>
          <a:bodyPr>
            <a:normAutofit fontScale="70000" lnSpcReduction="20000"/>
          </a:bodyPr>
          <a:lstStyle/>
          <a:p>
            <a:r>
              <a:rPr lang="en-US" sz="2300" b="0" i="0" dirty="0">
                <a:solidFill>
                  <a:srgbClr val="202124"/>
                </a:solidFill>
                <a:effectLst/>
                <a:latin typeface="Google Sans"/>
              </a:rPr>
              <a:t>To prepare the text data for the model building we perform text preprocessing. It is the very first step of NLP projects , </a:t>
            </a:r>
            <a:r>
              <a:rPr lang="en-US" sz="23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Some of the preprocessing steps are:</a:t>
            </a:r>
          </a:p>
          <a:p>
            <a:pPr marL="109728" indent="0">
              <a:buNone/>
            </a:pPr>
            <a:endParaRPr lang="en-US" sz="2000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sz="2000" b="1" dirty="0">
                <a:solidFill>
                  <a:srgbClr val="222222"/>
                </a:solidFill>
                <a:latin typeface="Lato" panose="020B0604020202020204" pitchFamily="34" charset="0"/>
              </a:rPr>
              <a:t>Drop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sz="2000" b="1" dirty="0">
                <a:solidFill>
                  <a:srgbClr val="222222"/>
                </a:solidFill>
                <a:latin typeface="Lato" panose="020B0604020202020204" pitchFamily="34" charset="0"/>
              </a:rPr>
              <a:t>of duplicates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marL="566928" indent="-457200"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Regular Expression ( 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re.sub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function):</a:t>
            </a:r>
          </a:p>
          <a:p>
            <a:pPr marL="1019556" lvl="2" indent="-342900"/>
            <a:r>
              <a:rPr lang="en-US" sz="21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Removing punctuations like . , ! $( ) * % @</a:t>
            </a:r>
          </a:p>
          <a:p>
            <a:pPr marL="1019556" lvl="2" indent="-342900"/>
            <a:r>
              <a:rPr lang="en-US" sz="21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Removing URLs </a:t>
            </a:r>
          </a:p>
          <a:p>
            <a:pPr marL="1019556" lvl="2" indent="-342900"/>
            <a:r>
              <a:rPr lang="en-US" sz="21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Removing emotions , symbols &amp; pictographs </a:t>
            </a:r>
          </a:p>
          <a:p>
            <a:pPr marL="566928" indent="-457200" algn="l">
              <a:buFont typeface="+mj-lt"/>
              <a:buAutoNum type="arabicPeriod"/>
            </a:pPr>
            <a:endParaRPr lang="en-US" sz="2000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566928" indent="-457200" algn="l">
              <a:buFont typeface="+mj-lt"/>
              <a:buAutoNum type="arabicPeriod"/>
            </a:pPr>
            <a:r>
              <a:rPr lang="en-US" sz="2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Removing Stop words( Stop words are the commonly used words and are removed from the text as they do not add any value to the analysis.)</a:t>
            </a:r>
          </a:p>
          <a:p>
            <a:pPr marL="566928" indent="-457200">
              <a:buFont typeface="+mj-lt"/>
              <a:buAutoNum type="arabicPeriod"/>
            </a:pPr>
            <a:endParaRPr lang="en-US" sz="2600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sz="2600" b="1" dirty="0">
                <a:solidFill>
                  <a:srgbClr val="222222"/>
                </a:solidFill>
                <a:latin typeface="Lato" panose="020F0502020204030203" pitchFamily="34" charset="0"/>
              </a:rPr>
              <a:t>Tokenization (</a:t>
            </a:r>
            <a:r>
              <a:rPr lang="en-US" sz="2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text is split into smaller units</a:t>
            </a:r>
            <a:r>
              <a:rPr lang="en-US" sz="2600" b="1" dirty="0">
                <a:solidFill>
                  <a:srgbClr val="222222"/>
                </a:solidFill>
                <a:latin typeface="Lato" panose="020F0502020204030203" pitchFamily="34" charset="0"/>
              </a:rPr>
              <a:t>).</a:t>
            </a:r>
            <a:r>
              <a:rPr lang="en-US" sz="1400" dirty="0"/>
              <a:t/>
            </a:r>
            <a:br>
              <a:rPr lang="en-US" sz="1400" dirty="0"/>
            </a:br>
            <a:endParaRPr lang="ar-EG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39" y="221798"/>
            <a:ext cx="7772400" cy="1609344"/>
          </a:xfrm>
        </p:spPr>
        <p:txBody>
          <a:bodyPr/>
          <a:lstStyle/>
          <a:p>
            <a:r>
              <a:rPr lang="en-US" dirty="0"/>
              <a:t>Snapshot of cleaned dataset</a:t>
            </a:r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D178E1D-5F59-471E-8AD1-D79B52E9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3" y="1373965"/>
            <a:ext cx="7606777" cy="5484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Tools &amp; Models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Using a </a:t>
            </a:r>
            <a:r>
              <a:rPr lang="en-US" dirty="0">
                <a:latin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</a:rPr>
              <a:t>ser-defined function </a:t>
            </a:r>
            <a:r>
              <a:rPr lang="en-US" b="0" i="0" u="sng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tweet_sentiment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 </a:t>
            </a:r>
          </a:p>
          <a:p>
            <a:pPr marL="109728" indent="0">
              <a:buNone/>
            </a:pPr>
            <a:r>
              <a:rPr lang="en-US" dirty="0"/>
              <a:t>We got the tweets sentiment:</a:t>
            </a:r>
          </a:p>
          <a:p>
            <a:pPr marL="109728" indent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890B92-52B1-4ABC-8DAC-B2FBB6C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57634"/>
            <a:ext cx="6984776" cy="33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 of dataset with sentiment.</a:t>
            </a:r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701E4C5-ADA4-4056-AB50-A4B4960C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2736"/>
            <a:ext cx="7772400" cy="34276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42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27097</TotalTime>
  <Words>567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Arabic sentiment Analysis Covid-19  </vt:lpstr>
      <vt:lpstr>Outlines</vt:lpstr>
      <vt:lpstr>Overview</vt:lpstr>
      <vt:lpstr>Used Dataset</vt:lpstr>
      <vt:lpstr>Snapshot of first collected data.</vt:lpstr>
      <vt:lpstr>Text Preprocessing</vt:lpstr>
      <vt:lpstr>Snapshot of cleaned dataset</vt:lpstr>
      <vt:lpstr>Sentiment Analysis: Tools &amp; Models</vt:lpstr>
      <vt:lpstr>Snapshot of dataset with sentiment.</vt:lpstr>
      <vt:lpstr>A Plot of resulted sentiment</vt:lpstr>
      <vt:lpstr>PowerPoint Presentation</vt:lpstr>
      <vt:lpstr>Splitting Balanced Dataset for Model Training</vt:lpstr>
      <vt:lpstr> Text Vectorization &amp; Features Extraction </vt:lpstr>
      <vt:lpstr>Ml classifires</vt:lpstr>
      <vt:lpstr>Training Models with Unbalanced Data</vt:lpstr>
      <vt:lpstr>Conclusions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nada safan</cp:lastModifiedBy>
  <cp:revision>172</cp:revision>
  <dcterms:created xsi:type="dcterms:W3CDTF">2014-05-14T15:48:28Z</dcterms:created>
  <dcterms:modified xsi:type="dcterms:W3CDTF">2022-11-05T12:56:40Z</dcterms:modified>
</cp:coreProperties>
</file>