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5143500" cx="9144000"/>
  <p:notesSz cx="6858000" cy="9144000"/>
  <p:embeddedFontLst>
    <p:embeddedFont>
      <p:font typeface="Merriweather Light"/>
      <p:regular r:id="rId65"/>
      <p:bold r:id="rId66"/>
      <p:italic r:id="rId67"/>
      <p:boldItalic r:id="rId68"/>
    </p:embeddedFont>
    <p:embeddedFont>
      <p:font typeface="Montserrat"/>
      <p:regular r:id="rId69"/>
      <p:bold r:id="rId70"/>
      <p:italic r:id="rId71"/>
      <p:boldItalic r:id="rId72"/>
    </p:embeddedFont>
    <p:embeddedFont>
      <p:font typeface="Open Sans SemiBold"/>
      <p:regular r:id="rId73"/>
      <p:bold r:id="rId74"/>
      <p:italic r:id="rId75"/>
      <p:boldItalic r:id="rId76"/>
    </p:embeddedFont>
    <p:embeddedFont>
      <p:font typeface="Vidaloka"/>
      <p:regular r:id="rId77"/>
    </p:embeddedFont>
    <p:embeddedFont>
      <p:font typeface="Russo One"/>
      <p:regular r:id="rId78"/>
    </p:embeddedFont>
    <p:embeddedFont>
      <p:font typeface="Mako"/>
      <p:regular r:id="rId79"/>
    </p:embeddedFont>
    <p:embeddedFont>
      <p:font typeface="Crimson Text"/>
      <p:regular r:id="rId80"/>
      <p:bold r:id="rId81"/>
      <p:italic r:id="rId82"/>
      <p:boldItalic r:id="rId83"/>
    </p:embeddedFont>
    <p:embeddedFont>
      <p:font typeface="Open Sans"/>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OpenSans-regular.fntdata"/><Relationship Id="rId83" Type="http://schemas.openxmlformats.org/officeDocument/2006/relationships/font" Target="fonts/CrimsonText-boldItalic.fntdata"/><Relationship Id="rId42" Type="http://schemas.openxmlformats.org/officeDocument/2006/relationships/slide" Target="slides/slide38.xml"/><Relationship Id="rId86" Type="http://schemas.openxmlformats.org/officeDocument/2006/relationships/font" Target="fonts/OpenSans-italic.fntdata"/><Relationship Id="rId41" Type="http://schemas.openxmlformats.org/officeDocument/2006/relationships/slide" Target="slides/slide37.xml"/><Relationship Id="rId85" Type="http://schemas.openxmlformats.org/officeDocument/2006/relationships/font" Target="fonts/OpenSans-bold.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OpenSans-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CrimsonText-regular.fntdata"/><Relationship Id="rId82" Type="http://schemas.openxmlformats.org/officeDocument/2006/relationships/font" Target="fonts/CrimsonText-italic.fntdata"/><Relationship Id="rId81" Type="http://schemas.openxmlformats.org/officeDocument/2006/relationships/font" Target="fonts/CrimsonTex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OpenSansSemiBold-regular.fntdata"/><Relationship Id="rId72" Type="http://schemas.openxmlformats.org/officeDocument/2006/relationships/font" Target="fonts/Montserrat-boldItalic.fntdata"/><Relationship Id="rId31" Type="http://schemas.openxmlformats.org/officeDocument/2006/relationships/slide" Target="slides/slide27.xml"/><Relationship Id="rId75" Type="http://schemas.openxmlformats.org/officeDocument/2006/relationships/font" Target="fonts/OpenSansSemiBold-italic.fntdata"/><Relationship Id="rId30" Type="http://schemas.openxmlformats.org/officeDocument/2006/relationships/slide" Target="slides/slide26.xml"/><Relationship Id="rId74" Type="http://schemas.openxmlformats.org/officeDocument/2006/relationships/font" Target="fonts/OpenSansSemiBold-bold.fntdata"/><Relationship Id="rId33" Type="http://schemas.openxmlformats.org/officeDocument/2006/relationships/slide" Target="slides/slide29.xml"/><Relationship Id="rId77" Type="http://schemas.openxmlformats.org/officeDocument/2006/relationships/font" Target="fonts/Vidaloka-regular.fntdata"/><Relationship Id="rId32" Type="http://schemas.openxmlformats.org/officeDocument/2006/relationships/slide" Target="slides/slide28.xml"/><Relationship Id="rId76" Type="http://schemas.openxmlformats.org/officeDocument/2006/relationships/font" Target="fonts/OpenSansSemiBold-boldItalic.fntdata"/><Relationship Id="rId35" Type="http://schemas.openxmlformats.org/officeDocument/2006/relationships/slide" Target="slides/slide31.xml"/><Relationship Id="rId79" Type="http://schemas.openxmlformats.org/officeDocument/2006/relationships/font" Target="fonts/Mako-regular.fntdata"/><Relationship Id="rId34" Type="http://schemas.openxmlformats.org/officeDocument/2006/relationships/slide" Target="slides/slide30.xml"/><Relationship Id="rId78" Type="http://schemas.openxmlformats.org/officeDocument/2006/relationships/font" Target="fonts/RussoOne-regular.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MerriweatherLight-bold.fntdata"/><Relationship Id="rId21" Type="http://schemas.openxmlformats.org/officeDocument/2006/relationships/slide" Target="slides/slide17.xml"/><Relationship Id="rId65" Type="http://schemas.openxmlformats.org/officeDocument/2006/relationships/font" Target="fonts/MerriweatherLight-regular.fntdata"/><Relationship Id="rId24" Type="http://schemas.openxmlformats.org/officeDocument/2006/relationships/slide" Target="slides/slide20.xml"/><Relationship Id="rId68" Type="http://schemas.openxmlformats.org/officeDocument/2006/relationships/font" Target="fonts/MerriweatherLight-boldItalic.fntdata"/><Relationship Id="rId23" Type="http://schemas.openxmlformats.org/officeDocument/2006/relationships/slide" Target="slides/slide19.xml"/><Relationship Id="rId67" Type="http://schemas.openxmlformats.org/officeDocument/2006/relationships/font" Target="fonts/MerriweatherLight-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Montserrat-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df6157c9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df6157c9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df6157c9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df6157c9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df6157c9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df6157c9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df6157c9f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df6157c9f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df6157c9f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df6157c9f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df6157c9fa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df6157c9fa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df6157c9f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df6157c9fa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df6157c9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df6157c9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7a9a8b4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7a9a8b4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5aad17dc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05aad17d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df6157c9f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df6157c9f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df6157c9f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df6157c9f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df6157c9f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df6157c9f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df6157c9f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df6157c9f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df6157c9f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df6157c9f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df6157c9f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df6157c9f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df6157c9f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df6157c9f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df6157c9f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df6157c9f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df6157c9f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df6157c9f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df6157c9f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df6157c9f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df6157c9f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df6157c9f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df6157c9f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df6157c9f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df6157c9f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df6157c9f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df6157c9f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df6157c9f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df6157c9f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df6157c9f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df6157c9f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df6157c9f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df6157c9f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df6157c9f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df6157c9f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df6157c9f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df6157c9f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df6157c9f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084717712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084717712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df6157c9f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df6157c9f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cc7554a04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cc7554a04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df6157c9f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df6157c9f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df6157c9f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df6157c9f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df6157c9f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df6157c9f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df6157c9fa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df6157c9fa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df6157c9f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df6157c9f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df6157c9fa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df6157c9fa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df6157c9f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df6157c9f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f6157c9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df6157c9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df6157c9fa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df6157c9f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df6157c9fa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df6157c9fa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df6157c9f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df6157c9f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df6157c9fa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df6157c9fa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df6157c9fa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2df6157c9fa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df6157c9f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df6157c9f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cc7554a04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cc7554a04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df6157c9f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df6157c9f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df6157c9f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df6157c9f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df6157c9f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df6157c9f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c7554a04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c7554a04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df6157c9f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2df6157c9f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df6157c9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df6157c9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df6157c9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df6157c9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df6157c9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df6157c9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 Id="rId3"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 Id="rId3"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50" y="90315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Analyzing U.S. COVID-19 Data</a:t>
            </a:r>
            <a:endParaRPr/>
          </a:p>
        </p:txBody>
      </p:sp>
      <p:sp>
        <p:nvSpPr>
          <p:cNvPr id="473" name="Google Shape;473;p54"/>
          <p:cNvSpPr txBox="1"/>
          <p:nvPr/>
        </p:nvSpPr>
        <p:spPr>
          <a:xfrm>
            <a:off x="562525" y="3628475"/>
            <a:ext cx="4941900" cy="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2"/>
                </a:solidFill>
                <a:latin typeface="Montserrat"/>
                <a:ea typeface="Montserrat"/>
                <a:cs typeface="Montserrat"/>
                <a:sym typeface="Montserrat"/>
              </a:rPr>
              <a:t>Tasneem Muhammad 202101031</a:t>
            </a:r>
            <a:endParaRPr sz="12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2"/>
                </a:solidFill>
                <a:latin typeface="Montserrat"/>
                <a:ea typeface="Montserrat"/>
                <a:cs typeface="Montserrat"/>
                <a:sym typeface="Montserrat"/>
              </a:rPr>
              <a:t>Nada Nabil 202101220</a:t>
            </a:r>
            <a:endParaRPr sz="12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2"/>
                </a:solidFill>
                <a:latin typeface="Montserrat"/>
                <a:ea typeface="Montserrat"/>
                <a:cs typeface="Montserrat"/>
                <a:sym typeface="Montserrat"/>
              </a:rPr>
              <a:t>Rghda Salah 202101510</a:t>
            </a:r>
            <a:endParaRPr sz="12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2"/>
                </a:solidFill>
                <a:latin typeface="Montserrat"/>
                <a:ea typeface="Montserrat"/>
                <a:cs typeface="Montserrat"/>
                <a:sym typeface="Montserrat"/>
              </a:rPr>
              <a:t>Mariam Ismael 202101506</a:t>
            </a:r>
            <a:endParaRPr sz="12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idx="1" type="subTitle"/>
          </p:nvPr>
        </p:nvSpPr>
        <p:spPr>
          <a:xfrm>
            <a:off x="6480725" y="1176225"/>
            <a:ext cx="2475300" cy="163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2.4 </a:t>
            </a:r>
            <a:r>
              <a:rPr b="1" lang="en"/>
              <a:t>Average rate of COVID-related hospitalization and death per</a:t>
            </a:r>
            <a:endParaRPr b="1"/>
          </a:p>
          <a:p>
            <a:pPr indent="0" lvl="0" marL="0" rtl="0" algn="l">
              <a:spcBef>
                <a:spcPts val="0"/>
              </a:spcBef>
              <a:spcAft>
                <a:spcPts val="0"/>
              </a:spcAft>
              <a:buNone/>
            </a:pPr>
            <a:r>
              <a:rPr b="1" lang="en"/>
              <a:t>state over the entire study period.</a:t>
            </a:r>
            <a:endParaRPr b="1"/>
          </a:p>
          <a:p>
            <a:pPr indent="0" lvl="0" marL="0" rtl="0" algn="l">
              <a:spcBef>
                <a:spcPts val="0"/>
              </a:spcBef>
              <a:spcAft>
                <a:spcPts val="0"/>
              </a:spcAft>
              <a:buNone/>
            </a:pPr>
            <a:r>
              <a:t/>
            </a:r>
            <a:endParaRPr b="1"/>
          </a:p>
        </p:txBody>
      </p:sp>
      <p:pic>
        <p:nvPicPr>
          <p:cNvPr id="539" name="Google Shape;539;p63"/>
          <p:cNvPicPr preferRelativeResize="0"/>
          <p:nvPr/>
        </p:nvPicPr>
        <p:blipFill>
          <a:blip r:embed="rId3">
            <a:alphaModFix/>
          </a:blip>
          <a:stretch>
            <a:fillRect/>
          </a:stretch>
        </p:blipFill>
        <p:spPr>
          <a:xfrm>
            <a:off x="116025" y="1003075"/>
            <a:ext cx="6364699" cy="28554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4"/>
          <p:cNvSpPr txBox="1"/>
          <p:nvPr>
            <p:ph idx="2" type="title"/>
          </p:nvPr>
        </p:nvSpPr>
        <p:spPr>
          <a:xfrm>
            <a:off x="4956100" y="1402325"/>
            <a:ext cx="1650900" cy="97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4"/>
          <p:cNvSpPr txBox="1"/>
          <p:nvPr>
            <p:ph idx="1" type="subTitle"/>
          </p:nvPr>
        </p:nvSpPr>
        <p:spPr>
          <a:xfrm>
            <a:off x="6607000" y="1237450"/>
            <a:ext cx="2475300" cy="17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2.4 </a:t>
            </a:r>
            <a:r>
              <a:rPr b="1" lang="en" sz="1600">
                <a:solidFill>
                  <a:schemeClr val="dk1"/>
                </a:solidFill>
              </a:rPr>
              <a:t>Average rate of COVID-related hospitalization and death per</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state over the entire study period.</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0" lvl="0" marL="0" rtl="0" algn="l">
              <a:spcBef>
                <a:spcPts val="0"/>
              </a:spcBef>
              <a:spcAft>
                <a:spcPts val="0"/>
              </a:spcAft>
              <a:buNone/>
            </a:pPr>
            <a:r>
              <a:t/>
            </a:r>
            <a:endParaRPr b="1" sz="1600"/>
          </a:p>
        </p:txBody>
      </p:sp>
      <p:pic>
        <p:nvPicPr>
          <p:cNvPr id="546" name="Google Shape;546;p64"/>
          <p:cNvPicPr preferRelativeResize="0"/>
          <p:nvPr/>
        </p:nvPicPr>
        <p:blipFill>
          <a:blip r:embed="rId3">
            <a:alphaModFix/>
          </a:blip>
          <a:stretch>
            <a:fillRect/>
          </a:stretch>
        </p:blipFill>
        <p:spPr>
          <a:xfrm>
            <a:off x="116000" y="1070775"/>
            <a:ext cx="6491000" cy="29120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5"/>
          <p:cNvSpPr txBox="1"/>
          <p:nvPr>
            <p:ph idx="2" type="title"/>
          </p:nvPr>
        </p:nvSpPr>
        <p:spPr>
          <a:xfrm>
            <a:off x="4956100" y="1402325"/>
            <a:ext cx="1650900" cy="97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5"/>
          <p:cNvSpPr txBox="1"/>
          <p:nvPr>
            <p:ph idx="1" type="subTitle"/>
          </p:nvPr>
        </p:nvSpPr>
        <p:spPr>
          <a:xfrm>
            <a:off x="6607000" y="1013550"/>
            <a:ext cx="2475300" cy="247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2.5 </a:t>
            </a:r>
            <a:r>
              <a:rPr b="1" lang="en" sz="1600"/>
              <a:t>The relationship between age, pre-existing medical conditions</a:t>
            </a:r>
            <a:endParaRPr b="1" sz="1600"/>
          </a:p>
          <a:p>
            <a:pPr indent="0" lvl="0" marL="0" rtl="0" algn="l">
              <a:spcBef>
                <a:spcPts val="0"/>
              </a:spcBef>
              <a:spcAft>
                <a:spcPts val="0"/>
              </a:spcAft>
              <a:buNone/>
            </a:pPr>
            <a:r>
              <a:rPr b="1" lang="en" sz="1600"/>
              <a:t>and/or risk behaviors, and rate of admittance to the ICU.</a:t>
            </a:r>
            <a:endParaRPr b="1" sz="1600"/>
          </a:p>
          <a:p>
            <a:pPr indent="0" lvl="0" marL="0" rtl="0" algn="l">
              <a:spcBef>
                <a:spcPts val="0"/>
              </a:spcBef>
              <a:spcAft>
                <a:spcPts val="0"/>
              </a:spcAft>
              <a:buNone/>
            </a:pPr>
            <a:r>
              <a:t/>
            </a:r>
            <a:endParaRPr b="1" sz="1600"/>
          </a:p>
        </p:txBody>
      </p:sp>
      <p:pic>
        <p:nvPicPr>
          <p:cNvPr id="553" name="Google Shape;553;p65"/>
          <p:cNvPicPr preferRelativeResize="0"/>
          <p:nvPr/>
        </p:nvPicPr>
        <p:blipFill>
          <a:blip r:embed="rId3">
            <a:alphaModFix/>
          </a:blip>
          <a:stretch>
            <a:fillRect/>
          </a:stretch>
        </p:blipFill>
        <p:spPr>
          <a:xfrm>
            <a:off x="221975" y="1013556"/>
            <a:ext cx="6385024" cy="31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6"/>
          <p:cNvSpPr txBox="1"/>
          <p:nvPr>
            <p:ph idx="1" type="subTitle"/>
          </p:nvPr>
        </p:nvSpPr>
        <p:spPr>
          <a:xfrm>
            <a:off x="6086500" y="847900"/>
            <a:ext cx="2654700" cy="169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2.6 The rate of expected employment loss due to COVID-19 and</a:t>
            </a:r>
            <a:endParaRPr b="1" sz="1600"/>
          </a:p>
          <a:p>
            <a:pPr indent="0" lvl="0" marL="0" rtl="0" algn="l">
              <a:spcBef>
                <a:spcPts val="0"/>
              </a:spcBef>
              <a:spcAft>
                <a:spcPts val="0"/>
              </a:spcAft>
              <a:buClr>
                <a:schemeClr val="dk1"/>
              </a:buClr>
              <a:buSzPts val="1100"/>
              <a:buFont typeface="Arial"/>
              <a:buNone/>
            </a:pPr>
            <a:r>
              <a:rPr b="1" lang="en" sz="1600"/>
              <a:t>sector of employment.</a:t>
            </a:r>
            <a:endParaRPr b="1" sz="1600"/>
          </a:p>
        </p:txBody>
      </p:sp>
      <p:pic>
        <p:nvPicPr>
          <p:cNvPr id="559" name="Google Shape;559;p66"/>
          <p:cNvPicPr preferRelativeResize="0"/>
          <p:nvPr/>
        </p:nvPicPr>
        <p:blipFill>
          <a:blip r:embed="rId3">
            <a:alphaModFix/>
          </a:blip>
          <a:stretch>
            <a:fillRect/>
          </a:stretch>
        </p:blipFill>
        <p:spPr>
          <a:xfrm>
            <a:off x="140500" y="847900"/>
            <a:ext cx="5779301" cy="344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7"/>
          <p:cNvSpPr txBox="1"/>
          <p:nvPr>
            <p:ph idx="1" type="subTitle"/>
          </p:nvPr>
        </p:nvSpPr>
        <p:spPr>
          <a:xfrm>
            <a:off x="6337225" y="797475"/>
            <a:ext cx="2475300" cy="26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2.7 </a:t>
            </a:r>
            <a:r>
              <a:rPr b="1" lang="en" sz="1600"/>
              <a:t>The rate of expected employment loss due to COVID-19 relative</a:t>
            </a:r>
            <a:endParaRPr b="1" sz="1600"/>
          </a:p>
          <a:p>
            <a:pPr indent="0" lvl="0" marL="0" rtl="0" algn="l">
              <a:spcBef>
                <a:spcPts val="0"/>
              </a:spcBef>
              <a:spcAft>
                <a:spcPts val="0"/>
              </a:spcAft>
              <a:buClr>
                <a:schemeClr val="dk1"/>
              </a:buClr>
              <a:buSzPts val="1100"/>
              <a:buFont typeface="Arial"/>
              <a:buNone/>
            </a:pPr>
            <a:r>
              <a:rPr b="1" lang="en" sz="1600"/>
              <a:t>to respondents demographics.</a:t>
            </a:r>
            <a:endParaRPr b="1" sz="1600"/>
          </a:p>
        </p:txBody>
      </p:sp>
      <p:pic>
        <p:nvPicPr>
          <p:cNvPr id="565" name="Google Shape;565;p67"/>
          <p:cNvPicPr preferRelativeResize="0"/>
          <p:nvPr/>
        </p:nvPicPr>
        <p:blipFill>
          <a:blip r:embed="rId3">
            <a:alphaModFix/>
          </a:blip>
          <a:stretch>
            <a:fillRect/>
          </a:stretch>
        </p:blipFill>
        <p:spPr>
          <a:xfrm>
            <a:off x="245250" y="797475"/>
            <a:ext cx="5948350" cy="3548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8"/>
          <p:cNvSpPr txBox="1"/>
          <p:nvPr>
            <p:ph idx="1" type="subTitle"/>
          </p:nvPr>
        </p:nvSpPr>
        <p:spPr>
          <a:xfrm>
            <a:off x="6337225" y="797475"/>
            <a:ext cx="2475300" cy="26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2.8 The rate of expected employment loss due to COVID-19 for the</a:t>
            </a:r>
            <a:endParaRPr b="1" sz="1600"/>
          </a:p>
          <a:p>
            <a:pPr indent="0" lvl="0" marL="0" rtl="0" algn="l">
              <a:spcBef>
                <a:spcPts val="0"/>
              </a:spcBef>
              <a:spcAft>
                <a:spcPts val="0"/>
              </a:spcAft>
              <a:buNone/>
            </a:pPr>
            <a:r>
              <a:rPr b="1" lang="en" sz="1600"/>
              <a:t>top 10 states with the highest rate of COVID hospitalization</a:t>
            </a:r>
            <a:endParaRPr b="1" sz="1600"/>
          </a:p>
          <a:p>
            <a:pPr indent="0" lvl="0" marL="0" rtl="0" algn="l">
              <a:spcBef>
                <a:spcPts val="0"/>
              </a:spcBef>
              <a:spcAft>
                <a:spcPts val="0"/>
              </a:spcAft>
              <a:buNone/>
            </a:pPr>
            <a:r>
              <a:t/>
            </a:r>
            <a:endParaRPr b="1" sz="1600"/>
          </a:p>
        </p:txBody>
      </p:sp>
      <p:pic>
        <p:nvPicPr>
          <p:cNvPr id="571" name="Google Shape;571;p68"/>
          <p:cNvPicPr preferRelativeResize="0"/>
          <p:nvPr/>
        </p:nvPicPr>
        <p:blipFill>
          <a:blip r:embed="rId3">
            <a:alphaModFix/>
          </a:blip>
          <a:stretch>
            <a:fillRect/>
          </a:stretch>
        </p:blipFill>
        <p:spPr>
          <a:xfrm>
            <a:off x="304800" y="979538"/>
            <a:ext cx="6032424" cy="3184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idx="1" type="subTitle"/>
          </p:nvPr>
        </p:nvSpPr>
        <p:spPr>
          <a:xfrm>
            <a:off x="6337225" y="797475"/>
            <a:ext cx="2475300" cy="26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2.9 The relationship between household income and the rate of de-</a:t>
            </a:r>
            <a:endParaRPr b="1" sz="1600"/>
          </a:p>
          <a:p>
            <a:pPr indent="0" lvl="0" marL="0" rtl="0" algn="l">
              <a:spcBef>
                <a:spcPts val="0"/>
              </a:spcBef>
              <a:spcAft>
                <a:spcPts val="0"/>
              </a:spcAft>
              <a:buNone/>
            </a:pPr>
            <a:r>
              <a:rPr b="1" lang="en" sz="1600"/>
              <a:t>layed/ OR unobtained medical treatment (Due to COVID or</a:t>
            </a:r>
            <a:endParaRPr b="1" sz="1600"/>
          </a:p>
          <a:p>
            <a:pPr indent="0" lvl="0" marL="0" rtl="0" algn="l">
              <a:spcBef>
                <a:spcPts val="0"/>
              </a:spcBef>
              <a:spcAft>
                <a:spcPts val="0"/>
              </a:spcAft>
              <a:buNone/>
            </a:pPr>
            <a:r>
              <a:rPr b="1" lang="en" sz="1600"/>
              <a:t>otherwise).</a:t>
            </a:r>
            <a:endParaRPr b="1" sz="1600"/>
          </a:p>
          <a:p>
            <a:pPr indent="0" lvl="0" marL="0" rtl="0" algn="l">
              <a:spcBef>
                <a:spcPts val="0"/>
              </a:spcBef>
              <a:spcAft>
                <a:spcPts val="0"/>
              </a:spcAft>
              <a:buNone/>
            </a:pPr>
            <a:r>
              <a:t/>
            </a:r>
            <a:endParaRPr b="1" sz="1600"/>
          </a:p>
        </p:txBody>
      </p:sp>
      <p:pic>
        <p:nvPicPr>
          <p:cNvPr id="577" name="Google Shape;577;p69"/>
          <p:cNvPicPr preferRelativeResize="0"/>
          <p:nvPr/>
        </p:nvPicPr>
        <p:blipFill>
          <a:blip r:embed="rId3">
            <a:alphaModFix/>
          </a:blip>
          <a:stretch>
            <a:fillRect/>
          </a:stretch>
        </p:blipFill>
        <p:spPr>
          <a:xfrm>
            <a:off x="304800" y="876088"/>
            <a:ext cx="6032426" cy="3391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0"/>
          <p:cNvSpPr txBox="1"/>
          <p:nvPr>
            <p:ph idx="1" type="subTitle"/>
          </p:nvPr>
        </p:nvSpPr>
        <p:spPr>
          <a:xfrm>
            <a:off x="6158625" y="745725"/>
            <a:ext cx="2475300" cy="291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2.10 The relationship between COVID-19 symptom manifestation</a:t>
            </a:r>
            <a:endParaRPr b="1" sz="1600"/>
          </a:p>
          <a:p>
            <a:pPr indent="0" lvl="0" marL="0" rtl="0" algn="l">
              <a:spcBef>
                <a:spcPts val="0"/>
              </a:spcBef>
              <a:spcAft>
                <a:spcPts val="0"/>
              </a:spcAft>
              <a:buClr>
                <a:schemeClr val="dk1"/>
              </a:buClr>
              <a:buSzPts val="1100"/>
              <a:buFont typeface="Arial"/>
              <a:buNone/>
            </a:pPr>
            <a:r>
              <a:rPr b="1" lang="en" sz="1600"/>
              <a:t>and age group.</a:t>
            </a:r>
            <a:endParaRPr b="1" sz="1600"/>
          </a:p>
          <a:p>
            <a:pPr indent="0" lvl="0" marL="0" rtl="0" algn="l">
              <a:spcBef>
                <a:spcPts val="0"/>
              </a:spcBef>
              <a:spcAft>
                <a:spcPts val="0"/>
              </a:spcAft>
              <a:buNone/>
            </a:pPr>
            <a:r>
              <a:t/>
            </a:r>
            <a:endParaRPr b="1" sz="1600"/>
          </a:p>
        </p:txBody>
      </p:sp>
      <p:pic>
        <p:nvPicPr>
          <p:cNvPr id="583" name="Google Shape;583;p70"/>
          <p:cNvPicPr preferRelativeResize="0"/>
          <p:nvPr/>
        </p:nvPicPr>
        <p:blipFill>
          <a:blip r:embed="rId3">
            <a:alphaModFix/>
          </a:blip>
          <a:stretch>
            <a:fillRect/>
          </a:stretch>
        </p:blipFill>
        <p:spPr>
          <a:xfrm>
            <a:off x="247650" y="745725"/>
            <a:ext cx="5648325" cy="365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1"/>
          <p:cNvSpPr txBox="1"/>
          <p:nvPr>
            <p:ph type="title"/>
          </p:nvPr>
        </p:nvSpPr>
        <p:spPr>
          <a:xfrm>
            <a:off x="1677925" y="2511803"/>
            <a:ext cx="3714900" cy="805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Answering Questions</a:t>
            </a:r>
            <a:endParaRPr/>
          </a:p>
        </p:txBody>
      </p:sp>
      <p:sp>
        <p:nvSpPr>
          <p:cNvPr id="589" name="Google Shape;589;p71"/>
          <p:cNvSpPr txBox="1"/>
          <p:nvPr>
            <p:ph idx="2" type="title"/>
          </p:nvPr>
        </p:nvSpPr>
        <p:spPr>
          <a:xfrm>
            <a:off x="3741925" y="1484693"/>
            <a:ext cx="1650900" cy="9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pic>
        <p:nvPicPr>
          <p:cNvPr id="590" name="Google Shape;590;p71"/>
          <p:cNvPicPr preferRelativeResize="0"/>
          <p:nvPr/>
        </p:nvPicPr>
        <p:blipFill rotWithShape="1">
          <a:blip r:embed="rId3">
            <a:alphaModFix/>
          </a:blip>
          <a:srcRect b="0" l="26783" r="6921" t="0"/>
          <a:stretch/>
        </p:blipFill>
        <p:spPr>
          <a:xfrm>
            <a:off x="5774975" y="1294350"/>
            <a:ext cx="2537400" cy="2554800"/>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1000"/>
                                        <p:tgtEl>
                                          <p:spTgt spid="5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1000"/>
                                        <p:tgtEl>
                                          <p:spTgt spid="5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90"/>
                                        </p:tgtEl>
                                        <p:attrNameLst>
                                          <p:attrName>style.visibility</p:attrName>
                                        </p:attrNameLst>
                                      </p:cBhvr>
                                      <p:to>
                                        <p:strVal val="visible"/>
                                      </p:to>
                                    </p:set>
                                    <p:anim calcmode="lin" valueType="num">
                                      <p:cBhvr additive="base">
                                        <p:cTn dur="1000"/>
                                        <p:tgtEl>
                                          <p:spTgt spid="5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526250" y="445025"/>
            <a:ext cx="7941300" cy="9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1. Are hospitalized patients with underlying medical conditions and/or risk</a:t>
            </a:r>
            <a:endParaRPr sz="1800"/>
          </a:p>
          <a:p>
            <a:pPr indent="0" lvl="0" marL="0" rtl="0" algn="ctr">
              <a:spcBef>
                <a:spcPts val="0"/>
              </a:spcBef>
              <a:spcAft>
                <a:spcPts val="0"/>
              </a:spcAft>
              <a:buClr>
                <a:schemeClr val="dk1"/>
              </a:buClr>
              <a:buSzPts val="1100"/>
              <a:buFont typeface="Arial"/>
              <a:buNone/>
            </a:pPr>
            <a:r>
              <a:rPr lang="en" sz="1800"/>
              <a:t>behaviors more likely to die from COVID-19?</a:t>
            </a:r>
            <a:endParaRPr sz="1800"/>
          </a:p>
          <a:p>
            <a:pPr indent="0" lvl="0" marL="0" rtl="0" algn="ctr">
              <a:spcBef>
                <a:spcPts val="0"/>
              </a:spcBef>
              <a:spcAft>
                <a:spcPts val="0"/>
              </a:spcAft>
              <a:buNone/>
            </a:pPr>
            <a:r>
              <a:t/>
            </a:r>
            <a:endParaRPr sz="1800"/>
          </a:p>
        </p:txBody>
      </p:sp>
      <p:pic>
        <p:nvPicPr>
          <p:cNvPr id="596" name="Google Shape;596;p72"/>
          <p:cNvPicPr preferRelativeResize="0"/>
          <p:nvPr/>
        </p:nvPicPr>
        <p:blipFill>
          <a:blip r:embed="rId3">
            <a:alphaModFix/>
          </a:blip>
          <a:stretch>
            <a:fillRect/>
          </a:stretch>
        </p:blipFill>
        <p:spPr>
          <a:xfrm>
            <a:off x="1801375" y="1204875"/>
            <a:ext cx="6666168" cy="3488575"/>
          </a:xfrm>
          <a:prstGeom prst="rect">
            <a:avLst/>
          </a:prstGeom>
          <a:noFill/>
          <a:ln>
            <a:noFill/>
          </a:ln>
        </p:spPr>
      </p:pic>
      <p:sp>
        <p:nvSpPr>
          <p:cNvPr id="597" name="Google Shape;597;p72"/>
          <p:cNvSpPr txBox="1"/>
          <p:nvPr/>
        </p:nvSpPr>
        <p:spPr>
          <a:xfrm>
            <a:off x="169075" y="1300125"/>
            <a:ext cx="145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Montserrat"/>
                <a:ea typeface="Montserrat"/>
                <a:cs typeface="Montserrat"/>
                <a:sym typeface="Montserrat"/>
              </a:rPr>
              <a:t>Visualization</a:t>
            </a:r>
            <a:endParaRPr b="1" sz="12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1000"/>
                                        <p:tgtEl>
                                          <p:spTgt spid="5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479" name="Google Shape;479;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0" name="Google Shape;480;p55"/>
          <p:cNvSpPr txBox="1"/>
          <p:nvPr>
            <p:ph idx="13" type="title"/>
          </p:nvPr>
        </p:nvSpPr>
        <p:spPr>
          <a:xfrm>
            <a:off x="14826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1" name="Google Shape;481;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2" name="Google Shape;482;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Exploratory Data</a:t>
            </a:r>
            <a:endParaRPr/>
          </a:p>
        </p:txBody>
      </p:sp>
      <p:sp>
        <p:nvSpPr>
          <p:cNvPr id="483" name="Google Shape;483;p5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Answering Questions</a:t>
            </a:r>
            <a:endParaRPr/>
          </a:p>
        </p:txBody>
      </p:sp>
      <p:sp>
        <p:nvSpPr>
          <p:cNvPr id="484" name="Google Shape;484;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5" name="Google Shape;485;p55"/>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Hypothesis Testing</a:t>
            </a:r>
            <a:endParaRPr/>
          </a:p>
        </p:txBody>
      </p:sp>
      <p:sp>
        <p:nvSpPr>
          <p:cNvPr id="486" name="Google Shape;486;p55"/>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Regression</a:t>
            </a:r>
            <a:endParaRPr/>
          </a:p>
        </p:txBody>
      </p:sp>
      <p:sp>
        <p:nvSpPr>
          <p:cNvPr id="487" name="Google Shape;487;p55"/>
          <p:cNvSpPr txBox="1"/>
          <p:nvPr>
            <p:ph idx="16" type="title"/>
          </p:nvPr>
        </p:nvSpPr>
        <p:spPr>
          <a:xfrm>
            <a:off x="4166400" y="274173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88" name="Google Shape;488;p55"/>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a:t>
            </a:r>
            <a:r>
              <a:rPr lang="en"/>
              <a:t>classifier</a:t>
            </a:r>
            <a:endParaRPr/>
          </a:p>
        </p:txBody>
      </p:sp>
      <p:sp>
        <p:nvSpPr>
          <p:cNvPr id="489" name="Google Shape;489;p55"/>
          <p:cNvSpPr txBox="1"/>
          <p:nvPr>
            <p:ph idx="19" type="title"/>
          </p:nvPr>
        </p:nvSpPr>
        <p:spPr>
          <a:xfrm>
            <a:off x="68502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90" name="Google Shape;490;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1000"/>
                                        <p:tgtEl>
                                          <p:spTgt spid="4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000"/>
                                        <p:tgtEl>
                                          <p:spTgt spid="4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1000"/>
                                        <p:tgtEl>
                                          <p:spTgt spid="4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1000"/>
                                        <p:tgtEl>
                                          <p:spTgt spid="4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1000"/>
                                        <p:tgtEl>
                                          <p:spTgt spid="4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1000"/>
                                        <p:tgtEl>
                                          <p:spTgt spid="4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000"/>
                                        <p:tgtEl>
                                          <p:spTgt spid="4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1000"/>
                                        <p:tgtEl>
                                          <p:spTgt spid="4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1000"/>
                                        <p:tgtEl>
                                          <p:spTgt spid="4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1000"/>
                                        <p:tgtEl>
                                          <p:spTgt spid="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1000"/>
                                        <p:tgtEl>
                                          <p:spTgt spid="4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3"/>
          <p:cNvSpPr txBox="1"/>
          <p:nvPr>
            <p:ph type="title"/>
          </p:nvPr>
        </p:nvSpPr>
        <p:spPr>
          <a:xfrm>
            <a:off x="713175" y="278325"/>
            <a:ext cx="796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2. Are hospitalized patients with underlying medical conditions and/or risk be-</a:t>
            </a:r>
            <a:endParaRPr sz="1800"/>
          </a:p>
          <a:p>
            <a:pPr indent="0" lvl="0" marL="0" rtl="0" algn="ctr">
              <a:spcBef>
                <a:spcPts val="0"/>
              </a:spcBef>
              <a:spcAft>
                <a:spcPts val="0"/>
              </a:spcAft>
              <a:buClr>
                <a:schemeClr val="dk1"/>
              </a:buClr>
              <a:buSzPts val="1100"/>
              <a:buFont typeface="Arial"/>
              <a:buNone/>
            </a:pPr>
            <a:r>
              <a:rPr lang="en" sz="1800"/>
              <a:t>haviors more likely to die from COVID-19?</a:t>
            </a:r>
            <a:endParaRPr sz="1800"/>
          </a:p>
          <a:p>
            <a:pPr indent="0" lvl="0" marL="0" rtl="0" algn="ctr">
              <a:spcBef>
                <a:spcPts val="0"/>
              </a:spcBef>
              <a:spcAft>
                <a:spcPts val="0"/>
              </a:spcAft>
              <a:buNone/>
            </a:pPr>
            <a:r>
              <a:t/>
            </a:r>
            <a:endParaRPr sz="1800"/>
          </a:p>
        </p:txBody>
      </p:sp>
      <p:pic>
        <p:nvPicPr>
          <p:cNvPr id="603" name="Google Shape;603;p73"/>
          <p:cNvPicPr preferRelativeResize="0"/>
          <p:nvPr/>
        </p:nvPicPr>
        <p:blipFill rotWithShape="1">
          <a:blip r:embed="rId3">
            <a:alphaModFix/>
          </a:blip>
          <a:srcRect b="0" l="0" r="50241" t="0"/>
          <a:stretch/>
        </p:blipFill>
        <p:spPr>
          <a:xfrm>
            <a:off x="713175" y="946275"/>
            <a:ext cx="7528325" cy="2009420"/>
          </a:xfrm>
          <a:prstGeom prst="rect">
            <a:avLst/>
          </a:prstGeom>
          <a:noFill/>
          <a:ln>
            <a:noFill/>
          </a:ln>
        </p:spPr>
      </p:pic>
      <p:pic>
        <p:nvPicPr>
          <p:cNvPr id="604" name="Google Shape;604;p73"/>
          <p:cNvPicPr preferRelativeResize="0"/>
          <p:nvPr/>
        </p:nvPicPr>
        <p:blipFill rotWithShape="1">
          <a:blip r:embed="rId3">
            <a:alphaModFix/>
          </a:blip>
          <a:srcRect b="0" l="49217" r="0" t="0"/>
          <a:stretch/>
        </p:blipFill>
        <p:spPr>
          <a:xfrm>
            <a:off x="713175" y="2955700"/>
            <a:ext cx="7528325" cy="196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4"/>
          <p:cNvSpPr txBox="1"/>
          <p:nvPr>
            <p:ph idx="1" type="subTitle"/>
          </p:nvPr>
        </p:nvSpPr>
        <p:spPr>
          <a:xfrm>
            <a:off x="713175" y="1076175"/>
            <a:ext cx="1687800" cy="465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Commentary</a:t>
            </a:r>
            <a:endParaRPr b="1" sz="1200"/>
          </a:p>
        </p:txBody>
      </p:sp>
      <p:sp>
        <p:nvSpPr>
          <p:cNvPr id="610" name="Google Shape;610;p74"/>
          <p:cNvSpPr txBox="1"/>
          <p:nvPr>
            <p:ph type="title"/>
          </p:nvPr>
        </p:nvSpPr>
        <p:spPr>
          <a:xfrm>
            <a:off x="713175" y="278325"/>
            <a:ext cx="796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2. Are hospitalized patients with underlying medical conditions and/or risk be-</a:t>
            </a:r>
            <a:endParaRPr sz="1800"/>
          </a:p>
          <a:p>
            <a:pPr indent="0" lvl="0" marL="0" rtl="0" algn="ctr">
              <a:spcBef>
                <a:spcPts val="0"/>
              </a:spcBef>
              <a:spcAft>
                <a:spcPts val="0"/>
              </a:spcAft>
              <a:buNone/>
            </a:pPr>
            <a:r>
              <a:rPr lang="en" sz="1800"/>
              <a:t>haviors more likely to die from COVID-19?</a:t>
            </a:r>
            <a:endParaRPr sz="1800"/>
          </a:p>
          <a:p>
            <a:pPr indent="0" lvl="0" marL="0" rtl="0" algn="ctr">
              <a:spcBef>
                <a:spcPts val="0"/>
              </a:spcBef>
              <a:spcAft>
                <a:spcPts val="0"/>
              </a:spcAft>
              <a:buNone/>
            </a:pPr>
            <a:r>
              <a:t/>
            </a:r>
            <a:endParaRPr sz="1800"/>
          </a:p>
        </p:txBody>
      </p:sp>
      <p:sp>
        <p:nvSpPr>
          <p:cNvPr id="611" name="Google Shape;611;p74"/>
          <p:cNvSpPr txBox="1"/>
          <p:nvPr/>
        </p:nvSpPr>
        <p:spPr>
          <a:xfrm>
            <a:off x="713175" y="1401225"/>
            <a:ext cx="7962900" cy="30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2"/>
                </a:solidFill>
                <a:latin typeface="Montserrat"/>
                <a:ea typeface="Montserrat"/>
                <a:cs typeface="Montserrat"/>
                <a:sym typeface="Montserrat"/>
              </a:rPr>
              <a:t>Highest Risk:</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Age: Older adults (65+) are most at risk, especially men with the highest rates observed in Asians (30.18%) and American Indians/Alaska Natives (22.34%). Women in these age groups also face significant mortality, particularly Asian (20.96%) and Black (9.67%) women.</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dk2"/>
                </a:solidFill>
                <a:latin typeface="Montserrat"/>
                <a:ea typeface="Montserrat"/>
                <a:cs typeface="Montserrat"/>
                <a:sym typeface="Montserrat"/>
              </a:rPr>
              <a:t>Moderate Risk:</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Men aged 50-64: American Indian/Alaska Native men (2.66%) and Asian/Black men (around 2%) have elevated mortality rates.</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dk2"/>
                </a:solidFill>
                <a:latin typeface="Montserrat"/>
                <a:ea typeface="Montserrat"/>
                <a:cs typeface="Montserrat"/>
                <a:sym typeface="Montserrat"/>
              </a:rPr>
              <a:t>Lowest Risk</a:t>
            </a:r>
            <a:r>
              <a:rPr lang="en">
                <a:solidFill>
                  <a:schemeClr val="dk2"/>
                </a:solidFill>
                <a:latin typeface="Montserrat"/>
                <a:ea typeface="Montserrat"/>
                <a:cs typeface="Montserrat"/>
                <a:sym typeface="Montserrat"/>
              </a:rPr>
              <a:t>:</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Younger age groups (0-17): Mortality rate is 0% across races and genders.</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Older women (18-49): Generally low mortality rates, highest in Black women (0.063%).</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5"/>
          <p:cNvSpPr txBox="1"/>
          <p:nvPr>
            <p:ph idx="1" type="subTitle"/>
          </p:nvPr>
        </p:nvSpPr>
        <p:spPr>
          <a:xfrm>
            <a:off x="136175" y="114622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sp>
        <p:nvSpPr>
          <p:cNvPr id="617" name="Google Shape;617;p75"/>
          <p:cNvSpPr txBox="1"/>
          <p:nvPr>
            <p:ph type="title"/>
          </p:nvPr>
        </p:nvSpPr>
        <p:spPr>
          <a:xfrm>
            <a:off x="559500" y="468825"/>
            <a:ext cx="8025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3. Are hospitalized patients with underlying medical conditions and/or risk be-</a:t>
            </a:r>
            <a:endParaRPr sz="1800"/>
          </a:p>
          <a:p>
            <a:pPr indent="0" lvl="0" marL="0" rtl="0" algn="ctr">
              <a:spcBef>
                <a:spcPts val="0"/>
              </a:spcBef>
              <a:spcAft>
                <a:spcPts val="0"/>
              </a:spcAft>
              <a:buClr>
                <a:schemeClr val="dk1"/>
              </a:buClr>
              <a:buSzPts val="1100"/>
              <a:buFont typeface="Arial"/>
              <a:buNone/>
            </a:pPr>
            <a:r>
              <a:rPr lang="en" sz="1800"/>
              <a:t>haviors more likely to die from COVID-19?</a:t>
            </a:r>
            <a:endParaRPr sz="1800"/>
          </a:p>
          <a:p>
            <a:pPr indent="0" lvl="0" marL="0" rtl="0" algn="ctr">
              <a:spcBef>
                <a:spcPts val="0"/>
              </a:spcBef>
              <a:spcAft>
                <a:spcPts val="0"/>
              </a:spcAft>
              <a:buNone/>
            </a:pPr>
            <a:r>
              <a:t/>
            </a:r>
            <a:endParaRPr sz="1800"/>
          </a:p>
        </p:txBody>
      </p:sp>
      <p:pic>
        <p:nvPicPr>
          <p:cNvPr id="618" name="Google Shape;618;p75"/>
          <p:cNvPicPr preferRelativeResize="0"/>
          <p:nvPr/>
        </p:nvPicPr>
        <p:blipFill>
          <a:blip r:embed="rId3">
            <a:alphaModFix/>
          </a:blip>
          <a:stretch>
            <a:fillRect/>
          </a:stretch>
        </p:blipFill>
        <p:spPr>
          <a:xfrm>
            <a:off x="1835950" y="1257326"/>
            <a:ext cx="5584026" cy="354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6"/>
          <p:cNvSpPr txBox="1"/>
          <p:nvPr>
            <p:ph type="title"/>
          </p:nvPr>
        </p:nvSpPr>
        <p:spPr>
          <a:xfrm>
            <a:off x="514350" y="445025"/>
            <a:ext cx="815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4. Are hospitalized patients with underlying medical conditions and/or risk be-</a:t>
            </a:r>
            <a:endParaRPr sz="1800"/>
          </a:p>
          <a:p>
            <a:pPr indent="0" lvl="0" marL="0" rtl="0" algn="ctr">
              <a:spcBef>
                <a:spcPts val="0"/>
              </a:spcBef>
              <a:spcAft>
                <a:spcPts val="0"/>
              </a:spcAft>
              <a:buClr>
                <a:schemeClr val="dk1"/>
              </a:buClr>
              <a:buSzPts val="1100"/>
              <a:buFont typeface="Arial"/>
              <a:buNone/>
            </a:pPr>
            <a:r>
              <a:rPr lang="en" sz="1800"/>
              <a:t>haviors more likely to die from COVID-19?</a:t>
            </a:r>
            <a:endParaRPr sz="1800"/>
          </a:p>
          <a:p>
            <a:pPr indent="0" lvl="0" marL="0" rtl="0" algn="ctr">
              <a:spcBef>
                <a:spcPts val="0"/>
              </a:spcBef>
              <a:spcAft>
                <a:spcPts val="0"/>
              </a:spcAft>
              <a:buNone/>
            </a:pPr>
            <a:r>
              <a:t/>
            </a:r>
            <a:endParaRPr sz="1800"/>
          </a:p>
        </p:txBody>
      </p:sp>
      <p:pic>
        <p:nvPicPr>
          <p:cNvPr id="624" name="Google Shape;624;p76"/>
          <p:cNvPicPr preferRelativeResize="0"/>
          <p:nvPr/>
        </p:nvPicPr>
        <p:blipFill>
          <a:blip r:embed="rId3">
            <a:alphaModFix/>
          </a:blip>
          <a:stretch>
            <a:fillRect/>
          </a:stretch>
        </p:blipFill>
        <p:spPr>
          <a:xfrm>
            <a:off x="1560675" y="1265300"/>
            <a:ext cx="6022653" cy="3138667"/>
          </a:xfrm>
          <a:prstGeom prst="rect">
            <a:avLst/>
          </a:prstGeom>
          <a:noFill/>
          <a:ln>
            <a:noFill/>
          </a:ln>
        </p:spPr>
      </p:pic>
      <p:sp>
        <p:nvSpPr>
          <p:cNvPr id="625" name="Google Shape;625;p76"/>
          <p:cNvSpPr txBox="1"/>
          <p:nvPr>
            <p:ph idx="1" type="subTitle"/>
          </p:nvPr>
        </p:nvSpPr>
        <p:spPr>
          <a:xfrm>
            <a:off x="136175" y="114622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7"/>
          <p:cNvSpPr txBox="1"/>
          <p:nvPr>
            <p:ph type="title"/>
          </p:nvPr>
        </p:nvSpPr>
        <p:spPr>
          <a:xfrm>
            <a:off x="288125" y="445025"/>
            <a:ext cx="839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5. Are hospitalized patients with underlying medical conditions and/or risk be-</a:t>
            </a:r>
            <a:endParaRPr sz="1800"/>
          </a:p>
          <a:p>
            <a:pPr indent="0" lvl="0" marL="0" rtl="0" algn="ctr">
              <a:spcBef>
                <a:spcPts val="0"/>
              </a:spcBef>
              <a:spcAft>
                <a:spcPts val="0"/>
              </a:spcAft>
              <a:buClr>
                <a:schemeClr val="dk1"/>
              </a:buClr>
              <a:buSzPts val="1100"/>
              <a:buFont typeface="Arial"/>
              <a:buNone/>
            </a:pPr>
            <a:r>
              <a:rPr lang="en" sz="1800"/>
              <a:t>haviors more likely to die from COVID-19?</a:t>
            </a:r>
            <a:endParaRPr sz="1800"/>
          </a:p>
          <a:p>
            <a:pPr indent="0" lvl="0" marL="0" rtl="0" algn="ctr">
              <a:spcBef>
                <a:spcPts val="0"/>
              </a:spcBef>
              <a:spcAft>
                <a:spcPts val="0"/>
              </a:spcAft>
              <a:buNone/>
            </a:pPr>
            <a:r>
              <a:t/>
            </a:r>
            <a:endParaRPr sz="1800"/>
          </a:p>
        </p:txBody>
      </p:sp>
      <p:pic>
        <p:nvPicPr>
          <p:cNvPr id="631" name="Google Shape;631;p77"/>
          <p:cNvPicPr preferRelativeResize="0"/>
          <p:nvPr/>
        </p:nvPicPr>
        <p:blipFill>
          <a:blip r:embed="rId3">
            <a:alphaModFix/>
          </a:blip>
          <a:stretch>
            <a:fillRect/>
          </a:stretch>
        </p:blipFill>
        <p:spPr>
          <a:xfrm>
            <a:off x="1064825" y="1146225"/>
            <a:ext cx="7014350" cy="3650376"/>
          </a:xfrm>
          <a:prstGeom prst="rect">
            <a:avLst/>
          </a:prstGeom>
          <a:noFill/>
          <a:ln>
            <a:noFill/>
          </a:ln>
        </p:spPr>
      </p:pic>
      <p:sp>
        <p:nvSpPr>
          <p:cNvPr id="632" name="Google Shape;632;p77"/>
          <p:cNvSpPr txBox="1"/>
          <p:nvPr>
            <p:ph idx="1" type="subTitle"/>
          </p:nvPr>
        </p:nvSpPr>
        <p:spPr>
          <a:xfrm>
            <a:off x="136175" y="114622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8"/>
          <p:cNvSpPr txBox="1"/>
          <p:nvPr>
            <p:ph type="title"/>
          </p:nvPr>
        </p:nvSpPr>
        <p:spPr>
          <a:xfrm>
            <a:off x="1994850" y="1036650"/>
            <a:ext cx="5154300" cy="30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5 More Questions!</a:t>
            </a:r>
            <a:endParaRPr sz="8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9"/>
          <p:cNvSpPr txBox="1"/>
          <p:nvPr>
            <p:ph type="title"/>
          </p:nvPr>
        </p:nvSpPr>
        <p:spPr>
          <a:xfrm>
            <a:off x="583350" y="456925"/>
            <a:ext cx="797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6.How does the rate of COVID-related hospitalization vary across different age</a:t>
            </a:r>
            <a:endParaRPr sz="1800"/>
          </a:p>
          <a:p>
            <a:pPr indent="0" lvl="0" marL="0" rtl="0" algn="ctr">
              <a:spcBef>
                <a:spcPts val="0"/>
              </a:spcBef>
              <a:spcAft>
                <a:spcPts val="0"/>
              </a:spcAft>
              <a:buClr>
                <a:schemeClr val="dk1"/>
              </a:buClr>
              <a:buSzPts val="1100"/>
              <a:buFont typeface="Arial"/>
              <a:buNone/>
            </a:pPr>
            <a:r>
              <a:rPr lang="en" sz="1800"/>
              <a:t>groups and states?</a:t>
            </a:r>
            <a:endParaRPr sz="1800"/>
          </a:p>
          <a:p>
            <a:pPr indent="0" lvl="0" marL="0" rtl="0" algn="ctr">
              <a:spcBef>
                <a:spcPts val="0"/>
              </a:spcBef>
              <a:spcAft>
                <a:spcPts val="0"/>
              </a:spcAft>
              <a:buNone/>
            </a:pPr>
            <a:r>
              <a:t/>
            </a:r>
            <a:endParaRPr sz="1800"/>
          </a:p>
        </p:txBody>
      </p:sp>
      <p:pic>
        <p:nvPicPr>
          <p:cNvPr id="643" name="Google Shape;643;p79"/>
          <p:cNvPicPr preferRelativeResize="0"/>
          <p:nvPr/>
        </p:nvPicPr>
        <p:blipFill>
          <a:blip r:embed="rId3">
            <a:alphaModFix/>
          </a:blip>
          <a:stretch>
            <a:fillRect/>
          </a:stretch>
        </p:blipFill>
        <p:spPr>
          <a:xfrm>
            <a:off x="1991925" y="1134400"/>
            <a:ext cx="5160150" cy="3660875"/>
          </a:xfrm>
          <a:prstGeom prst="rect">
            <a:avLst/>
          </a:prstGeom>
          <a:noFill/>
          <a:ln>
            <a:noFill/>
          </a:ln>
        </p:spPr>
      </p:pic>
      <p:sp>
        <p:nvSpPr>
          <p:cNvPr id="644" name="Google Shape;644;p79"/>
          <p:cNvSpPr txBox="1"/>
          <p:nvPr>
            <p:ph idx="1" type="subTitle"/>
          </p:nvPr>
        </p:nvSpPr>
        <p:spPr>
          <a:xfrm>
            <a:off x="136175" y="114622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0"/>
          <p:cNvSpPr txBox="1"/>
          <p:nvPr>
            <p:ph idx="1" type="subTitle"/>
          </p:nvPr>
        </p:nvSpPr>
        <p:spPr>
          <a:xfrm>
            <a:off x="583350" y="1124875"/>
            <a:ext cx="1449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Commentary</a:t>
            </a:r>
            <a:endParaRPr b="1" sz="1200"/>
          </a:p>
        </p:txBody>
      </p:sp>
      <p:sp>
        <p:nvSpPr>
          <p:cNvPr id="650" name="Google Shape;650;p80"/>
          <p:cNvSpPr txBox="1"/>
          <p:nvPr>
            <p:ph type="title"/>
          </p:nvPr>
        </p:nvSpPr>
        <p:spPr>
          <a:xfrm>
            <a:off x="583350" y="456925"/>
            <a:ext cx="797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6.How does the rate of COVID-related hospitalization vary across different age</a:t>
            </a:r>
            <a:endParaRPr sz="1800"/>
          </a:p>
          <a:p>
            <a:pPr indent="0" lvl="0" marL="0" rtl="0" algn="ctr">
              <a:spcBef>
                <a:spcPts val="0"/>
              </a:spcBef>
              <a:spcAft>
                <a:spcPts val="0"/>
              </a:spcAft>
              <a:buNone/>
            </a:pPr>
            <a:r>
              <a:rPr lang="en" sz="1800"/>
              <a:t>groups and states?</a:t>
            </a:r>
            <a:endParaRPr sz="1800"/>
          </a:p>
          <a:p>
            <a:pPr indent="0" lvl="0" marL="0" rtl="0" algn="ctr">
              <a:spcBef>
                <a:spcPts val="0"/>
              </a:spcBef>
              <a:spcAft>
                <a:spcPts val="0"/>
              </a:spcAft>
              <a:buNone/>
            </a:pPr>
            <a:r>
              <a:t/>
            </a:r>
            <a:endParaRPr sz="1800"/>
          </a:p>
        </p:txBody>
      </p:sp>
      <p:sp>
        <p:nvSpPr>
          <p:cNvPr id="651" name="Google Shape;651;p80"/>
          <p:cNvSpPr txBox="1"/>
          <p:nvPr/>
        </p:nvSpPr>
        <p:spPr>
          <a:xfrm>
            <a:off x="1121575" y="1540675"/>
            <a:ext cx="7191300" cy="12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The bar graph illustrates fluctuations in hospitalization rates suggesting that the likelihood of being hospitalized varies depending on both age and location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652" name="Google Shape;652;p80"/>
          <p:cNvSpPr txBox="1"/>
          <p:nvPr>
            <p:ph idx="1" type="subTitle"/>
          </p:nvPr>
        </p:nvSpPr>
        <p:spPr>
          <a:xfrm>
            <a:off x="583350" y="2256175"/>
            <a:ext cx="1449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Interpretation</a:t>
            </a:r>
            <a:endParaRPr b="1" sz="1200"/>
          </a:p>
        </p:txBody>
      </p:sp>
      <p:sp>
        <p:nvSpPr>
          <p:cNvPr id="653" name="Google Shape;653;p80"/>
          <p:cNvSpPr txBox="1"/>
          <p:nvPr/>
        </p:nvSpPr>
        <p:spPr>
          <a:xfrm>
            <a:off x="1121575" y="2955150"/>
            <a:ext cx="7191300" cy="16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State ND has the highest hospitalization rates for the all age groups :</a:t>
            </a:r>
            <a:endParaRPr>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 +65 years</a:t>
            </a:r>
            <a:endParaRPr>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 0 to 17 years</a:t>
            </a:r>
            <a:endParaRPr>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 50 to 64 years</a:t>
            </a:r>
            <a:endParaRPr>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 18 to 49 years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states HI, WV , RI has 0 hospitalization rates</a:t>
            </a:r>
            <a:endParaRPr>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1"/>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7.  What are the most common risk factors associated with COVID-19-related</a:t>
            </a:r>
            <a:endParaRPr sz="1800"/>
          </a:p>
          <a:p>
            <a:pPr indent="0" lvl="0" marL="0" rtl="0" algn="ctr">
              <a:spcBef>
                <a:spcPts val="0"/>
              </a:spcBef>
              <a:spcAft>
                <a:spcPts val="0"/>
              </a:spcAft>
              <a:buClr>
                <a:schemeClr val="dk1"/>
              </a:buClr>
              <a:buSzPts val="1100"/>
              <a:buFont typeface="Arial"/>
              <a:buNone/>
            </a:pPr>
            <a:r>
              <a:rPr lang="en" sz="1800"/>
              <a:t>hospitalizations, and how do these factors vary across different age groups and</a:t>
            </a:r>
            <a:endParaRPr sz="1800"/>
          </a:p>
          <a:p>
            <a:pPr indent="0" lvl="0" marL="0" rtl="0" algn="ctr">
              <a:spcBef>
                <a:spcPts val="0"/>
              </a:spcBef>
              <a:spcAft>
                <a:spcPts val="0"/>
              </a:spcAft>
              <a:buClr>
                <a:schemeClr val="dk1"/>
              </a:buClr>
              <a:buSzPts val="1100"/>
              <a:buFont typeface="Arial"/>
              <a:buNone/>
            </a:pPr>
            <a:r>
              <a:rPr lang="en" sz="1800"/>
              <a:t>genders? </a:t>
            </a:r>
            <a:endParaRPr sz="1800"/>
          </a:p>
          <a:p>
            <a:pPr indent="0" lvl="0" marL="0" rtl="0" algn="ctr">
              <a:spcBef>
                <a:spcPts val="0"/>
              </a:spcBef>
              <a:spcAft>
                <a:spcPts val="0"/>
              </a:spcAft>
              <a:buNone/>
            </a:pPr>
            <a:r>
              <a:t/>
            </a:r>
            <a:endParaRPr sz="1800"/>
          </a:p>
        </p:txBody>
      </p:sp>
      <p:pic>
        <p:nvPicPr>
          <p:cNvPr id="659" name="Google Shape;659;p81"/>
          <p:cNvPicPr preferRelativeResize="0"/>
          <p:nvPr/>
        </p:nvPicPr>
        <p:blipFill>
          <a:blip r:embed="rId3">
            <a:alphaModFix/>
          </a:blip>
          <a:stretch>
            <a:fillRect/>
          </a:stretch>
        </p:blipFill>
        <p:spPr>
          <a:xfrm>
            <a:off x="1837887" y="1476375"/>
            <a:ext cx="5468226" cy="3262125"/>
          </a:xfrm>
          <a:prstGeom prst="rect">
            <a:avLst/>
          </a:prstGeom>
          <a:noFill/>
          <a:ln>
            <a:noFill/>
          </a:ln>
        </p:spPr>
      </p:pic>
      <p:sp>
        <p:nvSpPr>
          <p:cNvPr id="660" name="Google Shape;660;p81"/>
          <p:cNvSpPr txBox="1"/>
          <p:nvPr>
            <p:ph idx="1" type="subTitle"/>
          </p:nvPr>
        </p:nvSpPr>
        <p:spPr>
          <a:xfrm>
            <a:off x="233475" y="147637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82"/>
          <p:cNvPicPr preferRelativeResize="0"/>
          <p:nvPr/>
        </p:nvPicPr>
        <p:blipFill>
          <a:blip r:embed="rId3">
            <a:alphaModFix/>
          </a:blip>
          <a:stretch>
            <a:fillRect/>
          </a:stretch>
        </p:blipFill>
        <p:spPr>
          <a:xfrm>
            <a:off x="2131538" y="1314500"/>
            <a:ext cx="4880926" cy="3470675"/>
          </a:xfrm>
          <a:prstGeom prst="rect">
            <a:avLst/>
          </a:prstGeom>
          <a:noFill/>
          <a:ln>
            <a:noFill/>
          </a:ln>
        </p:spPr>
      </p:pic>
      <p:sp>
        <p:nvSpPr>
          <p:cNvPr id="666" name="Google Shape;666;p82"/>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7.  What are the most common risk factors associated with COVID-19-related</a:t>
            </a:r>
            <a:endParaRPr sz="1800"/>
          </a:p>
          <a:p>
            <a:pPr indent="0" lvl="0" marL="0" rtl="0" algn="ctr">
              <a:spcBef>
                <a:spcPts val="0"/>
              </a:spcBef>
              <a:spcAft>
                <a:spcPts val="0"/>
              </a:spcAft>
              <a:buNone/>
            </a:pPr>
            <a:r>
              <a:rPr lang="en" sz="1800"/>
              <a:t>hospitalizations, and how do these factors vary across different age groups and</a:t>
            </a:r>
            <a:endParaRPr sz="1800"/>
          </a:p>
          <a:p>
            <a:pPr indent="0" lvl="0" marL="0" rtl="0" algn="ctr">
              <a:spcBef>
                <a:spcPts val="0"/>
              </a:spcBef>
              <a:spcAft>
                <a:spcPts val="0"/>
              </a:spcAft>
              <a:buNone/>
            </a:pPr>
            <a:r>
              <a:rPr lang="en" sz="1800"/>
              <a:t>genders? </a:t>
            </a:r>
            <a:endParaRPr sz="1800"/>
          </a:p>
          <a:p>
            <a:pPr indent="0" lvl="0" marL="0" rtl="0" algn="ctr">
              <a:spcBef>
                <a:spcPts val="0"/>
              </a:spcBef>
              <a:spcAft>
                <a:spcPts val="0"/>
              </a:spcAft>
              <a:buNone/>
            </a:pPr>
            <a:r>
              <a:t/>
            </a:r>
            <a:endParaRPr sz="1800"/>
          </a:p>
        </p:txBody>
      </p:sp>
      <p:sp>
        <p:nvSpPr>
          <p:cNvPr id="667" name="Google Shape;667;p82"/>
          <p:cNvSpPr txBox="1"/>
          <p:nvPr>
            <p:ph idx="1" type="subTitle"/>
          </p:nvPr>
        </p:nvSpPr>
        <p:spPr>
          <a:xfrm>
            <a:off x="233475" y="147637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2714550" y="2366272"/>
            <a:ext cx="37149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96" name="Google Shape;496;p56"/>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3"/>
          <p:cNvSpPr txBox="1"/>
          <p:nvPr>
            <p:ph idx="1" type="subTitle"/>
          </p:nvPr>
        </p:nvSpPr>
        <p:spPr>
          <a:xfrm>
            <a:off x="583350" y="1124875"/>
            <a:ext cx="1449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Commentary</a:t>
            </a:r>
            <a:endParaRPr b="1" sz="1200"/>
          </a:p>
        </p:txBody>
      </p:sp>
      <p:sp>
        <p:nvSpPr>
          <p:cNvPr id="673" name="Google Shape;673;p83"/>
          <p:cNvSpPr txBox="1"/>
          <p:nvPr/>
        </p:nvSpPr>
        <p:spPr>
          <a:xfrm>
            <a:off x="1121575" y="1540675"/>
            <a:ext cx="7191300" cy="12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visualization consists of a bar chart showing the frequency of existing medical conditions in hospitalized patients, and a heatmap displaying how the presence of these conditions varies across age groups and genders among the hospitalized population, with color intensity indicating the percentage of patients in each group.</a:t>
            </a:r>
            <a:endParaRPr>
              <a:solidFill>
                <a:schemeClr val="dk2"/>
              </a:solidFill>
              <a:latin typeface="Montserrat"/>
              <a:ea typeface="Montserrat"/>
              <a:cs typeface="Montserrat"/>
              <a:sym typeface="Montserrat"/>
            </a:endParaRPr>
          </a:p>
        </p:txBody>
      </p:sp>
      <p:sp>
        <p:nvSpPr>
          <p:cNvPr id="674" name="Google Shape;674;p83"/>
          <p:cNvSpPr txBox="1"/>
          <p:nvPr>
            <p:ph idx="1" type="subTitle"/>
          </p:nvPr>
        </p:nvSpPr>
        <p:spPr>
          <a:xfrm>
            <a:off x="583350" y="2767075"/>
            <a:ext cx="1449600" cy="325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Interpretation</a:t>
            </a:r>
            <a:endParaRPr b="1" sz="1200"/>
          </a:p>
        </p:txBody>
      </p:sp>
      <p:sp>
        <p:nvSpPr>
          <p:cNvPr id="675" name="Google Shape;675;p83"/>
          <p:cNvSpPr txBox="1"/>
          <p:nvPr/>
        </p:nvSpPr>
        <p:spPr>
          <a:xfrm>
            <a:off x="1121575" y="3140925"/>
            <a:ext cx="7191300" cy="14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visualization indicates that the presence of underlying medical conditions is strongly associated with the risk of COVID-19 hospitalization, especially among older age groups. The heatmap shows that the prevalence of these conditions increases with age, with the highest rates observed in the older age brackets, highlighted by the darker colors on the heatmap.</a:t>
            </a:r>
            <a:endParaRPr>
              <a:solidFill>
                <a:schemeClr val="dk2"/>
              </a:solidFill>
              <a:latin typeface="Montserrat"/>
              <a:ea typeface="Montserrat"/>
              <a:cs typeface="Montserrat"/>
              <a:sym typeface="Montserrat"/>
            </a:endParaRPr>
          </a:p>
        </p:txBody>
      </p:sp>
      <p:sp>
        <p:nvSpPr>
          <p:cNvPr id="676" name="Google Shape;676;p83"/>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7.  What are the most common risk factors associated with COVID-19-related</a:t>
            </a:r>
            <a:endParaRPr sz="1800"/>
          </a:p>
          <a:p>
            <a:pPr indent="0" lvl="0" marL="0" rtl="0" algn="ctr">
              <a:spcBef>
                <a:spcPts val="0"/>
              </a:spcBef>
              <a:spcAft>
                <a:spcPts val="0"/>
              </a:spcAft>
              <a:buNone/>
            </a:pPr>
            <a:r>
              <a:rPr lang="en" sz="1800"/>
              <a:t>hospitalizations, and how do these factors vary across different age groups and</a:t>
            </a:r>
            <a:endParaRPr sz="1800"/>
          </a:p>
          <a:p>
            <a:pPr indent="0" lvl="0" marL="0" rtl="0" algn="ctr">
              <a:spcBef>
                <a:spcPts val="0"/>
              </a:spcBef>
              <a:spcAft>
                <a:spcPts val="0"/>
              </a:spcAft>
              <a:buNone/>
            </a:pPr>
            <a:r>
              <a:rPr lang="en" sz="1800"/>
              <a:t>genders? </a:t>
            </a:r>
            <a:endParaRPr sz="1800"/>
          </a:p>
          <a:p>
            <a:pPr indent="0" lvl="0" marL="0" rtl="0" algn="ctr">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4"/>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8. Are COVID-19 patients with underlying medical conditions more likely to be</a:t>
            </a:r>
            <a:endParaRPr sz="1800"/>
          </a:p>
          <a:p>
            <a:pPr indent="0" lvl="0" marL="0" rtl="0" algn="ctr">
              <a:spcBef>
                <a:spcPts val="0"/>
              </a:spcBef>
              <a:spcAft>
                <a:spcPts val="0"/>
              </a:spcAft>
              <a:buClr>
                <a:schemeClr val="dk1"/>
              </a:buClr>
              <a:buSzPts val="1100"/>
              <a:buFont typeface="Arial"/>
              <a:buNone/>
            </a:pPr>
            <a:r>
              <a:rPr lang="en" sz="1800"/>
              <a:t>admitted to the ICU compared to those without underlying conditions ?</a:t>
            </a:r>
            <a:endParaRPr sz="1800"/>
          </a:p>
          <a:p>
            <a:pPr indent="0" lvl="0" marL="0" rtl="0" algn="ctr">
              <a:spcBef>
                <a:spcPts val="0"/>
              </a:spcBef>
              <a:spcAft>
                <a:spcPts val="0"/>
              </a:spcAft>
              <a:buNone/>
            </a:pPr>
            <a:r>
              <a:t/>
            </a:r>
            <a:endParaRPr sz="1800"/>
          </a:p>
        </p:txBody>
      </p:sp>
      <p:sp>
        <p:nvSpPr>
          <p:cNvPr id="682" name="Google Shape;682;p84"/>
          <p:cNvSpPr txBox="1"/>
          <p:nvPr>
            <p:ph idx="1" type="subTitle"/>
          </p:nvPr>
        </p:nvSpPr>
        <p:spPr>
          <a:xfrm>
            <a:off x="233475" y="147637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pic>
        <p:nvPicPr>
          <p:cNvPr id="683" name="Google Shape;683;p84"/>
          <p:cNvPicPr preferRelativeResize="0"/>
          <p:nvPr/>
        </p:nvPicPr>
        <p:blipFill>
          <a:blip r:embed="rId3">
            <a:alphaModFix/>
          </a:blip>
          <a:stretch>
            <a:fillRect/>
          </a:stretch>
        </p:blipFill>
        <p:spPr>
          <a:xfrm>
            <a:off x="1651438" y="1314500"/>
            <a:ext cx="5841125" cy="33074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5"/>
          <p:cNvSpPr txBox="1"/>
          <p:nvPr>
            <p:ph idx="1" type="subTitle"/>
          </p:nvPr>
        </p:nvSpPr>
        <p:spPr>
          <a:xfrm>
            <a:off x="583350" y="1124875"/>
            <a:ext cx="1449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Commentary</a:t>
            </a:r>
            <a:endParaRPr b="1" sz="1200"/>
          </a:p>
        </p:txBody>
      </p:sp>
      <p:sp>
        <p:nvSpPr>
          <p:cNvPr id="689" name="Google Shape;689;p85"/>
          <p:cNvSpPr txBox="1"/>
          <p:nvPr/>
        </p:nvSpPr>
        <p:spPr>
          <a:xfrm>
            <a:off x="1121575" y="1433400"/>
            <a:ext cx="7191300" cy="13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A study found that nearly all ICU patients with COVID-19 had pre-existing health conditions, compared to only half of non-ICU patients. This suggests a link between underlying health issues and severe COVID-19 outcomes. The results highlight the importance of prioritizing vaccination and early treatment for those with health concerns to reduce ICU admissions and improve overall outcomes.</a:t>
            </a:r>
            <a:endParaRPr>
              <a:solidFill>
                <a:schemeClr val="dk2"/>
              </a:solidFill>
              <a:latin typeface="Montserrat"/>
              <a:ea typeface="Montserrat"/>
              <a:cs typeface="Montserrat"/>
              <a:sym typeface="Montserrat"/>
            </a:endParaRPr>
          </a:p>
        </p:txBody>
      </p:sp>
      <p:sp>
        <p:nvSpPr>
          <p:cNvPr id="690" name="Google Shape;690;p85"/>
          <p:cNvSpPr txBox="1"/>
          <p:nvPr>
            <p:ph idx="1" type="subTitle"/>
          </p:nvPr>
        </p:nvSpPr>
        <p:spPr>
          <a:xfrm>
            <a:off x="583350" y="2767075"/>
            <a:ext cx="1449600" cy="325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Interpretation</a:t>
            </a:r>
            <a:endParaRPr b="1" sz="1200"/>
          </a:p>
        </p:txBody>
      </p:sp>
      <p:sp>
        <p:nvSpPr>
          <p:cNvPr id="691" name="Google Shape;691;p85"/>
          <p:cNvSpPr txBox="1"/>
          <p:nvPr/>
        </p:nvSpPr>
        <p:spPr>
          <a:xfrm>
            <a:off x="1121575" y="3140925"/>
            <a:ext cx="7191300" cy="145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The data shows a strong correlation between pre-existing health conditions and COVID-19 severity. Nearly all ICU patients (99.6%) had underlying conditions, compared to a significant portion (94.5%) of non-ICU patients.</a:t>
            </a:r>
            <a:endParaRPr>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This highlights the importance of prioritizing vaccination and early treatment for those with health concerns, potentially reducing ICU admissions and improving overall outcomes.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692" name="Google Shape;692;p85"/>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8</a:t>
            </a:r>
            <a:r>
              <a:rPr lang="en" sz="1800"/>
              <a:t>. Are COVID-19 patients with underlying medical conditions more likely to be</a:t>
            </a:r>
            <a:endParaRPr sz="1800"/>
          </a:p>
          <a:p>
            <a:pPr indent="0" lvl="0" marL="0" rtl="0" algn="ctr">
              <a:spcBef>
                <a:spcPts val="0"/>
              </a:spcBef>
              <a:spcAft>
                <a:spcPts val="0"/>
              </a:spcAft>
              <a:buNone/>
            </a:pPr>
            <a:r>
              <a:rPr lang="en" sz="1800"/>
              <a:t>admitted to the ICU compared to those without underlying conditions ?</a:t>
            </a:r>
            <a:endParaRPr sz="1800"/>
          </a:p>
          <a:p>
            <a:pPr indent="0" lvl="0" marL="0" rtl="0" algn="ctr">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6"/>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9.Do asymptomatic COVID-19 patients have lower rates of hospitalization com-</a:t>
            </a:r>
            <a:endParaRPr sz="1800"/>
          </a:p>
          <a:p>
            <a:pPr indent="0" lvl="0" marL="0" rtl="0" algn="ctr">
              <a:spcBef>
                <a:spcPts val="0"/>
              </a:spcBef>
              <a:spcAft>
                <a:spcPts val="0"/>
              </a:spcAft>
              <a:buClr>
                <a:schemeClr val="dk1"/>
              </a:buClr>
              <a:buSzPts val="1100"/>
              <a:buFont typeface="Arial"/>
              <a:buNone/>
            </a:pPr>
            <a:r>
              <a:rPr lang="en" sz="1800"/>
              <a:t>pared to symptomatic patients? How does this differ based on demographic factors</a:t>
            </a:r>
            <a:endParaRPr sz="1800"/>
          </a:p>
          <a:p>
            <a:pPr indent="0" lvl="0" marL="0" rtl="0" algn="ctr">
              <a:spcBef>
                <a:spcPts val="0"/>
              </a:spcBef>
              <a:spcAft>
                <a:spcPts val="0"/>
              </a:spcAft>
              <a:buClr>
                <a:schemeClr val="dk1"/>
              </a:buClr>
              <a:buSzPts val="1100"/>
              <a:buFont typeface="Arial"/>
              <a:buNone/>
            </a:pPr>
            <a:r>
              <a:rPr lang="en" sz="1800"/>
              <a:t>such as age and sex?</a:t>
            </a:r>
            <a:endParaRPr sz="1800"/>
          </a:p>
          <a:p>
            <a:pPr indent="0" lvl="0" marL="0" rtl="0" algn="ctr">
              <a:spcBef>
                <a:spcPts val="0"/>
              </a:spcBef>
              <a:spcAft>
                <a:spcPts val="0"/>
              </a:spcAft>
              <a:buNone/>
            </a:pPr>
            <a:r>
              <a:t/>
            </a:r>
            <a:endParaRPr sz="1800"/>
          </a:p>
        </p:txBody>
      </p:sp>
      <p:sp>
        <p:nvSpPr>
          <p:cNvPr id="698" name="Google Shape;698;p86"/>
          <p:cNvSpPr txBox="1"/>
          <p:nvPr>
            <p:ph idx="1" type="subTitle"/>
          </p:nvPr>
        </p:nvSpPr>
        <p:spPr>
          <a:xfrm>
            <a:off x="233475" y="147637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pic>
        <p:nvPicPr>
          <p:cNvPr id="699" name="Google Shape;699;p86"/>
          <p:cNvPicPr preferRelativeResize="0"/>
          <p:nvPr/>
        </p:nvPicPr>
        <p:blipFill>
          <a:blip r:embed="rId3">
            <a:alphaModFix/>
          </a:blip>
          <a:stretch>
            <a:fillRect/>
          </a:stretch>
        </p:blipFill>
        <p:spPr>
          <a:xfrm>
            <a:off x="1864775" y="1406675"/>
            <a:ext cx="5414451" cy="3358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7"/>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9</a:t>
            </a:r>
            <a:r>
              <a:rPr lang="en" sz="1800"/>
              <a:t>.Do asymptomatic COVID-19 patients have lower rates of hospitalization com-</a:t>
            </a:r>
            <a:endParaRPr sz="1800"/>
          </a:p>
          <a:p>
            <a:pPr indent="0" lvl="0" marL="0" rtl="0" algn="ctr">
              <a:spcBef>
                <a:spcPts val="0"/>
              </a:spcBef>
              <a:spcAft>
                <a:spcPts val="0"/>
              </a:spcAft>
              <a:buNone/>
            </a:pPr>
            <a:r>
              <a:rPr lang="en" sz="1800"/>
              <a:t>pared to symptomatic patients? How does this differ based on demographic factors</a:t>
            </a:r>
            <a:endParaRPr sz="1800"/>
          </a:p>
          <a:p>
            <a:pPr indent="0" lvl="0" marL="0" rtl="0" algn="ctr">
              <a:spcBef>
                <a:spcPts val="0"/>
              </a:spcBef>
              <a:spcAft>
                <a:spcPts val="0"/>
              </a:spcAft>
              <a:buNone/>
            </a:pPr>
            <a:r>
              <a:rPr lang="en" sz="1800"/>
              <a:t>such as age and sex?</a:t>
            </a:r>
            <a:endParaRPr sz="1800"/>
          </a:p>
          <a:p>
            <a:pPr indent="0" lvl="0" marL="0" rtl="0" algn="ctr">
              <a:spcBef>
                <a:spcPts val="0"/>
              </a:spcBef>
              <a:spcAft>
                <a:spcPts val="0"/>
              </a:spcAft>
              <a:buNone/>
            </a:pPr>
            <a:r>
              <a:t/>
            </a:r>
            <a:endParaRPr sz="1800"/>
          </a:p>
        </p:txBody>
      </p:sp>
      <p:pic>
        <p:nvPicPr>
          <p:cNvPr id="705" name="Google Shape;705;p87"/>
          <p:cNvPicPr preferRelativeResize="0"/>
          <p:nvPr/>
        </p:nvPicPr>
        <p:blipFill rotWithShape="1">
          <a:blip r:embed="rId3">
            <a:alphaModFix/>
          </a:blip>
          <a:srcRect b="0" l="0" r="0" t="0"/>
          <a:stretch/>
        </p:blipFill>
        <p:spPr>
          <a:xfrm>
            <a:off x="1137025" y="1395825"/>
            <a:ext cx="6869959" cy="3524200"/>
          </a:xfrm>
          <a:prstGeom prst="rect">
            <a:avLst/>
          </a:prstGeom>
          <a:noFill/>
          <a:ln>
            <a:noFill/>
          </a:ln>
        </p:spPr>
      </p:pic>
      <p:sp>
        <p:nvSpPr>
          <p:cNvPr id="706" name="Google Shape;706;p87"/>
          <p:cNvSpPr txBox="1"/>
          <p:nvPr>
            <p:ph idx="1" type="subTitle"/>
          </p:nvPr>
        </p:nvSpPr>
        <p:spPr>
          <a:xfrm>
            <a:off x="187000" y="118597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8"/>
          <p:cNvSpPr txBox="1"/>
          <p:nvPr>
            <p:ph idx="1" type="subTitle"/>
          </p:nvPr>
        </p:nvSpPr>
        <p:spPr>
          <a:xfrm>
            <a:off x="583350" y="1124875"/>
            <a:ext cx="1449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Commentary</a:t>
            </a:r>
            <a:endParaRPr b="1" sz="1200"/>
          </a:p>
        </p:txBody>
      </p:sp>
      <p:sp>
        <p:nvSpPr>
          <p:cNvPr id="712" name="Google Shape;712;p88"/>
          <p:cNvSpPr txBox="1"/>
          <p:nvPr/>
        </p:nvSpPr>
        <p:spPr>
          <a:xfrm>
            <a:off x="1121575" y="1433400"/>
            <a:ext cx="7191300" cy="13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COVID-19 symptoms and older age (particularly over 65) significantly increase hospitalization risk, with males in this age group facing an even greater threat. Therefore, close monitoring of symptomatic individuals and prioritizing care for older adults and males are crucial.</a:t>
            </a:r>
            <a:endParaRPr>
              <a:solidFill>
                <a:schemeClr val="dk2"/>
              </a:solidFill>
              <a:latin typeface="Montserrat"/>
              <a:ea typeface="Montserrat"/>
              <a:cs typeface="Montserrat"/>
              <a:sym typeface="Montserrat"/>
            </a:endParaRPr>
          </a:p>
        </p:txBody>
      </p:sp>
      <p:sp>
        <p:nvSpPr>
          <p:cNvPr id="713" name="Google Shape;713;p88"/>
          <p:cNvSpPr txBox="1"/>
          <p:nvPr>
            <p:ph idx="1" type="subTitle"/>
          </p:nvPr>
        </p:nvSpPr>
        <p:spPr>
          <a:xfrm>
            <a:off x="583350" y="2627700"/>
            <a:ext cx="1449600" cy="325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Interpretation</a:t>
            </a:r>
            <a:endParaRPr b="1" sz="1200"/>
          </a:p>
        </p:txBody>
      </p:sp>
      <p:sp>
        <p:nvSpPr>
          <p:cNvPr id="714" name="Google Shape;714;p88"/>
          <p:cNvSpPr txBox="1"/>
          <p:nvPr/>
        </p:nvSpPr>
        <p:spPr>
          <a:xfrm>
            <a:off x="1121575" y="3036375"/>
            <a:ext cx="7191300" cy="156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While COVID-19 symptoms significantly increase hospitalization risk (6.36% vs 14.30%), age also plays a major role, with rates climbing steadily for both genders above 50 (reaching 12.25% for females and 14.06% for males over 65).</a:t>
            </a:r>
            <a:endParaRPr>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Males consistently have slightly higher hospitalization rates than females across all age groups.</a:t>
            </a:r>
            <a:endParaRPr>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715" name="Google Shape;715;p88"/>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9</a:t>
            </a:r>
            <a:r>
              <a:rPr lang="en" sz="1800"/>
              <a:t>.Do asymptomatic COVID-19 patients have lower rates of hospitalization com-</a:t>
            </a:r>
            <a:endParaRPr sz="1800"/>
          </a:p>
          <a:p>
            <a:pPr indent="0" lvl="0" marL="0" rtl="0" algn="ctr">
              <a:spcBef>
                <a:spcPts val="0"/>
              </a:spcBef>
              <a:spcAft>
                <a:spcPts val="0"/>
              </a:spcAft>
              <a:buNone/>
            </a:pPr>
            <a:r>
              <a:rPr lang="en" sz="1800"/>
              <a:t>pared to symptomatic patients? How does this differ based on demographic factors</a:t>
            </a:r>
            <a:endParaRPr sz="1800"/>
          </a:p>
          <a:p>
            <a:pPr indent="0" lvl="0" marL="0" rtl="0" algn="ctr">
              <a:spcBef>
                <a:spcPts val="0"/>
              </a:spcBef>
              <a:spcAft>
                <a:spcPts val="0"/>
              </a:spcAft>
              <a:buNone/>
            </a:pPr>
            <a:r>
              <a:rPr lang="en" sz="1800"/>
              <a:t>such as age and sex?</a:t>
            </a:r>
            <a:endParaRPr sz="1800"/>
          </a:p>
          <a:p>
            <a:pPr indent="0" lvl="0" marL="0" rtl="0" algn="ctr">
              <a:spcBef>
                <a:spcPts val="0"/>
              </a:spcBef>
              <a:spcAft>
                <a:spcPts val="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9"/>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10.What is the frequency of common symptoms reported by COVID-19 patients,</a:t>
            </a:r>
            <a:endParaRPr sz="1800"/>
          </a:p>
          <a:p>
            <a:pPr indent="0" lvl="0" marL="0" rtl="0" algn="ctr">
              <a:spcBef>
                <a:spcPts val="0"/>
              </a:spcBef>
              <a:spcAft>
                <a:spcPts val="0"/>
              </a:spcAft>
              <a:buClr>
                <a:schemeClr val="dk1"/>
              </a:buClr>
              <a:buSzPts val="1100"/>
              <a:buFont typeface="Arial"/>
              <a:buNone/>
            </a:pPr>
            <a:r>
              <a:rPr lang="en" sz="1800"/>
              <a:t>and how do they vary across different age groups and genders?</a:t>
            </a:r>
            <a:endParaRPr sz="1800"/>
          </a:p>
          <a:p>
            <a:pPr indent="0" lvl="0" marL="0" rtl="0" algn="ctr">
              <a:spcBef>
                <a:spcPts val="0"/>
              </a:spcBef>
              <a:spcAft>
                <a:spcPts val="0"/>
              </a:spcAft>
              <a:buNone/>
            </a:pPr>
            <a:r>
              <a:t/>
            </a:r>
            <a:endParaRPr sz="1800"/>
          </a:p>
        </p:txBody>
      </p:sp>
      <p:sp>
        <p:nvSpPr>
          <p:cNvPr id="721" name="Google Shape;721;p89"/>
          <p:cNvSpPr txBox="1"/>
          <p:nvPr>
            <p:ph idx="1" type="subTitle"/>
          </p:nvPr>
        </p:nvSpPr>
        <p:spPr>
          <a:xfrm>
            <a:off x="233475" y="147637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pic>
        <p:nvPicPr>
          <p:cNvPr id="722" name="Google Shape;722;p89"/>
          <p:cNvPicPr preferRelativeResize="0"/>
          <p:nvPr/>
        </p:nvPicPr>
        <p:blipFill>
          <a:blip r:embed="rId3">
            <a:alphaModFix/>
          </a:blip>
          <a:stretch>
            <a:fillRect/>
          </a:stretch>
        </p:blipFill>
        <p:spPr>
          <a:xfrm>
            <a:off x="1421100" y="1257800"/>
            <a:ext cx="6793649" cy="33711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0"/>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10.What is the frequency of common symptoms reported by COVID-19 patients,</a:t>
            </a:r>
            <a:endParaRPr sz="1800"/>
          </a:p>
          <a:p>
            <a:pPr indent="0" lvl="0" marL="0" rtl="0" algn="ctr">
              <a:spcBef>
                <a:spcPts val="0"/>
              </a:spcBef>
              <a:spcAft>
                <a:spcPts val="0"/>
              </a:spcAft>
              <a:buNone/>
            </a:pPr>
            <a:r>
              <a:rPr lang="en" sz="1800"/>
              <a:t>and how do they vary across different age groups and genders?</a:t>
            </a:r>
            <a:endParaRPr sz="1800"/>
          </a:p>
          <a:p>
            <a:pPr indent="0" lvl="0" marL="0" rtl="0" algn="ctr">
              <a:spcBef>
                <a:spcPts val="0"/>
              </a:spcBef>
              <a:spcAft>
                <a:spcPts val="0"/>
              </a:spcAft>
              <a:buNone/>
            </a:pPr>
            <a:r>
              <a:t/>
            </a:r>
            <a:endParaRPr sz="1800"/>
          </a:p>
        </p:txBody>
      </p:sp>
      <p:sp>
        <p:nvSpPr>
          <p:cNvPr id="728" name="Google Shape;728;p90"/>
          <p:cNvSpPr txBox="1"/>
          <p:nvPr>
            <p:ph idx="1" type="subTitle"/>
          </p:nvPr>
        </p:nvSpPr>
        <p:spPr>
          <a:xfrm>
            <a:off x="233475" y="1476375"/>
            <a:ext cx="16044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Visualization</a:t>
            </a:r>
            <a:endParaRPr b="1" sz="1200"/>
          </a:p>
        </p:txBody>
      </p:sp>
      <p:pic>
        <p:nvPicPr>
          <p:cNvPr id="729" name="Google Shape;729;p90"/>
          <p:cNvPicPr preferRelativeResize="0"/>
          <p:nvPr/>
        </p:nvPicPr>
        <p:blipFill>
          <a:blip r:embed="rId3">
            <a:alphaModFix/>
          </a:blip>
          <a:stretch>
            <a:fillRect/>
          </a:stretch>
        </p:blipFill>
        <p:spPr>
          <a:xfrm>
            <a:off x="2093913" y="1211350"/>
            <a:ext cx="4956185" cy="3524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1"/>
          <p:cNvSpPr txBox="1"/>
          <p:nvPr>
            <p:ph idx="1" type="subTitle"/>
          </p:nvPr>
        </p:nvSpPr>
        <p:spPr>
          <a:xfrm>
            <a:off x="583350" y="1124875"/>
            <a:ext cx="1449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Commentary</a:t>
            </a:r>
            <a:endParaRPr b="1" sz="1200"/>
          </a:p>
        </p:txBody>
      </p:sp>
      <p:sp>
        <p:nvSpPr>
          <p:cNvPr id="735" name="Google Shape;735;p91"/>
          <p:cNvSpPr txBox="1"/>
          <p:nvPr/>
        </p:nvSpPr>
        <p:spPr>
          <a:xfrm>
            <a:off x="1121575" y="1433400"/>
            <a:ext cx="7191300" cy="13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A look at COVID-19 symptoms revealed variations in their prevalence and distribution across age and gender, suggesting possible differences in symptom experience.</a:t>
            </a:r>
            <a:endParaRPr>
              <a:solidFill>
                <a:schemeClr val="dk2"/>
              </a:solidFill>
              <a:latin typeface="Montserrat"/>
              <a:ea typeface="Montserrat"/>
              <a:cs typeface="Montserrat"/>
              <a:sym typeface="Montserrat"/>
            </a:endParaRPr>
          </a:p>
        </p:txBody>
      </p:sp>
      <p:sp>
        <p:nvSpPr>
          <p:cNvPr id="736" name="Google Shape;736;p91"/>
          <p:cNvSpPr txBox="1"/>
          <p:nvPr>
            <p:ph idx="1" type="subTitle"/>
          </p:nvPr>
        </p:nvSpPr>
        <p:spPr>
          <a:xfrm>
            <a:off x="583350" y="2409150"/>
            <a:ext cx="1449600" cy="325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t>Interpretation</a:t>
            </a:r>
            <a:endParaRPr b="1" sz="1200"/>
          </a:p>
        </p:txBody>
      </p:sp>
      <p:sp>
        <p:nvSpPr>
          <p:cNvPr id="737" name="Google Shape;737;p91"/>
          <p:cNvSpPr txBox="1"/>
          <p:nvPr/>
        </p:nvSpPr>
        <p:spPr>
          <a:xfrm>
            <a:off x="1121575" y="2886100"/>
            <a:ext cx="6872400" cy="14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Examining COVID-19 symptoms through bar graphs reveals the most common ones, while </a:t>
            </a:r>
            <a:r>
              <a:rPr lang="en">
                <a:solidFill>
                  <a:schemeClr val="dk2"/>
                </a:solidFill>
                <a:latin typeface="Montserrat"/>
                <a:ea typeface="Montserrat"/>
                <a:cs typeface="Montserrat"/>
                <a:sym typeface="Montserrat"/>
              </a:rPr>
              <a:t>heat maps</a:t>
            </a:r>
            <a:r>
              <a:rPr lang="en">
                <a:solidFill>
                  <a:schemeClr val="dk2"/>
                </a:solidFill>
                <a:latin typeface="Montserrat"/>
                <a:ea typeface="Montserrat"/>
                <a:cs typeface="Montserrat"/>
                <a:sym typeface="Montserrat"/>
              </a:rPr>
              <a:t> show how these symptoms vary by age and gender, potentially indicating differences in how the virus affects various demographics.</a:t>
            </a:r>
            <a:endParaRPr>
              <a:solidFill>
                <a:schemeClr val="dk2"/>
              </a:solidFill>
              <a:latin typeface="Montserrat"/>
              <a:ea typeface="Montserrat"/>
              <a:cs typeface="Montserrat"/>
              <a:sym typeface="Montserrat"/>
            </a:endParaRPr>
          </a:p>
        </p:txBody>
      </p:sp>
      <p:sp>
        <p:nvSpPr>
          <p:cNvPr id="738" name="Google Shape;738;p91"/>
          <p:cNvSpPr txBox="1"/>
          <p:nvPr>
            <p:ph type="title"/>
          </p:nvPr>
        </p:nvSpPr>
        <p:spPr>
          <a:xfrm>
            <a:off x="244050" y="433100"/>
            <a:ext cx="86559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10.What is the frequency of common symptoms reported by COVID-19 patients,</a:t>
            </a:r>
            <a:endParaRPr sz="1800"/>
          </a:p>
          <a:p>
            <a:pPr indent="0" lvl="0" marL="0" rtl="0" algn="ctr">
              <a:spcBef>
                <a:spcPts val="0"/>
              </a:spcBef>
              <a:spcAft>
                <a:spcPts val="0"/>
              </a:spcAft>
              <a:buNone/>
            </a:pPr>
            <a:r>
              <a:rPr lang="en" sz="1800"/>
              <a:t>and how do they vary across different age groups and genders?</a:t>
            </a:r>
            <a:endParaRPr sz="1800"/>
          </a:p>
          <a:p>
            <a:pPr indent="0" lvl="0" marL="0" rtl="0" algn="ctr">
              <a:spcBef>
                <a:spcPts val="0"/>
              </a:spcBef>
              <a:spcAft>
                <a:spcPts val="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92"/>
          <p:cNvSpPr txBox="1"/>
          <p:nvPr>
            <p:ph type="title"/>
          </p:nvPr>
        </p:nvSpPr>
        <p:spPr>
          <a:xfrm>
            <a:off x="1797750" y="2412975"/>
            <a:ext cx="5548500" cy="1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a:p>
            <a:pPr indent="0" lvl="0" marL="0" rtl="0" algn="l">
              <a:spcBef>
                <a:spcPts val="0"/>
              </a:spcBef>
              <a:spcAft>
                <a:spcPts val="0"/>
              </a:spcAft>
              <a:buNone/>
            </a:pPr>
            <a:r>
              <a:t/>
            </a:r>
            <a:endParaRPr/>
          </a:p>
        </p:txBody>
      </p:sp>
      <p:sp>
        <p:nvSpPr>
          <p:cNvPr id="744" name="Google Shape;744;p92"/>
          <p:cNvSpPr txBox="1"/>
          <p:nvPr>
            <p:ph idx="2" type="title"/>
          </p:nvPr>
        </p:nvSpPr>
        <p:spPr>
          <a:xfrm>
            <a:off x="3935100" y="1339175"/>
            <a:ext cx="12738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idx="1" type="subTitle"/>
          </p:nvPr>
        </p:nvSpPr>
        <p:spPr>
          <a:xfrm>
            <a:off x="895950" y="1682000"/>
            <a:ext cx="46962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a:t>
            </a:r>
            <a:r>
              <a:rPr lang="en" sz="1600"/>
              <a:t>he project is focused on analyzing COVID-19 cases using relevant datasets.</a:t>
            </a:r>
            <a:endParaRPr sz="1600"/>
          </a:p>
          <a:p>
            <a:pPr indent="0" lvl="0" marL="0" rtl="0" algn="l">
              <a:spcBef>
                <a:spcPts val="1000"/>
              </a:spcBef>
              <a:spcAft>
                <a:spcPts val="0"/>
              </a:spcAft>
              <a:buNone/>
            </a:pPr>
            <a:r>
              <a:rPr lang="en" sz="1600"/>
              <a:t>T</a:t>
            </a:r>
            <a:r>
              <a:rPr lang="en" sz="1600"/>
              <a:t>he primary objective of the analysis is to examine various aspects of COVID-19 cases and extract valuable information from the datasets.</a:t>
            </a:r>
            <a:endParaRPr sz="1600"/>
          </a:p>
          <a:p>
            <a:pPr indent="0" lvl="0" marL="0" rtl="0" algn="l">
              <a:spcBef>
                <a:spcPts val="1000"/>
              </a:spcBef>
              <a:spcAft>
                <a:spcPts val="0"/>
              </a:spcAft>
              <a:buClr>
                <a:schemeClr val="dk1"/>
              </a:buClr>
              <a:buSzPts val="1100"/>
              <a:buFont typeface="Arial"/>
              <a:buNone/>
            </a:pPr>
            <a:r>
              <a:t/>
            </a:r>
            <a:endParaRPr sz="1600"/>
          </a:p>
          <a:p>
            <a:pPr indent="0" lvl="0" marL="0" rtl="0" algn="l">
              <a:spcBef>
                <a:spcPts val="1000"/>
              </a:spcBef>
              <a:spcAft>
                <a:spcPts val="1000"/>
              </a:spcAft>
              <a:buNone/>
            </a:pPr>
            <a:r>
              <a:t/>
            </a:r>
            <a:endParaRPr sz="1600"/>
          </a:p>
        </p:txBody>
      </p:sp>
      <p:sp>
        <p:nvSpPr>
          <p:cNvPr id="502" name="Google Shape;502;p57"/>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3"/>
          <p:cNvSpPr txBox="1"/>
          <p:nvPr>
            <p:ph type="title"/>
          </p:nvPr>
        </p:nvSpPr>
        <p:spPr>
          <a:xfrm>
            <a:off x="617975" y="1061375"/>
            <a:ext cx="6411900" cy="28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“There is a strong association between the probability</a:t>
            </a:r>
            <a:endParaRPr sz="3000"/>
          </a:p>
          <a:p>
            <a:pPr indent="0" lvl="0" marL="0" rtl="0" algn="l">
              <a:spcBef>
                <a:spcPts val="0"/>
              </a:spcBef>
              <a:spcAft>
                <a:spcPts val="0"/>
              </a:spcAft>
              <a:buClr>
                <a:schemeClr val="dk1"/>
              </a:buClr>
              <a:buSzPts val="1100"/>
              <a:buFont typeface="Arial"/>
              <a:buNone/>
            </a:pPr>
            <a:r>
              <a:rPr lang="en" sz="3000"/>
              <a:t>of death due to COVID-19 and patient demographics”</a:t>
            </a:r>
            <a:endParaRPr sz="3000"/>
          </a:p>
          <a:p>
            <a:pPr indent="0" lvl="0" marL="0" rtl="0" algn="l">
              <a:spcBef>
                <a:spcPts val="0"/>
              </a:spcBef>
              <a:spcAft>
                <a:spcPts val="0"/>
              </a:spcAft>
              <a:buNone/>
            </a:pPr>
            <a:r>
              <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9"/>
                                        </p:tgtEl>
                                        <p:attrNameLst>
                                          <p:attrName>style.visibility</p:attrName>
                                        </p:attrNameLst>
                                      </p:cBhvr>
                                      <p:to>
                                        <p:strVal val="visible"/>
                                      </p:to>
                                    </p:set>
                                    <p:anim calcmode="lin" valueType="num">
                                      <p:cBhvr additive="base">
                                        <p:cTn dur="1000"/>
                                        <p:tgtEl>
                                          <p:spTgt spid="7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4"/>
          <p:cNvSpPr txBox="1"/>
          <p:nvPr>
            <p:ph type="title"/>
          </p:nvPr>
        </p:nvSpPr>
        <p:spPr>
          <a:xfrm>
            <a:off x="1994850" y="1438350"/>
            <a:ext cx="5154300" cy="22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First Test Chosen: Anova</a:t>
            </a:r>
            <a:endParaRPr sz="6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5"/>
          <p:cNvSpPr txBox="1"/>
          <p:nvPr/>
        </p:nvSpPr>
        <p:spPr>
          <a:xfrm>
            <a:off x="630127" y="1259775"/>
            <a:ext cx="77175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 H0: There is no association between the probability of death due to COVID-19 and</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patient demographics.</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 H1: There is a strong association between the probability of death due to COVID-19</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and patient demographics.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760" name="Google Shape;760;p95"/>
          <p:cNvSpPr txBox="1"/>
          <p:nvPr/>
        </p:nvSpPr>
        <p:spPr>
          <a:xfrm>
            <a:off x="549125" y="767175"/>
            <a:ext cx="2520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Hypothesis Test</a:t>
            </a:r>
            <a:endParaRPr sz="2400">
              <a:solidFill>
                <a:schemeClr val="dk1"/>
              </a:solidFill>
              <a:latin typeface="Vidaloka"/>
              <a:ea typeface="Vidaloka"/>
              <a:cs typeface="Vidaloka"/>
              <a:sym typeface="Vidaloka"/>
            </a:endParaRPr>
          </a:p>
        </p:txBody>
      </p:sp>
      <p:sp>
        <p:nvSpPr>
          <p:cNvPr id="761" name="Google Shape;761;p95"/>
          <p:cNvSpPr txBox="1"/>
          <p:nvPr/>
        </p:nvSpPr>
        <p:spPr>
          <a:xfrm flipH="1">
            <a:off x="630125" y="3326777"/>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Comment</a:t>
            </a:r>
            <a:endParaRPr sz="2400">
              <a:solidFill>
                <a:schemeClr val="dk1"/>
              </a:solidFill>
              <a:latin typeface="Vidaloka"/>
              <a:ea typeface="Vidaloka"/>
              <a:cs typeface="Vidaloka"/>
              <a:sym typeface="Vidaloka"/>
            </a:endParaRPr>
          </a:p>
        </p:txBody>
      </p:sp>
      <p:sp>
        <p:nvSpPr>
          <p:cNvPr id="762" name="Google Shape;762;p95"/>
          <p:cNvSpPr txBox="1"/>
          <p:nvPr/>
        </p:nvSpPr>
        <p:spPr>
          <a:xfrm flipH="1">
            <a:off x="630215" y="3885500"/>
            <a:ext cx="82815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Low p-value (0.0) means we reject the idea that demographics have no effect on COVID-19 death rates. In other words, there's a connection between patient characteristics and how likely they are to die from COVID-19.</a:t>
            </a:r>
            <a:endParaRPr>
              <a:solidFill>
                <a:schemeClr val="dk2"/>
              </a:solidFill>
              <a:latin typeface="Montserrat"/>
              <a:ea typeface="Montserrat"/>
              <a:cs typeface="Montserrat"/>
              <a:sym typeface="Montserrat"/>
            </a:endParaRPr>
          </a:p>
        </p:txBody>
      </p:sp>
      <p:sp>
        <p:nvSpPr>
          <p:cNvPr id="763" name="Google Shape;763;p95"/>
          <p:cNvSpPr txBox="1"/>
          <p:nvPr/>
        </p:nvSpPr>
        <p:spPr>
          <a:xfrm>
            <a:off x="630142" y="2708175"/>
            <a:ext cx="45528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 </a:t>
            </a:r>
            <a:r>
              <a:rPr lang="en">
                <a:solidFill>
                  <a:schemeClr val="dk2"/>
                </a:solidFill>
                <a:latin typeface="Montserrat"/>
                <a:ea typeface="Montserrat"/>
                <a:cs typeface="Montserrat"/>
                <a:sym typeface="Montserrat"/>
              </a:rPr>
              <a:t>F Statistic</a:t>
            </a:r>
            <a:r>
              <a:rPr lang="en">
                <a:solidFill>
                  <a:schemeClr val="dk2"/>
                </a:solidFill>
                <a:latin typeface="Montserrat"/>
                <a:ea typeface="Montserrat"/>
                <a:cs typeface="Montserrat"/>
                <a:sym typeface="Montserrat"/>
              </a:rPr>
              <a:t>: 2823.3188114282116</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 p − value : 0</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764" name="Google Shape;764;p95"/>
          <p:cNvSpPr txBox="1"/>
          <p:nvPr/>
        </p:nvSpPr>
        <p:spPr>
          <a:xfrm>
            <a:off x="549125" y="2215578"/>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 Results</a:t>
            </a:r>
            <a:endParaRPr sz="2400">
              <a:solidFill>
                <a:schemeClr val="dk1"/>
              </a:solidFill>
              <a:latin typeface="Vidaloka"/>
              <a:ea typeface="Vidaloka"/>
              <a:cs typeface="Vidaloka"/>
              <a:sym typeface="Vidalok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6"/>
          <p:cNvSpPr txBox="1"/>
          <p:nvPr>
            <p:ph type="title"/>
          </p:nvPr>
        </p:nvSpPr>
        <p:spPr>
          <a:xfrm>
            <a:off x="1162800" y="1093200"/>
            <a:ext cx="6818400" cy="29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Second Test Chosen: Chi-squared</a:t>
            </a:r>
            <a:endParaRPr sz="6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7"/>
          <p:cNvSpPr txBox="1"/>
          <p:nvPr/>
        </p:nvSpPr>
        <p:spPr>
          <a:xfrm>
            <a:off x="630127" y="1259775"/>
            <a:ext cx="77175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 H0: There is no association between the probability of death due to COVID-19 and</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patient demographics.</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 H1: There is a strong association between the probability of death due to COVID-19</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and patient demographics.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775" name="Google Shape;775;p97"/>
          <p:cNvSpPr txBox="1"/>
          <p:nvPr/>
        </p:nvSpPr>
        <p:spPr>
          <a:xfrm>
            <a:off x="549125" y="767175"/>
            <a:ext cx="2520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Hypothesis Test</a:t>
            </a:r>
            <a:endParaRPr sz="2400">
              <a:solidFill>
                <a:schemeClr val="dk1"/>
              </a:solidFill>
              <a:latin typeface="Vidaloka"/>
              <a:ea typeface="Vidaloka"/>
              <a:cs typeface="Vidaloka"/>
              <a:sym typeface="Vidaloka"/>
            </a:endParaRPr>
          </a:p>
        </p:txBody>
      </p:sp>
      <p:sp>
        <p:nvSpPr>
          <p:cNvPr id="776" name="Google Shape;776;p97"/>
          <p:cNvSpPr txBox="1"/>
          <p:nvPr/>
        </p:nvSpPr>
        <p:spPr>
          <a:xfrm flipH="1">
            <a:off x="630125" y="3326777"/>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Comment</a:t>
            </a:r>
            <a:endParaRPr sz="2400">
              <a:solidFill>
                <a:schemeClr val="dk1"/>
              </a:solidFill>
              <a:latin typeface="Vidaloka"/>
              <a:ea typeface="Vidaloka"/>
              <a:cs typeface="Vidaloka"/>
              <a:sym typeface="Vidaloka"/>
            </a:endParaRPr>
          </a:p>
        </p:txBody>
      </p:sp>
      <p:sp>
        <p:nvSpPr>
          <p:cNvPr id="777" name="Google Shape;777;p97"/>
          <p:cNvSpPr txBox="1"/>
          <p:nvPr/>
        </p:nvSpPr>
        <p:spPr>
          <a:xfrm flipH="1">
            <a:off x="630215" y="3885500"/>
            <a:ext cx="82815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Statistical tests (chi-squared with p-value of 0.0) strongly suggest a significant relationship between patient demographics and the likelihood of death from COVID-19.</a:t>
            </a:r>
            <a:endParaRPr>
              <a:solidFill>
                <a:schemeClr val="dk2"/>
              </a:solidFill>
              <a:latin typeface="Montserrat"/>
              <a:ea typeface="Montserrat"/>
              <a:cs typeface="Montserrat"/>
              <a:sym typeface="Montserrat"/>
            </a:endParaRPr>
          </a:p>
        </p:txBody>
      </p:sp>
      <p:sp>
        <p:nvSpPr>
          <p:cNvPr id="778" name="Google Shape;778;p97"/>
          <p:cNvSpPr txBox="1"/>
          <p:nvPr/>
        </p:nvSpPr>
        <p:spPr>
          <a:xfrm>
            <a:off x="630142" y="2708175"/>
            <a:ext cx="45528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 Chi − </a:t>
            </a:r>
            <a:r>
              <a:rPr lang="en">
                <a:solidFill>
                  <a:schemeClr val="dk2"/>
                </a:solidFill>
                <a:latin typeface="Montserrat"/>
                <a:ea typeface="Montserrat"/>
                <a:cs typeface="Montserrat"/>
                <a:sym typeface="Montserrat"/>
              </a:rPr>
              <a:t>square Statistic</a:t>
            </a:r>
            <a:r>
              <a:rPr lang="en">
                <a:solidFill>
                  <a:schemeClr val="dk2"/>
                </a:solidFill>
                <a:latin typeface="Montserrat"/>
                <a:ea typeface="Montserrat"/>
                <a:cs typeface="Montserrat"/>
                <a:sym typeface="Montserrat"/>
              </a:rPr>
              <a:t>: 126131.64445956664</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p − value : 0</a:t>
            </a:r>
            <a:endParaRPr>
              <a:solidFill>
                <a:schemeClr val="dk2"/>
              </a:solidFill>
              <a:latin typeface="Montserrat"/>
              <a:ea typeface="Montserrat"/>
              <a:cs typeface="Montserrat"/>
              <a:sym typeface="Montserrat"/>
            </a:endParaRPr>
          </a:p>
        </p:txBody>
      </p:sp>
      <p:sp>
        <p:nvSpPr>
          <p:cNvPr id="779" name="Google Shape;779;p97"/>
          <p:cNvSpPr txBox="1"/>
          <p:nvPr/>
        </p:nvSpPr>
        <p:spPr>
          <a:xfrm>
            <a:off x="549125" y="2215578"/>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 Results</a:t>
            </a:r>
            <a:endParaRPr sz="2400">
              <a:solidFill>
                <a:schemeClr val="dk1"/>
              </a:solidFill>
              <a:latin typeface="Vidaloka"/>
              <a:ea typeface="Vidaloka"/>
              <a:cs typeface="Vidaloka"/>
              <a:sym typeface="Vidalok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8"/>
          <p:cNvSpPr txBox="1"/>
          <p:nvPr>
            <p:ph type="title"/>
          </p:nvPr>
        </p:nvSpPr>
        <p:spPr>
          <a:xfrm>
            <a:off x="1604100" y="2552375"/>
            <a:ext cx="5935800" cy="1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Analysis</a:t>
            </a:r>
            <a:endParaRPr/>
          </a:p>
        </p:txBody>
      </p:sp>
      <p:sp>
        <p:nvSpPr>
          <p:cNvPr id="785" name="Google Shape;785;p98"/>
          <p:cNvSpPr txBox="1"/>
          <p:nvPr>
            <p:ph idx="2" type="title"/>
          </p:nvPr>
        </p:nvSpPr>
        <p:spPr>
          <a:xfrm>
            <a:off x="3935100" y="1339175"/>
            <a:ext cx="12738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99"/>
          <p:cNvSpPr txBox="1"/>
          <p:nvPr>
            <p:ph type="title"/>
          </p:nvPr>
        </p:nvSpPr>
        <p:spPr>
          <a:xfrm>
            <a:off x="244050" y="433100"/>
            <a:ext cx="86559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t>Model Interpretation:</a:t>
            </a:r>
            <a:endParaRPr sz="2500"/>
          </a:p>
          <a:p>
            <a:pPr indent="0" lvl="0" marL="0" rtl="0" algn="ctr">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t/>
            </a:r>
            <a:endParaRPr sz="1800"/>
          </a:p>
        </p:txBody>
      </p:sp>
      <p:sp>
        <p:nvSpPr>
          <p:cNvPr id="791" name="Google Shape;791;p99"/>
          <p:cNvSpPr txBox="1"/>
          <p:nvPr/>
        </p:nvSpPr>
        <p:spPr>
          <a:xfrm>
            <a:off x="762000" y="1330925"/>
            <a:ext cx="7645800" cy="297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Coefficients: Indicate direction (up/down) and strength of how variables affect death proportion.</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P-Values: Low p-value (e.g., &lt;0.05) means a reliable predictor, high p-value means less reliable.</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Watch for correlated predictors (redundant information) that can affect model accuracy.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Explore model improvements: removing intercept, adding complex terms (squares), and handling outliers.</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00"/>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pic>
        <p:nvPicPr>
          <p:cNvPr id="797" name="Google Shape;797;p100"/>
          <p:cNvPicPr preferRelativeResize="0"/>
          <p:nvPr/>
        </p:nvPicPr>
        <p:blipFill>
          <a:blip r:embed="rId3">
            <a:alphaModFix/>
          </a:blip>
          <a:stretch>
            <a:fillRect/>
          </a:stretch>
        </p:blipFill>
        <p:spPr>
          <a:xfrm>
            <a:off x="2218113" y="1017725"/>
            <a:ext cx="4707775"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pic>
        <p:nvPicPr>
          <p:cNvPr id="802" name="Google Shape;802;p101"/>
          <p:cNvPicPr preferRelativeResize="0"/>
          <p:nvPr/>
        </p:nvPicPr>
        <p:blipFill>
          <a:blip r:embed="rId3">
            <a:alphaModFix/>
          </a:blip>
          <a:stretch>
            <a:fillRect/>
          </a:stretch>
        </p:blipFill>
        <p:spPr>
          <a:xfrm>
            <a:off x="157050" y="1669313"/>
            <a:ext cx="2857500" cy="1933575"/>
          </a:xfrm>
          <a:prstGeom prst="rect">
            <a:avLst/>
          </a:prstGeom>
          <a:noFill/>
          <a:ln>
            <a:noFill/>
          </a:ln>
        </p:spPr>
      </p:pic>
      <p:pic>
        <p:nvPicPr>
          <p:cNvPr id="803" name="Google Shape;803;p101"/>
          <p:cNvPicPr preferRelativeResize="0"/>
          <p:nvPr/>
        </p:nvPicPr>
        <p:blipFill>
          <a:blip r:embed="rId4">
            <a:alphaModFix/>
          </a:blip>
          <a:stretch>
            <a:fillRect/>
          </a:stretch>
        </p:blipFill>
        <p:spPr>
          <a:xfrm>
            <a:off x="3122925" y="1669325"/>
            <a:ext cx="2593371" cy="1933575"/>
          </a:xfrm>
          <a:prstGeom prst="rect">
            <a:avLst/>
          </a:prstGeom>
          <a:noFill/>
          <a:ln>
            <a:noFill/>
          </a:ln>
        </p:spPr>
      </p:pic>
      <p:pic>
        <p:nvPicPr>
          <p:cNvPr id="804" name="Google Shape;804;p101"/>
          <p:cNvPicPr preferRelativeResize="0"/>
          <p:nvPr/>
        </p:nvPicPr>
        <p:blipFill>
          <a:blip r:embed="rId5">
            <a:alphaModFix/>
          </a:blip>
          <a:stretch>
            <a:fillRect/>
          </a:stretch>
        </p:blipFill>
        <p:spPr>
          <a:xfrm>
            <a:off x="5824675" y="1707863"/>
            <a:ext cx="3212688" cy="1856500"/>
          </a:xfrm>
          <a:prstGeom prst="rect">
            <a:avLst/>
          </a:prstGeom>
          <a:noFill/>
          <a:ln>
            <a:noFill/>
          </a:ln>
        </p:spPr>
      </p:pic>
      <p:sp>
        <p:nvSpPr>
          <p:cNvPr id="805" name="Google Shape;805;p101"/>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pic>
        <p:nvPicPr>
          <p:cNvPr id="810" name="Google Shape;810;p102"/>
          <p:cNvPicPr preferRelativeResize="0"/>
          <p:nvPr/>
        </p:nvPicPr>
        <p:blipFill>
          <a:blip r:embed="rId3">
            <a:alphaModFix/>
          </a:blip>
          <a:stretch>
            <a:fillRect/>
          </a:stretch>
        </p:blipFill>
        <p:spPr>
          <a:xfrm>
            <a:off x="1480822" y="1017722"/>
            <a:ext cx="6182351" cy="3488750"/>
          </a:xfrm>
          <a:prstGeom prst="rect">
            <a:avLst/>
          </a:prstGeom>
          <a:noFill/>
          <a:ln>
            <a:noFill/>
          </a:ln>
        </p:spPr>
      </p:pic>
      <p:sp>
        <p:nvSpPr>
          <p:cNvPr id="811" name="Google Shape;811;p102"/>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1295550" y="2389750"/>
            <a:ext cx="6552900" cy="1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 </a:t>
            </a:r>
            <a:endParaRPr/>
          </a:p>
        </p:txBody>
      </p:sp>
      <p:sp>
        <p:nvSpPr>
          <p:cNvPr id="508" name="Google Shape;508;p58"/>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pic>
        <p:nvPicPr>
          <p:cNvPr id="816" name="Google Shape;816;p103"/>
          <p:cNvPicPr preferRelativeResize="0"/>
          <p:nvPr/>
        </p:nvPicPr>
        <p:blipFill>
          <a:blip r:embed="rId3">
            <a:alphaModFix/>
          </a:blip>
          <a:stretch>
            <a:fillRect/>
          </a:stretch>
        </p:blipFill>
        <p:spPr>
          <a:xfrm>
            <a:off x="2147812" y="1017725"/>
            <a:ext cx="4848374" cy="3904375"/>
          </a:xfrm>
          <a:prstGeom prst="rect">
            <a:avLst/>
          </a:prstGeom>
          <a:noFill/>
          <a:ln>
            <a:noFill/>
          </a:ln>
        </p:spPr>
      </p:pic>
      <p:sp>
        <p:nvSpPr>
          <p:cNvPr id="817" name="Google Shape;817;p103"/>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pic>
        <p:nvPicPr>
          <p:cNvPr id="822" name="Google Shape;822;p104"/>
          <p:cNvPicPr preferRelativeResize="0"/>
          <p:nvPr/>
        </p:nvPicPr>
        <p:blipFill>
          <a:blip r:embed="rId3">
            <a:alphaModFix/>
          </a:blip>
          <a:stretch>
            <a:fillRect/>
          </a:stretch>
        </p:blipFill>
        <p:spPr>
          <a:xfrm>
            <a:off x="2636650" y="1103750"/>
            <a:ext cx="4059174" cy="3964300"/>
          </a:xfrm>
          <a:prstGeom prst="rect">
            <a:avLst/>
          </a:prstGeom>
          <a:noFill/>
          <a:ln>
            <a:noFill/>
          </a:ln>
        </p:spPr>
      </p:pic>
      <p:sp>
        <p:nvSpPr>
          <p:cNvPr id="823" name="Google Shape;823;p104"/>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pic>
        <p:nvPicPr>
          <p:cNvPr id="828" name="Google Shape;828;p105"/>
          <p:cNvPicPr preferRelativeResize="0"/>
          <p:nvPr/>
        </p:nvPicPr>
        <p:blipFill>
          <a:blip r:embed="rId3">
            <a:alphaModFix/>
          </a:blip>
          <a:stretch>
            <a:fillRect/>
          </a:stretch>
        </p:blipFill>
        <p:spPr>
          <a:xfrm>
            <a:off x="2289625" y="1017725"/>
            <a:ext cx="4814401" cy="3788550"/>
          </a:xfrm>
          <a:prstGeom prst="rect">
            <a:avLst/>
          </a:prstGeom>
          <a:noFill/>
          <a:ln>
            <a:noFill/>
          </a:ln>
        </p:spPr>
      </p:pic>
      <p:sp>
        <p:nvSpPr>
          <p:cNvPr id="829" name="Google Shape;829;p105"/>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pic>
        <p:nvPicPr>
          <p:cNvPr id="834" name="Google Shape;834;p106"/>
          <p:cNvPicPr preferRelativeResize="0"/>
          <p:nvPr/>
        </p:nvPicPr>
        <p:blipFill>
          <a:blip r:embed="rId3">
            <a:alphaModFix/>
          </a:blip>
          <a:stretch>
            <a:fillRect/>
          </a:stretch>
        </p:blipFill>
        <p:spPr>
          <a:xfrm>
            <a:off x="1692050" y="1017725"/>
            <a:ext cx="5759900" cy="3823126"/>
          </a:xfrm>
          <a:prstGeom prst="rect">
            <a:avLst/>
          </a:prstGeom>
          <a:noFill/>
          <a:ln>
            <a:noFill/>
          </a:ln>
        </p:spPr>
      </p:pic>
      <p:sp>
        <p:nvSpPr>
          <p:cNvPr id="835" name="Google Shape;835;p106"/>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07"/>
          <p:cNvSpPr txBox="1"/>
          <p:nvPr>
            <p:ph idx="1" type="subTitle"/>
          </p:nvPr>
        </p:nvSpPr>
        <p:spPr>
          <a:xfrm>
            <a:off x="852100" y="1682000"/>
            <a:ext cx="7697100" cy="10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The last figure provides a test of our model’s performance in comparison to our predicte</a:t>
            </a:r>
            <a:r>
              <a:rPr lang="en" sz="2100"/>
              <a:t>d </a:t>
            </a:r>
            <a:r>
              <a:rPr lang="en" sz="2100"/>
              <a:t>outcomes.</a:t>
            </a:r>
            <a:endParaRPr sz="2100"/>
          </a:p>
          <a:p>
            <a:pPr indent="0" lvl="0" marL="0" rtl="0" algn="l">
              <a:spcBef>
                <a:spcPts val="1000"/>
              </a:spcBef>
              <a:spcAft>
                <a:spcPts val="1000"/>
              </a:spcAft>
              <a:buNone/>
            </a:pPr>
            <a:r>
              <a:t/>
            </a:r>
            <a:endParaRPr sz="2100"/>
          </a:p>
        </p:txBody>
      </p:sp>
      <p:sp>
        <p:nvSpPr>
          <p:cNvPr id="841" name="Google Shape;841;p10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Analysis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8"/>
          <p:cNvSpPr txBox="1"/>
          <p:nvPr>
            <p:ph type="title"/>
          </p:nvPr>
        </p:nvSpPr>
        <p:spPr>
          <a:xfrm>
            <a:off x="1797750" y="2412975"/>
            <a:ext cx="5548500" cy="17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a:t>
            </a:r>
            <a:r>
              <a:rPr lang="en"/>
              <a:t>classifier</a:t>
            </a:r>
            <a:endParaRPr/>
          </a:p>
          <a:p>
            <a:pPr indent="0" lvl="0" marL="0" rtl="0" algn="ctr">
              <a:spcBef>
                <a:spcPts val="0"/>
              </a:spcBef>
              <a:spcAft>
                <a:spcPts val="0"/>
              </a:spcAft>
              <a:buNone/>
            </a:pPr>
            <a:r>
              <a:t/>
            </a:r>
            <a:endParaRPr/>
          </a:p>
        </p:txBody>
      </p:sp>
      <p:sp>
        <p:nvSpPr>
          <p:cNvPr id="847" name="Google Shape;847;p108"/>
          <p:cNvSpPr txBox="1"/>
          <p:nvPr>
            <p:ph idx="2" type="title"/>
          </p:nvPr>
        </p:nvSpPr>
        <p:spPr>
          <a:xfrm>
            <a:off x="3935100" y="1339175"/>
            <a:ext cx="12738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09"/>
          <p:cNvSpPr txBox="1"/>
          <p:nvPr>
            <p:ph idx="1" type="subTitle"/>
          </p:nvPr>
        </p:nvSpPr>
        <p:spPr>
          <a:xfrm>
            <a:off x="3509025" y="696776"/>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853" name="Google Shape;853;p109"/>
          <p:cNvSpPr txBox="1"/>
          <p:nvPr>
            <p:ph idx="2" type="subTitle"/>
          </p:nvPr>
        </p:nvSpPr>
        <p:spPr>
          <a:xfrm>
            <a:off x="3508975" y="1902825"/>
            <a:ext cx="2277300" cy="25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Consider</a:t>
            </a:r>
            <a:r>
              <a:rPr lang="en"/>
              <a:t> factors such:</a:t>
            </a:r>
            <a:endParaRPr/>
          </a:p>
          <a:p>
            <a:pPr indent="-317500" lvl="0" marL="457200" rtl="0" algn="l">
              <a:spcBef>
                <a:spcPts val="0"/>
              </a:spcBef>
              <a:spcAft>
                <a:spcPts val="0"/>
              </a:spcAft>
              <a:buSzPts val="1400"/>
              <a:buChar char="●"/>
            </a:pPr>
            <a:r>
              <a:rPr lang="en"/>
              <a:t> Symptom status</a:t>
            </a:r>
            <a:endParaRPr/>
          </a:p>
          <a:p>
            <a:pPr indent="-317500" lvl="0" marL="457200" rtl="0" algn="l">
              <a:spcBef>
                <a:spcPts val="0"/>
              </a:spcBef>
              <a:spcAft>
                <a:spcPts val="0"/>
              </a:spcAft>
              <a:buSzPts val="1400"/>
              <a:buChar char="●"/>
            </a:pPr>
            <a:r>
              <a:rPr lang="en"/>
              <a:t>Location</a:t>
            </a:r>
            <a:endParaRPr/>
          </a:p>
          <a:p>
            <a:pPr indent="-317500" lvl="0" marL="457200" rtl="0" algn="l">
              <a:spcBef>
                <a:spcPts val="0"/>
              </a:spcBef>
              <a:spcAft>
                <a:spcPts val="0"/>
              </a:spcAft>
              <a:buSzPts val="1400"/>
              <a:buChar char="●"/>
            </a:pPr>
            <a:r>
              <a:rPr lang="en"/>
              <a:t>Gender </a:t>
            </a:r>
            <a:endParaRPr/>
          </a:p>
          <a:p>
            <a:pPr indent="-317500" lvl="0" marL="457200" rtl="0" algn="l">
              <a:spcBef>
                <a:spcPts val="0"/>
              </a:spcBef>
              <a:spcAft>
                <a:spcPts val="0"/>
              </a:spcAft>
              <a:buSzPts val="1400"/>
              <a:buChar char="●"/>
            </a:pPr>
            <a:r>
              <a:rPr lang="en"/>
              <a:t>Race</a:t>
            </a:r>
            <a:endParaRPr/>
          </a:p>
          <a:p>
            <a:pPr indent="-317500" lvl="0" marL="457200" rtl="0" algn="l">
              <a:spcBef>
                <a:spcPts val="0"/>
              </a:spcBef>
              <a:spcAft>
                <a:spcPts val="0"/>
              </a:spcAft>
              <a:buSzPts val="1400"/>
              <a:buChar char="●"/>
            </a:pPr>
            <a:r>
              <a:rPr lang="en"/>
              <a:t>Ethnicity</a:t>
            </a:r>
            <a:endParaRPr/>
          </a:p>
          <a:p>
            <a:pPr indent="-317500" lvl="0" marL="457200" rtl="0" algn="l">
              <a:spcBef>
                <a:spcPts val="0"/>
              </a:spcBef>
              <a:spcAft>
                <a:spcPts val="0"/>
              </a:spcAft>
              <a:buSzPts val="1400"/>
              <a:buChar char="●"/>
            </a:pPr>
            <a:r>
              <a:rPr lang="en"/>
              <a:t>Hospitalization </a:t>
            </a:r>
            <a:endParaRPr/>
          </a:p>
          <a:p>
            <a:pPr indent="-317500" lvl="0" marL="457200" rtl="0" algn="l">
              <a:spcBef>
                <a:spcPts val="0"/>
              </a:spcBef>
              <a:spcAft>
                <a:spcPts val="0"/>
              </a:spcAft>
              <a:buSzPts val="1400"/>
              <a:buChar char="●"/>
            </a:pPr>
            <a:r>
              <a:rPr lang="en"/>
              <a:t>ICU admission </a:t>
            </a:r>
            <a:endParaRPr/>
          </a:p>
          <a:p>
            <a:pPr indent="-317500" lvl="0" marL="457200" rtl="0" algn="l">
              <a:spcBef>
                <a:spcPts val="0"/>
              </a:spcBef>
              <a:spcAft>
                <a:spcPts val="0"/>
              </a:spcAft>
              <a:buSzPts val="1400"/>
              <a:buChar char="●"/>
            </a:pPr>
            <a:r>
              <a:rPr lang="en"/>
              <a:t> Pre existin</a:t>
            </a:r>
            <a:r>
              <a:rPr lang="en"/>
              <a:t>g </a:t>
            </a:r>
            <a:r>
              <a:rPr lang="en"/>
              <a:t>health conditions</a:t>
            </a:r>
            <a:endParaRPr/>
          </a:p>
          <a:p>
            <a:pPr indent="0" lvl="0" marL="457200" rtl="0" algn="l">
              <a:spcBef>
                <a:spcPts val="0"/>
              </a:spcBef>
              <a:spcAft>
                <a:spcPts val="0"/>
              </a:spcAft>
              <a:buNone/>
            </a:pPr>
            <a:r>
              <a:t/>
            </a:r>
            <a:endParaRPr/>
          </a:p>
        </p:txBody>
      </p:sp>
      <p:sp>
        <p:nvSpPr>
          <p:cNvPr id="854" name="Google Shape;854;p109"/>
          <p:cNvSpPr txBox="1"/>
          <p:nvPr>
            <p:ph idx="3" type="subTitle"/>
          </p:nvPr>
        </p:nvSpPr>
        <p:spPr>
          <a:xfrm>
            <a:off x="953200" y="696776"/>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a:t>
            </a:r>
            <a:endParaRPr/>
          </a:p>
        </p:txBody>
      </p:sp>
      <p:sp>
        <p:nvSpPr>
          <p:cNvPr id="855" name="Google Shape;855;p109"/>
          <p:cNvSpPr txBox="1"/>
          <p:nvPr>
            <p:ph idx="4" type="subTitle"/>
          </p:nvPr>
        </p:nvSpPr>
        <p:spPr>
          <a:xfrm>
            <a:off x="953075" y="1902832"/>
            <a:ext cx="2126100" cy="259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Remove duplicates.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Filtering non-informative data.</a:t>
            </a:r>
            <a:endParaRPr/>
          </a:p>
          <a:p>
            <a:pPr indent="-317500" lvl="0" marL="457200" rtl="0" algn="l">
              <a:spcBef>
                <a:spcPts val="0"/>
              </a:spcBef>
              <a:spcAft>
                <a:spcPts val="0"/>
              </a:spcAft>
              <a:buSzPts val="1400"/>
              <a:buChar char="●"/>
            </a:pPr>
            <a:r>
              <a:rPr lang="en"/>
              <a:t>Undersample the majority class to ensure balance.</a:t>
            </a:r>
            <a:endParaRPr/>
          </a:p>
        </p:txBody>
      </p:sp>
      <p:sp>
        <p:nvSpPr>
          <p:cNvPr id="856" name="Google Shape;856;p109"/>
          <p:cNvSpPr txBox="1"/>
          <p:nvPr>
            <p:ph idx="5" type="subTitle"/>
          </p:nvPr>
        </p:nvSpPr>
        <p:spPr>
          <a:xfrm>
            <a:off x="6064850" y="696776"/>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Training</a:t>
            </a:r>
            <a:endParaRPr/>
          </a:p>
        </p:txBody>
      </p:sp>
      <p:sp>
        <p:nvSpPr>
          <p:cNvPr id="857" name="Google Shape;857;p109"/>
          <p:cNvSpPr txBox="1"/>
          <p:nvPr>
            <p:ph idx="6" type="subTitle"/>
          </p:nvPr>
        </p:nvSpPr>
        <p:spPr>
          <a:xfrm>
            <a:off x="6064825" y="1902832"/>
            <a:ext cx="2126100" cy="25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Divide the data into training and testing groups with 80% allocated for training and 20 %,</a:t>
            </a:r>
            <a:endParaRPr/>
          </a:p>
          <a:p>
            <a:pPr indent="0" lvl="0" marL="0" rtl="0" algn="ctr">
              <a:spcBef>
                <a:spcPts val="0"/>
              </a:spcBef>
              <a:spcAft>
                <a:spcPts val="0"/>
              </a:spcAft>
              <a:buClr>
                <a:schemeClr val="dk1"/>
              </a:buClr>
              <a:buSzPts val="1100"/>
              <a:buFont typeface="Arial"/>
              <a:buNone/>
            </a:pPr>
            <a:r>
              <a:rPr lang="en"/>
              <a:t>for testing purposes.</a:t>
            </a:r>
            <a:endParaRPr/>
          </a:p>
          <a:p>
            <a:pPr indent="0" lvl="0" marL="0" rtl="0" algn="ctr">
              <a:spcBef>
                <a:spcPts val="0"/>
              </a:spcBef>
              <a:spcAft>
                <a:spcPts val="0"/>
              </a:spcAft>
              <a:buNone/>
            </a:pPr>
            <a:r>
              <a:rPr lang="en"/>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0"/>
          <p:cNvSpPr txBox="1"/>
          <p:nvPr>
            <p:ph idx="1" type="subTitle"/>
          </p:nvPr>
        </p:nvSpPr>
        <p:spPr>
          <a:xfrm>
            <a:off x="5517000" y="670176"/>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Performance </a:t>
            </a:r>
            <a:endParaRPr/>
          </a:p>
        </p:txBody>
      </p:sp>
      <p:sp>
        <p:nvSpPr>
          <p:cNvPr id="863" name="Google Shape;863;p110"/>
          <p:cNvSpPr txBox="1"/>
          <p:nvPr>
            <p:ph idx="2" type="subTitle"/>
          </p:nvPr>
        </p:nvSpPr>
        <p:spPr>
          <a:xfrm>
            <a:off x="5516950" y="1876225"/>
            <a:ext cx="2277300" cy="259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Accuracy: 0.98</a:t>
            </a:r>
            <a:endParaRPr/>
          </a:p>
          <a:p>
            <a:pPr indent="-317500" lvl="0" marL="457200" rtl="0" algn="l">
              <a:spcBef>
                <a:spcPts val="0"/>
              </a:spcBef>
              <a:spcAft>
                <a:spcPts val="0"/>
              </a:spcAft>
              <a:buSzPts val="1400"/>
              <a:buChar char="●"/>
            </a:pPr>
            <a:r>
              <a:rPr lang="en"/>
              <a:t> Precision: 0.83</a:t>
            </a:r>
            <a:endParaRPr/>
          </a:p>
          <a:p>
            <a:pPr indent="-317500" lvl="0" marL="457200" rtl="0" algn="l">
              <a:spcBef>
                <a:spcPts val="0"/>
              </a:spcBef>
              <a:spcAft>
                <a:spcPts val="0"/>
              </a:spcAft>
              <a:buSzPts val="1400"/>
              <a:buChar char="●"/>
            </a:pPr>
            <a:r>
              <a:rPr lang="en"/>
              <a:t> Recall: 0.42</a:t>
            </a:r>
            <a:endParaRPr/>
          </a:p>
          <a:p>
            <a:pPr indent="-317500" lvl="0" marL="457200" rtl="0" algn="l">
              <a:spcBef>
                <a:spcPts val="0"/>
              </a:spcBef>
              <a:spcAft>
                <a:spcPts val="0"/>
              </a:spcAft>
              <a:buSzPts val="1400"/>
              <a:buChar char="●"/>
            </a:pPr>
            <a:r>
              <a:rPr lang="en"/>
              <a:t> F1-Score: 0.56</a:t>
            </a:r>
            <a:endParaRPr/>
          </a:p>
          <a:p>
            <a:pPr indent="-317500" lvl="0" marL="457200" rtl="0" algn="l">
              <a:spcBef>
                <a:spcPts val="0"/>
              </a:spcBef>
              <a:spcAft>
                <a:spcPts val="0"/>
              </a:spcAft>
              <a:buSzPts val="1400"/>
              <a:buChar char="●"/>
            </a:pPr>
            <a:r>
              <a:rPr lang="en"/>
              <a:t>Course 40 Degree</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p:txBody>
      </p:sp>
      <p:sp>
        <p:nvSpPr>
          <p:cNvPr id="864" name="Google Shape;864;p110"/>
          <p:cNvSpPr txBox="1"/>
          <p:nvPr>
            <p:ph idx="3" type="subTitle"/>
          </p:nvPr>
        </p:nvSpPr>
        <p:spPr>
          <a:xfrm>
            <a:off x="1686875" y="670176"/>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Approach </a:t>
            </a:r>
            <a:endParaRPr/>
          </a:p>
        </p:txBody>
      </p:sp>
      <p:sp>
        <p:nvSpPr>
          <p:cNvPr id="865" name="Google Shape;865;p110"/>
          <p:cNvSpPr txBox="1"/>
          <p:nvPr>
            <p:ph idx="4" type="subTitle"/>
          </p:nvPr>
        </p:nvSpPr>
        <p:spPr>
          <a:xfrm>
            <a:off x="1686750" y="1876232"/>
            <a:ext cx="2126100" cy="25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combined the steps</a:t>
            </a:r>
            <a:r>
              <a:rPr lang="en"/>
              <a:t> with the</a:t>
            </a:r>
            <a:endParaRPr/>
          </a:p>
          <a:p>
            <a:pPr indent="0" lvl="0" marL="0" rtl="0" algn="l">
              <a:spcBef>
                <a:spcPts val="0"/>
              </a:spcBef>
              <a:spcAft>
                <a:spcPts val="0"/>
              </a:spcAft>
              <a:buClr>
                <a:schemeClr val="dk1"/>
              </a:buClr>
              <a:buSzPts val="1100"/>
              <a:buFont typeface="Arial"/>
              <a:buNone/>
            </a:pPr>
            <a:r>
              <a:rPr lang="en"/>
              <a:t>XGBoost classifier to create a workflow from the initial data to making predictions.</a:t>
            </a:r>
            <a:endParaRPr/>
          </a:p>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11"/>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Performance</a:t>
            </a:r>
            <a:endParaRPr/>
          </a:p>
        </p:txBody>
      </p:sp>
      <p:pic>
        <p:nvPicPr>
          <p:cNvPr id="871" name="Google Shape;871;p111"/>
          <p:cNvPicPr preferRelativeResize="0"/>
          <p:nvPr/>
        </p:nvPicPr>
        <p:blipFill>
          <a:blip r:embed="rId3">
            <a:alphaModFix/>
          </a:blip>
          <a:stretch>
            <a:fillRect/>
          </a:stretch>
        </p:blipFill>
        <p:spPr>
          <a:xfrm>
            <a:off x="1853275" y="1145600"/>
            <a:ext cx="5318799" cy="3481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2"/>
          <p:cNvSpPr txBox="1"/>
          <p:nvPr>
            <p:ph type="title"/>
          </p:nvPr>
        </p:nvSpPr>
        <p:spPr>
          <a:xfrm>
            <a:off x="1797750" y="1708350"/>
            <a:ext cx="5548500" cy="17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idx="1" type="subTitle"/>
          </p:nvPr>
        </p:nvSpPr>
        <p:spPr>
          <a:xfrm>
            <a:off x="6265075" y="1190100"/>
            <a:ext cx="2708700" cy="22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2.1 Total number of hospitalizations versus deaths from COVID-19</a:t>
            </a:r>
            <a:endParaRPr b="1" sz="1600"/>
          </a:p>
          <a:p>
            <a:pPr indent="0" lvl="0" marL="0" rtl="0" algn="l">
              <a:spcBef>
                <a:spcPts val="0"/>
              </a:spcBef>
              <a:spcAft>
                <a:spcPts val="0"/>
              </a:spcAft>
              <a:buClr>
                <a:schemeClr val="dk1"/>
              </a:buClr>
              <a:buSzPts val="1100"/>
              <a:buFont typeface="Arial"/>
              <a:buNone/>
            </a:pPr>
            <a:r>
              <a:rPr b="1" lang="en" sz="1600"/>
              <a:t>over the entire US per month-year timestamp</a:t>
            </a:r>
            <a:endParaRPr b="1" sz="1600"/>
          </a:p>
          <a:p>
            <a:pPr indent="0" lvl="0" marL="0" rtl="0" algn="l">
              <a:spcBef>
                <a:spcPts val="0"/>
              </a:spcBef>
              <a:spcAft>
                <a:spcPts val="0"/>
              </a:spcAft>
              <a:buNone/>
            </a:pPr>
            <a:r>
              <a:t/>
            </a:r>
            <a:endParaRPr b="1" sz="1600"/>
          </a:p>
        </p:txBody>
      </p:sp>
      <p:pic>
        <p:nvPicPr>
          <p:cNvPr id="514" name="Google Shape;514;p59"/>
          <p:cNvPicPr preferRelativeResize="0"/>
          <p:nvPr/>
        </p:nvPicPr>
        <p:blipFill>
          <a:blip r:embed="rId3">
            <a:alphaModFix/>
          </a:blip>
          <a:stretch>
            <a:fillRect/>
          </a:stretch>
        </p:blipFill>
        <p:spPr>
          <a:xfrm>
            <a:off x="242900" y="1190088"/>
            <a:ext cx="5930126" cy="27633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3"/>
          <p:cNvSpPr txBox="1"/>
          <p:nvPr>
            <p:ph idx="1" type="subTitle"/>
          </p:nvPr>
        </p:nvSpPr>
        <p:spPr>
          <a:xfrm>
            <a:off x="1192425" y="796025"/>
            <a:ext cx="6732000" cy="349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2600">
                <a:solidFill>
                  <a:srgbClr val="5F7D95"/>
                </a:solidFill>
              </a:rPr>
              <a:t>In conclusion,</a:t>
            </a:r>
            <a:r>
              <a:rPr lang="en" sz="2300"/>
              <a:t> </a:t>
            </a:r>
            <a:r>
              <a:rPr lang="en"/>
              <a:t>this in-depth analysis of COVID-19 data from the CDC and US Census Bureau has yielded valuable insights into the pandemic's impact across the United States. By identifying key trends and correlations between patient demographics and mortality risk, the study paves the way for more targeted public health interventions and resource allocation. The promise of machine learning models for predicting death risk offers a potentially powerful tool for healthcare professionals. However, acknowledging potential data biases and the ongoing nature of the pandemic is crucial for responsible interpretation. Continued monitoring and research will be essential to fully understand the long-term consequences of COVID-19. This study underscores the critical role of comprehensive data analysis in guiding evidence-based public health responses to future pandemics.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idx="1" type="subTitle"/>
          </p:nvPr>
        </p:nvSpPr>
        <p:spPr>
          <a:xfrm>
            <a:off x="1002500" y="585775"/>
            <a:ext cx="7239000" cy="4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2.2 The average rates of COVID-related deaths relative to patient</a:t>
            </a:r>
            <a:endParaRPr b="1" sz="1600"/>
          </a:p>
          <a:p>
            <a:pPr indent="0" lvl="0" marL="0" rtl="0" algn="l">
              <a:spcBef>
                <a:spcPts val="0"/>
              </a:spcBef>
              <a:spcAft>
                <a:spcPts val="0"/>
              </a:spcAft>
              <a:buClr>
                <a:schemeClr val="dk1"/>
              </a:buClr>
              <a:buSzPts val="1100"/>
              <a:buFont typeface="Arial"/>
              <a:buNone/>
            </a:pPr>
            <a:r>
              <a:rPr b="1" lang="en" sz="1600"/>
              <a:t>demographics</a:t>
            </a:r>
            <a:endParaRPr b="1" sz="1600"/>
          </a:p>
          <a:p>
            <a:pPr indent="0" lvl="0" marL="0" rtl="0" algn="l">
              <a:spcBef>
                <a:spcPts val="0"/>
              </a:spcBef>
              <a:spcAft>
                <a:spcPts val="0"/>
              </a:spcAft>
              <a:buNone/>
            </a:pPr>
            <a:r>
              <a:t/>
            </a:r>
            <a:endParaRPr b="1" sz="1600"/>
          </a:p>
        </p:txBody>
      </p:sp>
      <p:pic>
        <p:nvPicPr>
          <p:cNvPr id="520" name="Google Shape;520;p60"/>
          <p:cNvPicPr preferRelativeResize="0"/>
          <p:nvPr/>
        </p:nvPicPr>
        <p:blipFill rotWithShape="1">
          <a:blip r:embed="rId3">
            <a:alphaModFix/>
          </a:blip>
          <a:srcRect b="0" l="0" r="50867" t="0"/>
          <a:stretch/>
        </p:blipFill>
        <p:spPr>
          <a:xfrm>
            <a:off x="1088850" y="2892000"/>
            <a:ext cx="6966298" cy="1896960"/>
          </a:xfrm>
          <a:prstGeom prst="rect">
            <a:avLst/>
          </a:prstGeom>
          <a:noFill/>
          <a:ln>
            <a:noFill/>
          </a:ln>
        </p:spPr>
      </p:pic>
      <p:pic>
        <p:nvPicPr>
          <p:cNvPr id="521" name="Google Shape;521;p60"/>
          <p:cNvPicPr preferRelativeResize="0"/>
          <p:nvPr/>
        </p:nvPicPr>
        <p:blipFill rotWithShape="1">
          <a:blip r:embed="rId3">
            <a:alphaModFix/>
          </a:blip>
          <a:srcRect b="0" l="49132" r="0" t="0"/>
          <a:stretch/>
        </p:blipFill>
        <p:spPr>
          <a:xfrm>
            <a:off x="1088850" y="1059787"/>
            <a:ext cx="6966298" cy="183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1"/>
          <p:cNvSpPr txBox="1"/>
          <p:nvPr>
            <p:ph idx="1" type="subTitle"/>
          </p:nvPr>
        </p:nvSpPr>
        <p:spPr>
          <a:xfrm>
            <a:off x="6420550" y="1113450"/>
            <a:ext cx="2475300" cy="148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2.3 The rates of COVID-related hospitalization and death with age</a:t>
            </a:r>
            <a:endParaRPr b="1" sz="1600"/>
          </a:p>
        </p:txBody>
      </p:sp>
      <p:pic>
        <p:nvPicPr>
          <p:cNvPr id="527" name="Google Shape;527;p61"/>
          <p:cNvPicPr preferRelativeResize="0"/>
          <p:nvPr/>
        </p:nvPicPr>
        <p:blipFill>
          <a:blip r:embed="rId3">
            <a:alphaModFix/>
          </a:blip>
          <a:stretch>
            <a:fillRect/>
          </a:stretch>
        </p:blipFill>
        <p:spPr>
          <a:xfrm>
            <a:off x="295300" y="1113454"/>
            <a:ext cx="5961476" cy="29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ph idx="1" type="subTitle"/>
          </p:nvPr>
        </p:nvSpPr>
        <p:spPr>
          <a:xfrm>
            <a:off x="6602600" y="1210125"/>
            <a:ext cx="2475300" cy="174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2.3 </a:t>
            </a:r>
            <a:r>
              <a:rPr b="1" lang="en" sz="1600">
                <a:solidFill>
                  <a:schemeClr val="dk1"/>
                </a:solidFill>
              </a:rPr>
              <a:t>The rates of COVID-related hospitalization and death with age</a:t>
            </a:r>
            <a:endParaRPr b="1" sz="1600">
              <a:solidFill>
                <a:schemeClr val="dk1"/>
              </a:solidFill>
            </a:endParaRPr>
          </a:p>
          <a:p>
            <a:pPr indent="0" lvl="0" marL="0" rtl="0" algn="l">
              <a:spcBef>
                <a:spcPts val="0"/>
              </a:spcBef>
              <a:spcAft>
                <a:spcPts val="0"/>
              </a:spcAft>
              <a:buNone/>
            </a:pPr>
            <a:r>
              <a:t/>
            </a:r>
            <a:endParaRPr b="1"/>
          </a:p>
        </p:txBody>
      </p:sp>
      <p:pic>
        <p:nvPicPr>
          <p:cNvPr id="533" name="Google Shape;533;p62"/>
          <p:cNvPicPr preferRelativeResize="0"/>
          <p:nvPr/>
        </p:nvPicPr>
        <p:blipFill>
          <a:blip r:embed="rId3">
            <a:alphaModFix/>
          </a:blip>
          <a:stretch>
            <a:fillRect/>
          </a:stretch>
        </p:blipFill>
        <p:spPr>
          <a:xfrm>
            <a:off x="281000" y="1025364"/>
            <a:ext cx="6321601" cy="309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