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1a44286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1a44286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1a44286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1a44286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1a44286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1a44286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1a44286b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1a44286b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1a44286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1a44286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1a44286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1a44286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1a44286b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1a44286b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1a44286b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1a44286b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1a44286b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1a44286b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1a44286b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1a44286b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1a44286b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1a44286b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1a44286b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1a44286b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1a44286b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1a44286b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1a44286b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1a44286b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1a44286b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1a44286b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1a44286b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1a44286b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1a44286b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1a44286b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1a44286b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1a44286b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1a44286b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1a44286b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1a44286b6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1a44286b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1a44286b6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1a44286b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1a44286b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1a44286b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1a44286b6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1a44286b6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1a44286b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1a44286b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a44286b6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a44286b6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1a44286b6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1a44286b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1a44286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1a44286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1a44286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1a44286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1a44286a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1a44286a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1a44286a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1a44286a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a44286a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1a44286a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a44286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1a44286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1a44286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1a44286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legitimate.com//http://www.phishing.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www.confirme-paypa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https-www-paypal-it-webapps-mpp-home.soft-hair.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125.98.3.123/fake.html" TargetMode="External"/><Relationship Id="rId4" Type="http://schemas.openxmlformats.org/officeDocument/2006/relationships/hyperlink" Target="about:bla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portal.hud.ac.u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a:t>
            </a:r>
            <a:endParaRPr/>
          </a:p>
          <a:p>
            <a:pPr indent="0" lvl="0" marL="0" rtl="0" algn="l">
              <a:spcBef>
                <a:spcPts val="0"/>
              </a:spcBef>
              <a:spcAft>
                <a:spcPts val="0"/>
              </a:spcAft>
              <a:buNone/>
            </a:pPr>
            <a:r>
              <a:rPr lang="en"/>
              <a:t>Phishing URLs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Nadav Eshel</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 redirecting</a:t>
            </a:r>
            <a:endParaRPr sz="2400"/>
          </a:p>
        </p:txBody>
      </p:sp>
      <p:sp>
        <p:nvSpPr>
          <p:cNvPr id="133" name="Google Shape;133;p22"/>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The existence of “//” within the URL path means that the user will be redirected to another website.</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An example of such URL’s is: “</a:t>
            </a:r>
            <a:r>
              <a:rPr lang="en" sz="1700" u="sng">
                <a:solidFill>
                  <a:schemeClr val="hlink"/>
                </a:solidFill>
                <a:latin typeface="Lato"/>
                <a:ea typeface="Lato"/>
                <a:cs typeface="Lato"/>
                <a:sym typeface="Lato"/>
                <a:hlinkClick r:id="rId3"/>
              </a:rPr>
              <a:t>http://www.legitimate.com//http://www.phishing.com</a:t>
            </a:r>
            <a:r>
              <a:rPr lang="en" sz="1700">
                <a:latin typeface="Lato"/>
                <a:ea typeface="Lato"/>
                <a:cs typeface="Lato"/>
                <a:sym typeface="Lato"/>
              </a:rPr>
              <a:t>”.</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We examine the location where the “//” appears. We find that if the URL starts with “HTTP”, that means the “//” should appear in the sixth position. However, if the URL employs “HTTPS” then the “//” should appear in seventh position.</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The Position of the Last Occurrence of "//" in the URL &gt; 7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Prefix Suffix </a:t>
            </a:r>
            <a:endParaRPr sz="2400"/>
          </a:p>
        </p:txBody>
      </p:sp>
      <p:sp>
        <p:nvSpPr>
          <p:cNvPr id="139" name="Google Shape;139;p23"/>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The dash symbol is rarely used in legitimate URLs.</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Phishers tend to add prefixes or suffixes separated by (-) to the domain name so that users feel that they are dealing with a legitimate webpage.</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For example </a:t>
            </a:r>
            <a:r>
              <a:rPr lang="en" sz="1700" u="sng">
                <a:solidFill>
                  <a:schemeClr val="hlink"/>
                </a:solidFill>
                <a:latin typeface="Lato"/>
                <a:ea typeface="Lato"/>
                <a:cs typeface="Lato"/>
                <a:sym typeface="Lato"/>
                <a:hlinkClick r:id="rId3"/>
              </a:rPr>
              <a:t>http://www.Confirme-paypal.com/</a:t>
            </a:r>
            <a:r>
              <a:rPr lang="en" sz="1700">
                <a:latin typeface="Lato"/>
                <a:ea typeface="Lato"/>
                <a:cs typeface="Lato"/>
                <a:sym typeface="Lato"/>
              </a:rPr>
              <a:t>.</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Domain Name Part Includes (−) Symbol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Having Subdomain</a:t>
            </a:r>
            <a:endParaRPr sz="2400"/>
          </a:p>
        </p:txBody>
      </p:sp>
      <p:sp>
        <p:nvSpPr>
          <p:cNvPr id="145" name="Google Shape;145;p24"/>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Lato"/>
                <a:ea typeface="Lato"/>
                <a:cs typeface="Lato"/>
                <a:sym typeface="Lato"/>
              </a:rPr>
              <a:t>Let us assume we have the following link: http://www.hud.ac.uk/students/. A domain name might include the country-code top-level domains (ccTLD), which in our example is “uk”. The “ac” part is shorthand for “academic”, the combined “ac.uk” is called a second-level domain (SLD) and “hud” is the actual name of the domain. To produce a rule for extracting this feature, we firstly have to omit the (www.) from the URL which is in fact a sub domain in itself. Then, we have to remove the (ccTLD) if it exists. Finally, we count the remaining dots. If the number of dots is greater than one, then the URL is classified as “Suspicious” since it has one sub domain. However, if the dots are greater than two, it is classified as “Phishing” since it will have multiple sub domains. Otherwise, if the URL has no sub domains, we will assign “Legitimate” to the feature.</a:t>
            </a:r>
            <a:endParaRPr sz="14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Dots In Domain Part = 1 → Legitimate</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Dots In Domain Part = 2 → Suspicious</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Phishing</a:t>
            </a:r>
            <a:endParaRPr sz="17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SSL final state</a:t>
            </a:r>
            <a:endParaRPr sz="2400"/>
          </a:p>
        </p:txBody>
      </p:sp>
      <p:sp>
        <p:nvSpPr>
          <p:cNvPr id="151" name="Google Shape;151;p25"/>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7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Domain registration length</a:t>
            </a:r>
            <a:endParaRPr sz="2400"/>
          </a:p>
        </p:txBody>
      </p:sp>
      <p:sp>
        <p:nvSpPr>
          <p:cNvPr id="157" name="Google Shape;157;p26"/>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It is assumed that a phishing website lives for a short period of time, and a trustworthy domain is regularly paid for several years in advance.</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Threshold is set at one year due to lack of analysis.</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Domains Expires on ≤ 1 years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Favicon</a:t>
            </a:r>
            <a:endParaRPr sz="2400"/>
          </a:p>
        </p:txBody>
      </p:sp>
      <p:sp>
        <p:nvSpPr>
          <p:cNvPr id="163" name="Google Shape;163;p27"/>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A favicon is a graphic image (icon) associated with a specific webpage. Many existing user agents such as graphical browsers and newsreaders show favicon as a visual reminder of the website identity in the address bar. If the favicon is loaded from a domain other than that shown in the address bar, then the webpage is likely to be considered a Phishing attempt.</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Favicon Loaded From External Domain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Port</a:t>
            </a:r>
            <a:endParaRPr sz="2400"/>
          </a:p>
        </p:txBody>
      </p:sp>
      <p:sp>
        <p:nvSpPr>
          <p:cNvPr id="169" name="Google Shape;169;p28"/>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7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HTTPS token</a:t>
            </a:r>
            <a:endParaRPr sz="2400"/>
          </a:p>
        </p:txBody>
      </p:sp>
      <p:sp>
        <p:nvSpPr>
          <p:cNvPr id="175" name="Google Shape;175;p29"/>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The phishers may add the “HTTPS” token to the domain part of a URL in order to trick users.</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For example, </a:t>
            </a:r>
            <a:r>
              <a:rPr lang="en" sz="1700" u="sng">
                <a:solidFill>
                  <a:schemeClr val="hlink"/>
                </a:solidFill>
                <a:latin typeface="Lato"/>
                <a:ea typeface="Lato"/>
                <a:cs typeface="Lato"/>
                <a:sym typeface="Lato"/>
                <a:hlinkClick r:id="rId3"/>
              </a:rPr>
              <a:t>http://https-www-paypal-it-webapps-mpp-home.soft-hair.com/</a:t>
            </a:r>
            <a:r>
              <a:rPr lang="en" sz="1700">
                <a:latin typeface="Lato"/>
                <a:ea typeface="Lato"/>
                <a:cs typeface="Lato"/>
                <a:sym typeface="Lato"/>
              </a:rPr>
              <a:t>.</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Using HTTP Token in Domain Part of The URL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Request URL</a:t>
            </a:r>
            <a:endParaRPr sz="2400"/>
          </a:p>
        </p:txBody>
      </p:sp>
      <p:sp>
        <p:nvSpPr>
          <p:cNvPr id="181" name="Google Shape;181;p30"/>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Request URL examines whether the external objects contained within a webpage such as images, videos and sounds are loaded from another domain. In legitimate webpages, the webpage address and most of objects embedded within the webpage are sharing the same domain.</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 of Request URL &lt; 22% → Legitimate</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%of Request URL ≥ 22% and 61% → Suspicious</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Phishing</a:t>
            </a:r>
            <a:endParaRPr sz="17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URL of anchor</a:t>
            </a:r>
            <a:endParaRPr sz="2400"/>
          </a:p>
        </p:txBody>
      </p:sp>
      <p:sp>
        <p:nvSpPr>
          <p:cNvPr id="187" name="Google Shape;187;p31"/>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An anchor is an element defined by the tag. This feature is treated exactly as “Request URL”. However, for this feature we examine:</a:t>
            </a:r>
            <a:endParaRPr sz="1700">
              <a:latin typeface="Lato"/>
              <a:ea typeface="Lato"/>
              <a:cs typeface="Lato"/>
              <a:sym typeface="Lato"/>
            </a:endParaRPr>
          </a:p>
          <a:p>
            <a:pPr indent="-336550" lvl="0" marL="457200" rtl="0" algn="l">
              <a:lnSpc>
                <a:spcPct val="115000"/>
              </a:lnSpc>
              <a:spcBef>
                <a:spcPts val="1600"/>
              </a:spcBef>
              <a:spcAft>
                <a:spcPts val="0"/>
              </a:spcAft>
              <a:buSzPts val="1700"/>
              <a:buFont typeface="Lato"/>
              <a:buChar char="●"/>
            </a:pPr>
            <a:r>
              <a:rPr lang="en" sz="1700">
                <a:latin typeface="Lato"/>
                <a:ea typeface="Lato"/>
                <a:cs typeface="Lato"/>
                <a:sym typeface="Lato"/>
              </a:rPr>
              <a:t>If the tags and the website have different domain names. This is similar to request URL feature.</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If the anchor does not link to any webpage.</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 of URL Of Anchor &lt; 31% → 𝐿𝑒𝑔𝑖𝑡𝑖𝑚𝑎𝑡𝑒</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 of URL Of Anchor ≥ 31% And ≤ 67% → Suspicious</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Phishing</a:t>
            </a:r>
            <a:endParaRPr sz="1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14225" y="2040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Deciding on a course of action</a:t>
            </a:r>
            <a:endParaRPr sz="2400"/>
          </a:p>
        </p:txBody>
      </p:sp>
      <p:sp>
        <p:nvSpPr>
          <p:cNvPr id="79" name="Google Shape;79;p14"/>
          <p:cNvSpPr txBox="1"/>
          <p:nvPr>
            <p:ph idx="4294967295" type="title"/>
          </p:nvPr>
        </p:nvSpPr>
        <p:spPr>
          <a:xfrm>
            <a:off x="303175" y="88607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Talk about the research and about why I chose RF</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237300" y="1717750"/>
            <a:ext cx="3805075" cy="854000"/>
          </a:xfrm>
          <a:prstGeom prst="rect">
            <a:avLst/>
          </a:prstGeom>
          <a:noFill/>
          <a:ln>
            <a:noFill/>
          </a:ln>
        </p:spPr>
      </p:pic>
      <p:pic>
        <p:nvPicPr>
          <p:cNvPr id="81" name="Google Shape;81;p14"/>
          <p:cNvPicPr preferRelativeResize="0"/>
          <p:nvPr/>
        </p:nvPicPr>
        <p:blipFill>
          <a:blip r:embed="rId4">
            <a:alphaModFix/>
          </a:blip>
          <a:stretch>
            <a:fillRect/>
          </a:stretch>
        </p:blipFill>
        <p:spPr>
          <a:xfrm>
            <a:off x="5989662" y="296350"/>
            <a:ext cx="2230000" cy="1255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Links in tags</a:t>
            </a:r>
            <a:endParaRPr sz="2400"/>
          </a:p>
        </p:txBody>
      </p:sp>
      <p:sp>
        <p:nvSpPr>
          <p:cNvPr id="193" name="Google Shape;193;p32"/>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700">
                <a:latin typeface="Lato"/>
                <a:ea typeface="Lato"/>
                <a:cs typeface="Lato"/>
                <a:sym typeface="Lato"/>
              </a:rPr>
              <a:t>It is common for legitimate websites to use &lt;Meta&gt; tags to offer metadata about the HTML document, &lt;Script&gt; tags to create a client side script, and &lt;Link&gt; tags to retrieve other web resources.</a:t>
            </a:r>
            <a:endParaRPr sz="17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lang="en" sz="1700">
                <a:latin typeface="Lato"/>
                <a:ea typeface="Lato"/>
                <a:cs typeface="Lato"/>
                <a:sym typeface="Lato"/>
              </a:rPr>
              <a:t>It is expected that these tags are linked to the same domain of the webpage.</a:t>
            </a:r>
            <a:endParaRPr sz="1700">
              <a:latin typeface="Lato"/>
              <a:ea typeface="Lato"/>
              <a:cs typeface="Lato"/>
              <a:sym typeface="Lato"/>
            </a:endParaRPr>
          </a:p>
          <a:p>
            <a:pPr indent="0" lvl="0" marL="0" rtl="0" algn="ctr">
              <a:lnSpc>
                <a:spcPct val="115000"/>
              </a:lnSpc>
              <a:spcBef>
                <a:spcPts val="1600"/>
              </a:spcBef>
              <a:spcAft>
                <a:spcPts val="0"/>
              </a:spcAft>
              <a:buClr>
                <a:schemeClr val="dk2"/>
              </a:buClr>
              <a:buSzPts val="1100"/>
              <a:buFont typeface="Arial"/>
              <a:buNone/>
            </a:pPr>
            <a:r>
              <a:rPr lang="en" sz="1700">
                <a:latin typeface="Lato"/>
                <a:ea typeface="Lato"/>
                <a:cs typeface="Lato"/>
                <a:sym typeface="Lato"/>
              </a:rPr>
              <a:t>% of Links in " &lt; Meta &gt; "," &lt; Script &gt; " and " &lt; Link&gt;" &lt; 17% → Legitimate</a:t>
            </a:r>
            <a:endParaRPr sz="1700">
              <a:latin typeface="Lato"/>
              <a:ea typeface="Lato"/>
              <a:cs typeface="Lato"/>
              <a:sym typeface="Lato"/>
            </a:endParaRPr>
          </a:p>
          <a:p>
            <a:pPr indent="0" lvl="0" marL="0" rtl="0" algn="ctr">
              <a:lnSpc>
                <a:spcPct val="115000"/>
              </a:lnSpc>
              <a:spcBef>
                <a:spcPts val="1600"/>
              </a:spcBef>
              <a:spcAft>
                <a:spcPts val="0"/>
              </a:spcAft>
              <a:buClr>
                <a:schemeClr val="dk2"/>
              </a:buClr>
              <a:buSzPts val="1100"/>
              <a:buFont typeface="Arial"/>
              <a:buNone/>
            </a:pPr>
            <a:r>
              <a:rPr lang="en" sz="1700">
                <a:latin typeface="Lato"/>
                <a:ea typeface="Lato"/>
                <a:cs typeface="Lato"/>
                <a:sym typeface="Lato"/>
              </a:rPr>
              <a:t>% of Links in &lt; Meta &gt; "," &lt; Script &gt; " and " &lt; Link&gt;" ≥ 17% And ≤ 81% → Suspicious</a:t>
            </a:r>
            <a:endParaRPr sz="1700">
              <a:latin typeface="Lato"/>
              <a:ea typeface="Lato"/>
              <a:cs typeface="Lato"/>
              <a:sym typeface="Lato"/>
            </a:endParaRPr>
          </a:p>
          <a:p>
            <a:pPr indent="0" lvl="0" marL="0" rtl="0" algn="ctr">
              <a:lnSpc>
                <a:spcPct val="115000"/>
              </a:lnSpc>
              <a:spcBef>
                <a:spcPts val="1600"/>
              </a:spcBef>
              <a:spcAft>
                <a:spcPts val="0"/>
              </a:spcAft>
              <a:buClr>
                <a:schemeClr val="dk2"/>
              </a:buClr>
              <a:buSzPts val="1100"/>
              <a:buFont typeface="Arial"/>
              <a:buNone/>
            </a:pPr>
            <a:r>
              <a:rPr lang="en" sz="1700">
                <a:latin typeface="Lato"/>
                <a:ea typeface="Lato"/>
                <a:cs typeface="Lato"/>
                <a:sym typeface="Lato"/>
              </a:rPr>
              <a:t>Otherwise → Phishing</a:t>
            </a:r>
            <a:endParaRPr sz="1700">
              <a:latin typeface="Lato"/>
              <a:ea typeface="Lato"/>
              <a:cs typeface="Lato"/>
              <a:sym typeface="Lato"/>
            </a:endParaRPr>
          </a:p>
          <a:p>
            <a:pPr indent="0" lvl="0" marL="0" rtl="0" algn="ctr">
              <a:lnSpc>
                <a:spcPct val="115000"/>
              </a:lnSpc>
              <a:spcBef>
                <a:spcPts val="1600"/>
              </a:spcBef>
              <a:spcAft>
                <a:spcPts val="1600"/>
              </a:spcAft>
              <a:buNone/>
            </a:pPr>
            <a:r>
              <a:t/>
            </a:r>
            <a:endParaRPr sz="17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SFH - server form handler</a:t>
            </a:r>
            <a:endParaRPr sz="2400"/>
          </a:p>
        </p:txBody>
      </p:sp>
      <p:sp>
        <p:nvSpPr>
          <p:cNvPr id="199" name="Google Shape;199;p33"/>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SFHs that contain an empty string or “about:blank” are considered doubtful because an action should be taken upon the submitted information. In addition, if the domain name in SFHs is different from the domain name of the webpage, this reveals that the webpage is suspicious because the submitted information is rarely handled by external domains.</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SFH is "about: blank" Or Is Empty → Phishing</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SFH Refers To A Different Domain → Suspicious</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Submitting to email</a:t>
            </a:r>
            <a:endParaRPr sz="2400"/>
          </a:p>
        </p:txBody>
      </p:sp>
      <p:sp>
        <p:nvSpPr>
          <p:cNvPr id="205" name="Google Shape;205;p34"/>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Web form allows a user to submit his personal information that is directed to a server for processing. A phisher might redirect the user’s information to his personal email. To that end, a server-side script language might be used such as “mail()” function in PHP. One more client-side function that might be used for this purpose is the “mailto:” function.</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Using "mail()" or "mailto:" Function to Submit User Information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Abnormal URL</a:t>
            </a:r>
            <a:endParaRPr sz="2400"/>
          </a:p>
        </p:txBody>
      </p:sp>
      <p:sp>
        <p:nvSpPr>
          <p:cNvPr id="211" name="Google Shape;211;p35"/>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7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Redirect</a:t>
            </a:r>
            <a:endParaRPr sz="2400"/>
          </a:p>
        </p:txBody>
      </p:sp>
      <p:sp>
        <p:nvSpPr>
          <p:cNvPr id="217" name="Google Shape;217;p36"/>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The fine line that distinguishes phishing websites from legitimate ones is how many times a website has been redirected. In our dataset, we find that legitimate websites have been redirected one time max. On the other hand, phishing websites containing this feature have been redirected at least 4 times.</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 of Redirect Page ≤ 1 → Legitimate</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 of Redirect Page ≥ 2 And &lt; 4 → Suspicious</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Phishing</a:t>
            </a:r>
            <a:endParaRPr sz="17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On mouseover exists</a:t>
            </a:r>
            <a:endParaRPr sz="2400"/>
          </a:p>
        </p:txBody>
      </p:sp>
      <p:sp>
        <p:nvSpPr>
          <p:cNvPr id="223" name="Google Shape;223;p37"/>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Phishers may use JavaScript to show a fake URL in the status bar to users.</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To extract this feature, we must dig-out the webpage source code, particularly the “onMouseOver” event, and check if it makes any changes on the status bar.</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onMouseOver Changes Status Bar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It Doesn’t Change Status Bar → Legitimate</a:t>
            </a:r>
            <a:endParaRPr sz="17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Right click</a:t>
            </a:r>
            <a:endParaRPr sz="2400"/>
          </a:p>
        </p:txBody>
      </p:sp>
      <p:sp>
        <p:nvSpPr>
          <p:cNvPr id="229" name="Google Shape;229;p38"/>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Phishers use JavaScript to disable the right-click function, so that users cannot view and save the webpage source code. This feature is treated exactly as “Using onMouseOver to hide the Link”. Nonetheless, for this feature, we will search for event “event.button==2” in the webpage source code and check if the right click is disabled.</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 Right Click Disabled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Popup window</a:t>
            </a:r>
            <a:endParaRPr sz="2400"/>
          </a:p>
        </p:txBody>
      </p:sp>
      <p:sp>
        <p:nvSpPr>
          <p:cNvPr id="235" name="Google Shape;235;p39"/>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It is unusual to find a legitimate website asking users to submit their personal information through a pop-up window. On the other hand, this feature has been used in some legitimate websites and its main goal is to warn users about fraudulent activities or broadcast a welcome announcement, though no personal information was asked to be filled in through these pop-up windows.</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Popup Window Contains Text Fields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Iframe</a:t>
            </a:r>
            <a:endParaRPr sz="2400"/>
          </a:p>
        </p:txBody>
      </p:sp>
      <p:sp>
        <p:nvSpPr>
          <p:cNvPr id="241" name="Google Shape;241;p40"/>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IFrame is an HTML tag used to display an additional webpage into one that is currently shown. Phishers can make use of the “iframe” tag and make it invisible i.e. without frame borders. In this regard, phishers make use of the “frameBorder” attribute which causes the browser to render a visual delineation.</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Using iframe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Age of domain</a:t>
            </a:r>
            <a:endParaRPr sz="2400"/>
          </a:p>
        </p:txBody>
      </p:sp>
      <p:sp>
        <p:nvSpPr>
          <p:cNvPr id="247" name="Google Shape;247;p41"/>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This feature can be extracted from WHOIS database. Most phishing websites live for a short period of time.</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Age Of Domain ≥ 6 months → Legitimate</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Phishing</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8" name="Google Shape;88;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Random Forest</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Font typeface="Raleway"/>
              <a:buChar char="➔"/>
            </a:pPr>
            <a:r>
              <a:t/>
            </a:r>
            <a:endParaRPr sz="1200">
              <a:solidFill>
                <a:schemeClr val="dk2"/>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DNS record</a:t>
            </a:r>
            <a:endParaRPr sz="2400"/>
          </a:p>
        </p:txBody>
      </p:sp>
      <p:sp>
        <p:nvSpPr>
          <p:cNvPr id="253" name="Google Shape;253;p42"/>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Assuming that for phishing websites, either the claimed identity is not recognized by the WHOIS database or domain is registered for less than a year . If the DNS record is empty or not found then the website is classified as “Phishing”, otherwise it is classified as “Legitimate”.</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no DNS Record For The Domain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Web </a:t>
            </a:r>
            <a:r>
              <a:rPr lang="en" sz="2400"/>
              <a:t>traffic rank </a:t>
            </a:r>
            <a:endParaRPr sz="2400"/>
          </a:p>
        </p:txBody>
      </p:sp>
      <p:sp>
        <p:nvSpPr>
          <p:cNvPr id="259" name="Google Shape;259;p43"/>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This feature measures the popularity of the website by determining the number of visitors and the number of pages they visit. However, since phishing websites live for a short period of time, they may not be recognized by the Alexa database (Alexa the Web Information Company., 1996). </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Website Rank &lt; 100,000 → Legitimate</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Website Rank &gt; 100,000 → Suspicious</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Phishing</a:t>
            </a:r>
            <a:endParaRPr sz="17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Page rank</a:t>
            </a:r>
            <a:endParaRPr sz="2400"/>
          </a:p>
        </p:txBody>
      </p:sp>
      <p:sp>
        <p:nvSpPr>
          <p:cNvPr id="265" name="Google Shape;265;p44"/>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PageRank aims to measure how important a webpage is on the Internet. The greater the PageRank value the more important the webpage. It is assumed that usually, phishing webpages have no PageRank. </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PageRank &lt; 100,000 → </a:t>
            </a:r>
            <a:r>
              <a:rPr lang="en" sz="1700">
                <a:latin typeface="Lato"/>
                <a:ea typeface="Lato"/>
                <a:cs typeface="Lato"/>
                <a:sym typeface="Lato"/>
              </a:rPr>
              <a:t>Legitimate</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Phishing</a:t>
            </a:r>
            <a:endParaRPr sz="17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Google index</a:t>
            </a:r>
            <a:endParaRPr sz="2400"/>
          </a:p>
        </p:txBody>
      </p:sp>
      <p:sp>
        <p:nvSpPr>
          <p:cNvPr id="271" name="Google Shape;271;p45"/>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This feature examines whether a website is in Google’s index or not. When a site is indexed by Google, it is displayed on search results. Usually, phishing webpages are merely accessible for a short period of time, and as a result many phishing webpages may not be found on the Google index.</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Webpage Indexed by Google → Legitimate</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Phishing</a:t>
            </a:r>
            <a:endParaRPr sz="17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Links pointing to page</a:t>
            </a:r>
            <a:endParaRPr sz="2400"/>
          </a:p>
        </p:txBody>
      </p:sp>
      <p:sp>
        <p:nvSpPr>
          <p:cNvPr id="277" name="Google Shape;277;p46"/>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The number of links pointing to the webpage indicates its legitimacy level, even if some links are of the same domain. Usually, phishing webpages have no links pointing to them. On the other hand, legitimate websites have at least 2 external links pointing to them.</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 of Links Pointing to The Webpage = 0 → Phishing</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 of Link Pointing to The Webpage &gt; 0 and ≤ 2 → Suspicious</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idx="4294967295" type="title"/>
          </p:nvPr>
        </p:nvSpPr>
        <p:spPr>
          <a:xfrm>
            <a:off x="535775" y="407350"/>
            <a:ext cx="6702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Known URL/IP </a:t>
            </a:r>
            <a:r>
              <a:rPr lang="en" sz="2400"/>
              <a:t>ending</a:t>
            </a:r>
            <a:r>
              <a:rPr lang="en" sz="2400"/>
              <a:t> (Statistical Report)</a:t>
            </a:r>
            <a:endParaRPr sz="2400"/>
          </a:p>
        </p:txBody>
      </p:sp>
      <p:sp>
        <p:nvSpPr>
          <p:cNvPr id="283" name="Google Shape;283;p47"/>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PhishTank formulates numerous statistical reports on phishing websites at every varying given periods of time. Using PhishTank’s  “Top 10 Domains” and “Top 10 IPs” and adding several more, we </a:t>
            </a:r>
            <a:r>
              <a:rPr lang="en" sz="1700">
                <a:latin typeface="Lato"/>
                <a:ea typeface="Lato"/>
                <a:cs typeface="Lato"/>
                <a:sym typeface="Lato"/>
              </a:rPr>
              <a:t>examine</a:t>
            </a:r>
            <a:r>
              <a:rPr lang="en" sz="1700">
                <a:latin typeface="Lato"/>
                <a:ea typeface="Lato"/>
                <a:cs typeface="Lato"/>
                <a:sym typeface="Lato"/>
              </a:rPr>
              <a:t> if our webpage has a known phishing domain/IP .</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Host IP/domain is known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In a perfect world...</a:t>
            </a:r>
            <a:endParaRPr sz="2400"/>
          </a:p>
        </p:txBody>
      </p:sp>
      <p:sp>
        <p:nvSpPr>
          <p:cNvPr id="289" name="Google Shape;289;p4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Talk about the difficulties faced, and about things that I would have done differently</a:t>
            </a:r>
            <a:endParaRPr sz="1700">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languages do </a:t>
            </a:r>
            <a:br>
              <a:rPr lang="en"/>
            </a:br>
            <a:r>
              <a:rPr lang="en"/>
              <a:t>you need to know to </a:t>
            </a:r>
            <a:r>
              <a:rPr lang="en">
                <a:solidFill>
                  <a:schemeClr val="accent2"/>
                </a:solidFill>
              </a:rPr>
              <a:t>communicate with </a:t>
            </a:r>
            <a:br>
              <a:rPr lang="en">
                <a:solidFill>
                  <a:schemeClr val="accent2"/>
                </a:solidFill>
              </a:rPr>
            </a:br>
            <a:r>
              <a:rPr lang="en">
                <a:solidFill>
                  <a:schemeClr val="accent2"/>
                </a:solidFill>
              </a:rPr>
              <a:t>the rest of the world?</a:t>
            </a:r>
            <a:endParaRPr>
              <a:solidFill>
                <a:schemeClr val="accent2"/>
              </a:solidFill>
            </a:endParaRPr>
          </a:p>
        </p:txBody>
      </p:sp>
      <p:grpSp>
        <p:nvGrpSpPr>
          <p:cNvPr id="295" name="Google Shape;295;p49"/>
          <p:cNvGrpSpPr/>
          <p:nvPr/>
        </p:nvGrpSpPr>
        <p:grpSpPr>
          <a:xfrm>
            <a:off x="6781388" y="2464029"/>
            <a:ext cx="2212050" cy="2537076"/>
            <a:chOff x="6803275" y="395363"/>
            <a:chExt cx="2212050" cy="2537076"/>
          </a:xfrm>
        </p:grpSpPr>
        <p:pic>
          <p:nvPicPr>
            <p:cNvPr id="296" name="Google Shape;296;p4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97" name="Google Shape;297;p4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98" name="Google Shape;298;p4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In this example, we’re leading off with something </a:t>
              </a:r>
              <a:r>
                <a:rPr b="1" lang="en" sz="1200">
                  <a:solidFill>
                    <a:schemeClr val="dk2"/>
                  </a:solidFill>
                  <a:latin typeface="Raleway"/>
                  <a:ea typeface="Raleway"/>
                  <a:cs typeface="Raleway"/>
                  <a:sym typeface="Raleway"/>
                </a:rPr>
                <a:t>unexpected.</a:t>
              </a:r>
              <a:r>
                <a:rPr lang="en"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While the audience is trying to come up with a number, we’ll surprise them with the next slide.</a:t>
              </a:r>
              <a:endParaRPr b="1" sz="1200">
                <a:solidFill>
                  <a:schemeClr val="dk2"/>
                </a:solidFill>
                <a:latin typeface="Raleway"/>
                <a:ea typeface="Raleway"/>
                <a:cs typeface="Raleway"/>
                <a:sym typeface="Raleway"/>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3"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5" name="Google Shape;95;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6" name="Google Shape;96;p16"/>
          <p:cNvSpPr txBox="1"/>
          <p:nvPr/>
        </p:nvSpPr>
        <p:spPr>
          <a:xfrm>
            <a:off x="2855550" y="750477"/>
            <a:ext cx="3432900" cy="1071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Feature extraction</a:t>
            </a:r>
            <a:endParaRPr b="1" sz="3000">
              <a:solidFill>
                <a:schemeClr val="lt2"/>
              </a:solidFill>
              <a:latin typeface="Raleway"/>
              <a:ea typeface="Raleway"/>
              <a:cs typeface="Raleway"/>
              <a:sym typeface="Raleway"/>
            </a:endParaRPr>
          </a:p>
        </p:txBody>
      </p:sp>
      <p:sp>
        <p:nvSpPr>
          <p:cNvPr id="97" name="Google Shape;97;p16"/>
          <p:cNvSpPr txBox="1"/>
          <p:nvPr>
            <p:ph idx="4294967295" type="body"/>
          </p:nvPr>
        </p:nvSpPr>
        <p:spPr>
          <a:xfrm>
            <a:off x="2855550" y="1741301"/>
            <a:ext cx="3432900" cy="243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Font typeface="Raleway"/>
              <a:buChar char="➔"/>
            </a:pPr>
            <a:r>
              <a:rPr lang="en" sz="1200">
                <a:latin typeface="Raleway"/>
                <a:ea typeface="Raleway"/>
                <a:cs typeface="Raleway"/>
                <a:sym typeface="Raleway"/>
              </a:rPr>
              <a:t>Feature extractionFeature extraction</a:t>
            </a: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4294967295" type="title"/>
          </p:nvPr>
        </p:nvSpPr>
        <p:spPr>
          <a:xfrm>
            <a:off x="535775" y="331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The Data’s Features</a:t>
            </a:r>
            <a:endParaRPr sz="2400"/>
          </a:p>
        </p:txBody>
      </p:sp>
      <p:sp>
        <p:nvSpPr>
          <p:cNvPr id="103" name="Google Shape;103;p17"/>
          <p:cNvSpPr txBox="1"/>
          <p:nvPr>
            <p:ph idx="4294967295" type="title"/>
          </p:nvPr>
        </p:nvSpPr>
        <p:spPr>
          <a:xfrm>
            <a:off x="535775" y="794350"/>
            <a:ext cx="6210300" cy="3389700"/>
          </a:xfrm>
          <a:prstGeom prst="rect">
            <a:avLst/>
          </a:prstGeom>
        </p:spPr>
        <p:txBody>
          <a:bodyPr anchorCtr="0" anchor="t" bIns="91425" lIns="91425" spcFirstLastPara="1" rIns="91425" wrap="square" tIns="91425">
            <a:noAutofit/>
          </a:bodyPr>
          <a:lstStyle/>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Having IP address { -1,1 }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URL length: normal/long/crazy-long  { 1,0,-1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Shortening</a:t>
            </a:r>
            <a:r>
              <a:rPr b="0" lang="en" sz="700">
                <a:latin typeface="Lato"/>
                <a:ea typeface="Lato"/>
                <a:cs typeface="Lato"/>
                <a:sym typeface="Lato"/>
              </a:rPr>
              <a:t> service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Having @ symbol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Double slash redirecting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Prefix Suffix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Having Sub Domain: one-dot/two-dots/else { 1,0,-1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SSL final State  { -1,1,0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Domain </a:t>
            </a:r>
            <a:r>
              <a:rPr b="0" lang="en" sz="700">
                <a:latin typeface="Lato"/>
                <a:ea typeface="Lato"/>
                <a:cs typeface="Lato"/>
                <a:sym typeface="Lato"/>
              </a:rPr>
              <a:t>registration</a:t>
            </a:r>
            <a:r>
              <a:rPr b="0" lang="en" sz="700">
                <a:latin typeface="Lato"/>
                <a:ea typeface="Lato"/>
                <a:cs typeface="Lato"/>
                <a:sym typeface="Lato"/>
              </a:rPr>
              <a:t> length: less-than-a-year-remaining/else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Favicon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Port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HTTPS token { 1, -1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Request_URL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URL_of_Anchor { -1,0,1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Links in tags { 1,-1,</a:t>
            </a:r>
            <a:r>
              <a:rPr b="0" lang="en" sz="700">
                <a:latin typeface="Lato"/>
                <a:ea typeface="Lato"/>
                <a:cs typeface="Lato"/>
                <a:sym typeface="Lato"/>
              </a:rPr>
              <a:t>0</a:t>
            </a:r>
            <a:r>
              <a:rPr b="0" lang="en" sz="700">
                <a:latin typeface="Lato"/>
                <a:ea typeface="Lato"/>
                <a:cs typeface="Lato"/>
                <a:sym typeface="Lato"/>
              </a:rPr>
              <a:t>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SFH  { -1,1,0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Submitting_to_email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Abnormal_URL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Redirect: number-of-history-lines smaller than one/ smaller than four/ else  { -1, 0,1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On mouseover exists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Right click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Popup Window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Iframe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Age of domain: older-than-6-months/else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DNS record: less-than-a-year/else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Web traffic rank  { -1,0,1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Page rank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Google index { 1,-1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Links pointing to page: none/less-than-two/else { 1,0,-1 }</a:t>
            </a:r>
            <a:endParaRPr b="0" sz="700">
              <a:latin typeface="Lato"/>
              <a:ea typeface="Lato"/>
              <a:cs typeface="Lato"/>
              <a:sym typeface="Lato"/>
            </a:endParaRPr>
          </a:p>
          <a:p>
            <a:pPr indent="-273050" lvl="0" marL="457200" rtl="0" algn="l">
              <a:lnSpc>
                <a:spcPct val="115000"/>
              </a:lnSpc>
              <a:spcBef>
                <a:spcPts val="0"/>
              </a:spcBef>
              <a:spcAft>
                <a:spcPts val="0"/>
              </a:spcAft>
              <a:buSzPts val="700"/>
              <a:buFont typeface="Lato"/>
              <a:buAutoNum type="arabicPeriod"/>
            </a:pPr>
            <a:r>
              <a:rPr b="0" lang="en" sz="700">
                <a:latin typeface="Lato"/>
                <a:ea typeface="Lato"/>
                <a:cs typeface="Lato"/>
                <a:sym typeface="Lato"/>
              </a:rPr>
              <a:t>Known URL/IP ending  { -1,1 }</a:t>
            </a:r>
            <a:endParaRPr b="0" sz="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Having IP address</a:t>
            </a:r>
            <a:endParaRPr sz="2400"/>
          </a:p>
        </p:txBody>
      </p:sp>
      <p:sp>
        <p:nvSpPr>
          <p:cNvPr id="109" name="Google Shape;109;p18"/>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If an IP address is used as an alternative of the domain name in the URL, such as “</a:t>
            </a:r>
            <a:r>
              <a:rPr lang="en" sz="1700" u="sng">
                <a:solidFill>
                  <a:schemeClr val="hlink"/>
                </a:solidFill>
                <a:latin typeface="Lato"/>
                <a:ea typeface="Lato"/>
                <a:cs typeface="Lato"/>
                <a:sym typeface="Lato"/>
                <a:hlinkClick r:id="rId3"/>
              </a:rPr>
              <a:t>http://125.98.3.123/fake.html</a:t>
            </a:r>
            <a:r>
              <a:rPr lang="en" sz="1700">
                <a:latin typeface="Lato"/>
                <a:ea typeface="Lato"/>
                <a:cs typeface="Lato"/>
                <a:sym typeface="Lato"/>
              </a:rPr>
              <a:t>”, users can be sure that someone is trying to steal their personal information.</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Sometimes, the IP address is even transformed into hexadecimal code as shown in the following link “</a:t>
            </a:r>
            <a:r>
              <a:rPr lang="en" sz="1700" u="sng">
                <a:solidFill>
                  <a:schemeClr val="hlink"/>
                </a:solidFill>
                <a:latin typeface="Lato"/>
                <a:ea typeface="Lato"/>
                <a:cs typeface="Lato"/>
                <a:sym typeface="Lato"/>
                <a:hlinkClick r:id="rId4"/>
              </a:rPr>
              <a:t>http://0x58.0xCC.0xCA.0x62/2/paypal.ca/index.html</a:t>
            </a:r>
            <a:r>
              <a:rPr lang="en" sz="1700">
                <a:latin typeface="Lato"/>
                <a:ea typeface="Lato"/>
                <a:cs typeface="Lato"/>
                <a:sym typeface="Lato"/>
              </a:rPr>
              <a:t>”.</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If The Domain Part has an IP Address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idx="4294967295" type="title"/>
          </p:nvPr>
        </p:nvSpPr>
        <p:spPr>
          <a:xfrm>
            <a:off x="535775" y="1787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URL length</a:t>
            </a:r>
            <a:endParaRPr sz="2400"/>
          </a:p>
        </p:txBody>
      </p:sp>
      <p:sp>
        <p:nvSpPr>
          <p:cNvPr id="115" name="Google Shape;115;p19"/>
          <p:cNvSpPr txBox="1"/>
          <p:nvPr>
            <p:ph idx="4294967295" type="title"/>
          </p:nvPr>
        </p:nvSpPr>
        <p:spPr>
          <a:xfrm>
            <a:off x="462450" y="7650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Phishers can use long URL to hide the doubtful part in the address bar. </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For example: “http://federmacedoadv.com.br/3f/aze/ab51e2e319e51502f416dbe46b773a5e/?cmd=_home&amp;dispatch=11004d58f5b74f8dc1e7c2e8dd4105e811004d58f5b74f8dc1e7c2e8dd4105e8@phishing.website.html”</a:t>
            </a:r>
            <a:endParaRPr sz="1700">
              <a:latin typeface="Lato"/>
              <a:ea typeface="Lato"/>
              <a:cs typeface="Lato"/>
              <a:sym typeface="Lato"/>
            </a:endParaRPr>
          </a:p>
          <a:p>
            <a:pPr indent="0" lvl="0" marL="0" rtl="0" algn="l">
              <a:lnSpc>
                <a:spcPct val="115000"/>
              </a:lnSpc>
              <a:spcBef>
                <a:spcPts val="1600"/>
              </a:spcBef>
              <a:spcAft>
                <a:spcPts val="0"/>
              </a:spcAft>
              <a:buNone/>
            </a:pPr>
            <a:r>
              <a:rPr lang="en" sz="1300">
                <a:latin typeface="Lato"/>
                <a:ea typeface="Lato"/>
                <a:cs typeface="Lato"/>
                <a:sym typeface="Lato"/>
              </a:rPr>
              <a:t>I borrowed the calculation of the </a:t>
            </a:r>
            <a:r>
              <a:rPr lang="en" sz="1300">
                <a:latin typeface="Lato"/>
                <a:ea typeface="Lato"/>
                <a:cs typeface="Lato"/>
                <a:sym typeface="Lato"/>
              </a:rPr>
              <a:t>average </a:t>
            </a:r>
            <a:r>
              <a:rPr lang="en" sz="1300">
                <a:latin typeface="Lato"/>
                <a:ea typeface="Lato"/>
                <a:cs typeface="Lato"/>
                <a:sym typeface="Lato"/>
              </a:rPr>
              <a:t>length of URLs from other studies that are </a:t>
            </a:r>
            <a:r>
              <a:rPr lang="en" sz="1300">
                <a:latin typeface="Lato"/>
                <a:ea typeface="Lato"/>
                <a:cs typeface="Lato"/>
                <a:sym typeface="Lato"/>
              </a:rPr>
              <a:t>concerned with other data</a:t>
            </a:r>
            <a:r>
              <a:rPr lang="en" sz="1300">
                <a:latin typeface="Lato"/>
                <a:ea typeface="Lato"/>
                <a:cs typeface="Lato"/>
                <a:sym typeface="Lato"/>
              </a:rPr>
              <a:t>. Their results showed that if the length of the URL is greater than or equal 54 characters then the URL is classified as phishing. Further analysis on our data might probably </a:t>
            </a:r>
            <a:r>
              <a:rPr lang="en" sz="1300">
                <a:latin typeface="Lato"/>
                <a:ea typeface="Lato"/>
                <a:cs typeface="Lato"/>
                <a:sym typeface="Lato"/>
              </a:rPr>
              <a:t>yield</a:t>
            </a:r>
            <a:r>
              <a:rPr lang="en" sz="1300">
                <a:latin typeface="Lato"/>
                <a:ea typeface="Lato"/>
                <a:cs typeface="Lato"/>
                <a:sym typeface="Lato"/>
              </a:rPr>
              <a:t> a different number that is more microsoft-phishing oriented.</a:t>
            </a:r>
            <a:endParaRPr sz="13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𝑈𝑅𝐿</a:t>
            </a:r>
            <a:r>
              <a:rPr lang="en" sz="1700">
                <a:latin typeface="Lato"/>
                <a:ea typeface="Lato"/>
                <a:cs typeface="Lato"/>
                <a:sym typeface="Lato"/>
              </a:rPr>
              <a:t> 𝑙𝑒𝑛𝑔𝑡ℎ &lt; 54 → Legitimate</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𝑈𝑅𝐿 𝑙𝑒𝑛𝑔𝑡ℎ ≥ 54 𝑎𝑛𝑑 ≤ 7</a:t>
            </a:r>
            <a:r>
              <a:rPr lang="en" sz="1700">
                <a:latin typeface="Lato"/>
                <a:ea typeface="Lato"/>
                <a:cs typeface="Lato"/>
                <a:sym typeface="Lato"/>
              </a:rPr>
              <a:t>5 → </a:t>
            </a:r>
            <a:r>
              <a:rPr lang="en" sz="1700">
                <a:latin typeface="Lato"/>
                <a:ea typeface="Lato"/>
                <a:cs typeface="Lato"/>
                <a:sym typeface="Lato"/>
              </a:rPr>
              <a:t>𝑆𝑢𝑠𝑝𝑖𝑐𝑖𝑜𝑢𝑠 </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𝑜𝑡ℎ𝑒𝑟𝑤𝑖𝑠𝑒 →Phishing </a:t>
            </a:r>
            <a:endParaRPr sz="17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Shortening services</a:t>
            </a:r>
            <a:endParaRPr sz="2400"/>
          </a:p>
        </p:txBody>
      </p:sp>
      <p:sp>
        <p:nvSpPr>
          <p:cNvPr id="121" name="Google Shape;121;p20"/>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URL shortening is a method in which a URL may be made considerably smaller in length and still lead to the required webpage. This is accomplished by means of an “HTTP Redirect” on a domain name that is short, which links to the webpage that has a long URL.</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For example, the URL “</a:t>
            </a:r>
            <a:r>
              <a:rPr lang="en" sz="1700" u="sng">
                <a:solidFill>
                  <a:schemeClr val="hlink"/>
                </a:solidFill>
                <a:latin typeface="Lato"/>
                <a:ea typeface="Lato"/>
                <a:cs typeface="Lato"/>
                <a:sym typeface="Lato"/>
                <a:hlinkClick r:id="rId3"/>
              </a:rPr>
              <a:t>http://portal.hud.ac.uk/</a:t>
            </a:r>
            <a:r>
              <a:rPr lang="en" sz="1700">
                <a:latin typeface="Lato"/>
                <a:ea typeface="Lato"/>
                <a:cs typeface="Lato"/>
                <a:sym typeface="Lato"/>
              </a:rPr>
              <a:t>” can be shortened to “bit.ly/19DXSk4”. </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TinyURL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4294967295" type="title"/>
          </p:nvPr>
        </p:nvSpPr>
        <p:spPr>
          <a:xfrm>
            <a:off x="535775" y="407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 Symbol</a:t>
            </a:r>
            <a:endParaRPr sz="2400"/>
          </a:p>
        </p:txBody>
      </p:sp>
      <p:sp>
        <p:nvSpPr>
          <p:cNvPr id="127" name="Google Shape;127;p21"/>
          <p:cNvSpPr txBox="1"/>
          <p:nvPr>
            <p:ph idx="4294967295" type="title"/>
          </p:nvPr>
        </p:nvSpPr>
        <p:spPr>
          <a:xfrm>
            <a:off x="462450" y="1222250"/>
            <a:ext cx="8219100" cy="36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Using “@” symbol in the URL leads the browser to ignore everything preceding the “@” symbol and the real address often follows the “@” symbol.</a:t>
            </a:r>
            <a:endParaRPr sz="1700">
              <a:latin typeface="Lato"/>
              <a:ea typeface="Lato"/>
              <a:cs typeface="Lato"/>
              <a:sym typeface="Lato"/>
            </a:endParaRPr>
          </a:p>
          <a:p>
            <a:pPr indent="0" lvl="0" marL="0" rtl="0" algn="ctr">
              <a:lnSpc>
                <a:spcPct val="115000"/>
              </a:lnSpc>
              <a:spcBef>
                <a:spcPts val="1600"/>
              </a:spcBef>
              <a:spcAft>
                <a:spcPts val="0"/>
              </a:spcAft>
              <a:buNone/>
            </a:pPr>
            <a:r>
              <a:rPr lang="en" sz="1700">
                <a:latin typeface="Lato"/>
                <a:ea typeface="Lato"/>
                <a:cs typeface="Lato"/>
                <a:sym typeface="Lato"/>
              </a:rPr>
              <a:t> Url Having @ Symbol → Phishing</a:t>
            </a:r>
            <a:endParaRPr sz="1700">
              <a:latin typeface="Lato"/>
              <a:ea typeface="Lato"/>
              <a:cs typeface="Lato"/>
              <a:sym typeface="Lato"/>
            </a:endParaRPr>
          </a:p>
          <a:p>
            <a:pPr indent="0" lvl="0" marL="0" rtl="0" algn="ctr">
              <a:lnSpc>
                <a:spcPct val="115000"/>
              </a:lnSpc>
              <a:spcBef>
                <a:spcPts val="1600"/>
              </a:spcBef>
              <a:spcAft>
                <a:spcPts val="1600"/>
              </a:spcAft>
              <a:buNone/>
            </a:pPr>
            <a:r>
              <a:rPr lang="en" sz="1700">
                <a:latin typeface="Lato"/>
                <a:ea typeface="Lato"/>
                <a:cs typeface="Lato"/>
                <a:sym typeface="Lato"/>
              </a:rPr>
              <a:t>Otherwise → Legitimate</a:t>
            </a:r>
            <a:endParaRPr sz="17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