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2" r:id="rId6"/>
    <p:sldId id="264" r:id="rId7"/>
    <p:sldId id="266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07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25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23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86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46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73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75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13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479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8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176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64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03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9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6256A5-5381-4CFF-9D1A-3C08A8A4E4A7}" type="datetimeFigureOut">
              <a:rPr lang="he-IL" smtClean="0"/>
              <a:t>כ"ה/ניסן/תש"פ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62968C-6B2F-4B14-B4E2-D2CFF8ED4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184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TyhKKP2modSJncL6-AwT7MUbVMx5TLD?usp=sharing" TargetMode="External"/><Relationship Id="rId2" Type="http://schemas.openxmlformats.org/officeDocument/2006/relationships/hyperlink" Target="http://www.its.caltech.edu/~matilde/HodgkinHuxleyMode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The Hodgkin-Huxley Model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86038" y="3703442"/>
            <a:ext cx="8819924" cy="2171841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Introduction to neural networks - Assignment 2 </a:t>
            </a:r>
          </a:p>
          <a:p>
            <a:pPr rtl="0"/>
            <a:r>
              <a:rPr lang="en-US" sz="3200" dirty="0" smtClean="0"/>
              <a:t>By: </a:t>
            </a:r>
            <a:r>
              <a:rPr lang="en-US" sz="3200" dirty="0" err="1" smtClean="0"/>
              <a:t>Nadav</a:t>
            </a:r>
            <a:r>
              <a:rPr lang="en-US" sz="3200" dirty="0" smtClean="0"/>
              <a:t> Porat</a:t>
            </a:r>
          </a:p>
          <a:p>
            <a:pPr rtl="0"/>
            <a:r>
              <a:rPr lang="en-US" sz="3200" dirty="0" smtClean="0"/>
              <a:t>19/4/20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3970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Refractory period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955836" y="1185911"/>
            <a:ext cx="10584522" cy="4058751"/>
          </a:xfrm>
        </p:spPr>
        <p:txBody>
          <a:bodyPr/>
          <a:lstStyle/>
          <a:p>
            <a:pPr marL="36900" indent="0" algn="l" rtl="0">
              <a:buNone/>
            </a:pPr>
            <a:r>
              <a:rPr lang="en-US" dirty="0" smtClean="0"/>
              <a:t>We can see the refractory period by sending another pulse right after the first AP, before the system came to equilibrium. The second pulse </a:t>
            </a:r>
            <a:r>
              <a:rPr lang="en-US" b="1" dirty="0" smtClean="0"/>
              <a:t>didn’t</a:t>
            </a:r>
            <a:r>
              <a:rPr lang="en-US" dirty="0" smtClean="0"/>
              <a:t> initiate an AP, instead it created a little bump in the hyperpolarization period.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4" y="2587753"/>
            <a:ext cx="5487650" cy="3658433"/>
          </a:xfrm>
          <a:prstGeom prst="rect">
            <a:avLst/>
          </a:prstGeom>
        </p:spPr>
      </p:pic>
      <p:cxnSp>
        <p:nvCxnSpPr>
          <p:cNvPr id="3" name="מחבר חץ ישר 2"/>
          <p:cNvCxnSpPr/>
          <p:nvPr/>
        </p:nvCxnSpPr>
        <p:spPr>
          <a:xfrm>
            <a:off x="2976664" y="4727643"/>
            <a:ext cx="87549" cy="75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79412" y="4450644"/>
            <a:ext cx="9696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>
                <a:solidFill>
                  <a:schemeClr val="bg1"/>
                </a:solidFill>
              </a:rPr>
              <a:t>Lil’ bump</a:t>
            </a:r>
            <a:endParaRPr lang="he-I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Refractory period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955836" y="1185911"/>
            <a:ext cx="10584522" cy="4058751"/>
          </a:xfrm>
        </p:spPr>
        <p:txBody>
          <a:bodyPr/>
          <a:lstStyle/>
          <a:p>
            <a:pPr marL="36900" indent="0" algn="l" rtl="0">
              <a:buNone/>
            </a:pPr>
            <a:r>
              <a:rPr lang="en-US" dirty="0" smtClean="0"/>
              <a:t>We can overcome the refractory period by sending a </a:t>
            </a:r>
            <a:r>
              <a:rPr lang="en-US" b="1" dirty="0" smtClean="0"/>
              <a:t>strong</a:t>
            </a:r>
            <a:r>
              <a:rPr lang="en-US" dirty="0" smtClean="0"/>
              <a:t> second pulse.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4" y="258775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Poisson’s distribution input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955836" y="1154381"/>
                <a:ext cx="10584522" cy="4058751"/>
              </a:xfrm>
            </p:spPr>
            <p:txBody>
              <a:bodyPr/>
              <a:lstStyle/>
              <a:p>
                <a:pPr marL="36900" indent="0" algn="l" rtl="0">
                  <a:buNone/>
                </a:pPr>
                <a:r>
                  <a:rPr lang="en-US" dirty="0" smtClean="0"/>
                  <a:t>The Poisson's distribution details the occurrence of independent events with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e-IL" dirty="0" smtClean="0"/>
              </a:p>
              <a:p>
                <a:pPr marL="36900" indent="0" algn="l" rtl="0">
                  <a:buNone/>
                </a:pPr>
                <a:r>
                  <a:rPr lang="en-US" dirty="0" smtClean="0"/>
                  <a:t>In the following example we see the reaction to current input drawn from the Poisson distribution with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We can see that the voltage output is characterized by “</a:t>
                </a:r>
                <a:r>
                  <a:rPr lang="en-US" b="1" dirty="0" smtClean="0"/>
                  <a:t>bursts</a:t>
                </a:r>
                <a:r>
                  <a:rPr lang="en-US" dirty="0" smtClean="0"/>
                  <a:t>” or “</a:t>
                </a:r>
                <a:r>
                  <a:rPr lang="en-US" b="1" dirty="0" smtClean="0"/>
                  <a:t>clusters</a:t>
                </a:r>
                <a:r>
                  <a:rPr lang="en-US" dirty="0" smtClean="0"/>
                  <a:t>” of many AP. </a:t>
                </a:r>
                <a:endParaRPr lang="he-IL" dirty="0"/>
              </a:p>
            </p:txBody>
          </p:sp>
        </mc:Choice>
        <mc:Fallback xmlns="">
          <p:sp>
            <p:nvSpPr>
              <p:cNvPr id="8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836" y="1154381"/>
                <a:ext cx="10584522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4" y="258775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Poisson’s distribution input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955836" y="1185911"/>
                <a:ext cx="10584522" cy="4058751"/>
              </a:xfrm>
            </p:spPr>
            <p:txBody>
              <a:bodyPr/>
              <a:lstStyle/>
              <a:p>
                <a:pPr marL="36900" indent="0" algn="l" rtl="0">
                  <a:buNone/>
                </a:pPr>
                <a:r>
                  <a:rPr lang="en-US" dirty="0" smtClean="0"/>
                  <a:t>And with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r>
                  <a:rPr lang="en-US" dirty="0" smtClean="0"/>
                  <a:t>:</a:t>
                </a:r>
                <a:endParaRPr lang="he-IL" dirty="0"/>
              </a:p>
            </p:txBody>
          </p:sp>
        </mc:Choice>
        <mc:Fallback xmlns="">
          <p:sp>
            <p:nvSpPr>
              <p:cNvPr id="8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836" y="1185911"/>
                <a:ext cx="10584522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4" y="258775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AP frequency</a:t>
            </a:r>
            <a:endParaRPr lang="he-IL" dirty="0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955836" y="865347"/>
            <a:ext cx="10584522" cy="5887550"/>
          </a:xfrm>
        </p:spPr>
        <p:txBody>
          <a:bodyPr/>
          <a:lstStyle/>
          <a:p>
            <a:pPr marL="36900" indent="0" algn="l" rtl="0">
              <a:buNone/>
            </a:pPr>
            <a:r>
              <a:rPr lang="en-US" dirty="0" smtClean="0"/>
              <a:t>The frequency of firing AP </a:t>
            </a:r>
            <a:r>
              <a:rPr lang="en-US" b="1" dirty="0" smtClean="0"/>
              <a:t>raises</a:t>
            </a:r>
            <a:r>
              <a:rPr lang="en-US" dirty="0" smtClean="0"/>
              <a:t> as the amplitude of the input (steady) current arises.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order to demonstrate this, I programmed a function to print the frequency in relation to different amplitudes and plotted the results:</a:t>
            </a:r>
          </a:p>
          <a:p>
            <a:pPr marL="36900" indent="0" algn="l" rtl="0">
              <a:buNone/>
            </a:pPr>
            <a:endParaRPr lang="en-US" dirty="0"/>
          </a:p>
          <a:p>
            <a:pPr marL="36900" indent="0" algn="l" rtl="0">
              <a:buNone/>
            </a:pPr>
            <a:endParaRPr lang="en-US" dirty="0" smtClean="0"/>
          </a:p>
          <a:p>
            <a:pPr marL="36900" indent="0" algn="l" rtl="0">
              <a:buNone/>
            </a:pPr>
            <a:endParaRPr lang="en-US" dirty="0"/>
          </a:p>
          <a:p>
            <a:pPr marL="36900" indent="0" algn="l" rtl="0">
              <a:buNone/>
            </a:pPr>
            <a:endParaRPr lang="en-US" dirty="0" smtClean="0"/>
          </a:p>
          <a:p>
            <a:pPr marL="36900" indent="0" algn="l" rtl="0">
              <a:buNone/>
            </a:pPr>
            <a:endParaRPr lang="en-US" dirty="0"/>
          </a:p>
          <a:p>
            <a:pPr marL="36900" indent="0" algn="l" rtl="0">
              <a:buNone/>
            </a:pPr>
            <a:endParaRPr lang="en-US" dirty="0" smtClean="0"/>
          </a:p>
          <a:p>
            <a:pPr marL="36900" indent="0" algn="l" rtl="0">
              <a:buNone/>
            </a:pPr>
            <a:endParaRPr lang="en-US" dirty="0"/>
          </a:p>
          <a:p>
            <a:pPr marL="36900" indent="0" algn="l" rtl="0">
              <a:buNone/>
            </a:pPr>
            <a:endParaRPr lang="en-US" dirty="0" smtClean="0"/>
          </a:p>
          <a:p>
            <a:pPr marL="36900" indent="0" algn="l" rtl="0">
              <a:buNone/>
            </a:pPr>
            <a:endParaRPr lang="en-US" dirty="0"/>
          </a:p>
          <a:p>
            <a:pPr marL="36900" indent="0" algn="l" rtl="0">
              <a:buNone/>
            </a:pPr>
            <a:endParaRPr lang="en-US" dirty="0" smtClean="0"/>
          </a:p>
          <a:p>
            <a:pPr marL="36900" indent="0" algn="l" rtl="0">
              <a:buNone/>
            </a:pPr>
            <a:r>
              <a:rPr lang="en-US" dirty="0" smtClean="0"/>
              <a:t>Side note: the amplitude of the multiple AP’s decrease as the frequency raises.</a:t>
            </a:r>
          </a:p>
        </p:txBody>
      </p:sp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94" y="1940900"/>
            <a:ext cx="6222105" cy="41480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/>
              <a:t>The theoretical equations on which my work is based can be found </a:t>
            </a:r>
            <a:r>
              <a:rPr lang="en-US"/>
              <a:t>here</a:t>
            </a:r>
            <a:r>
              <a:rPr lang="en-US" smtClean="0"/>
              <a:t>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Ryan </a:t>
            </a:r>
            <a:r>
              <a:rPr lang="en-US" dirty="0" err="1" smtClean="0"/>
              <a:t>Siciliano</a:t>
            </a:r>
            <a:r>
              <a:rPr lang="en-US" dirty="0" smtClean="0"/>
              <a:t> , The Hodgkin – Huxley model, </a:t>
            </a:r>
            <a:r>
              <a:rPr lang="en-US" dirty="0" err="1" smtClean="0"/>
              <a:t>CalTech</a:t>
            </a:r>
            <a:r>
              <a:rPr lang="en-US" dirty="0" smtClean="0"/>
              <a:t>, 6/3/12 -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My </a:t>
            </a:r>
            <a:r>
              <a:rPr lang="en-US" dirty="0"/>
              <a:t>code can be found here: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.</a:t>
            </a:r>
          </a:p>
          <a:p>
            <a:pPr algn="l" rtl="0"/>
            <a:endParaRPr lang="en-US" dirty="0" smtClean="0"/>
          </a:p>
          <a:p>
            <a:pPr marL="3690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41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77161" y="0"/>
            <a:ext cx="10353762" cy="970450"/>
          </a:xfrm>
        </p:spPr>
        <p:txBody>
          <a:bodyPr/>
          <a:lstStyle/>
          <a:p>
            <a:pPr rtl="0"/>
            <a:r>
              <a:rPr lang="en-US" dirty="0" smtClean="0"/>
              <a:t>Notes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584522" cy="4058751"/>
              </a:xfrm>
            </p:spPr>
            <p:txBody>
              <a:bodyPr/>
              <a:lstStyle/>
              <a:p>
                <a:pPr algn="l" rtl="0"/>
                <a:r>
                  <a:rPr lang="en-US" dirty="0" smtClean="0"/>
                  <a:t> The equations I used are a bit different than the ones provided in the book and lectures (the latter of which are true to the original data in HH’s work) . </a:t>
                </a:r>
              </a:p>
              <a:p>
                <a:pPr algn="l" rtl="0"/>
                <a:r>
                  <a:rPr lang="en-US" dirty="0" smtClean="0"/>
                  <a:t> The main difference is a displacement in the membrane potential, in the book the resting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r>
                  <a:rPr lang="en-US" dirty="0" smtClean="0"/>
                  <a:t> is considered to be the reference point, I chose zero as the reference point.</a:t>
                </a:r>
              </a:p>
              <a:p>
                <a:pPr algn="l" rtl="0"/>
                <a:r>
                  <a:rPr lang="en-US" dirty="0"/>
                  <a:t> </a:t>
                </a:r>
                <a:r>
                  <a:rPr lang="en-US" dirty="0" smtClean="0"/>
                  <a:t>All of the data I used is from a paper on the HH model by Ryan </a:t>
                </a:r>
                <a:r>
                  <a:rPr lang="en-US" dirty="0" err="1" smtClean="0"/>
                  <a:t>Siciliano</a:t>
                </a:r>
                <a:r>
                  <a:rPr lang="en-US" dirty="0" smtClean="0"/>
                  <a:t> from </a:t>
                </a:r>
                <a:r>
                  <a:rPr lang="en-US" dirty="0" err="1" smtClean="0"/>
                  <a:t>CalTech</a:t>
                </a:r>
                <a:r>
                  <a:rPr lang="en-US" dirty="0" smtClean="0"/>
                  <a:t> (linked at the end).</a:t>
                </a:r>
              </a:p>
              <a:p>
                <a:pPr algn="l" rtl="0"/>
                <a:r>
                  <a:rPr lang="en-US" dirty="0"/>
                  <a:t> </a:t>
                </a:r>
                <a:r>
                  <a:rPr lang="en-US" dirty="0" smtClean="0"/>
                  <a:t>I programmed the model in python, using the method “</a:t>
                </a:r>
                <a:r>
                  <a:rPr lang="en-US" dirty="0" err="1" smtClean="0"/>
                  <a:t>odeint</a:t>
                </a:r>
                <a:r>
                  <a:rPr lang="en-US" dirty="0" smtClean="0"/>
                  <a:t>” from the </a:t>
                </a:r>
                <a:r>
                  <a:rPr lang="en-US" dirty="0" err="1" smtClean="0"/>
                  <a:t>SciPy</a:t>
                </a:r>
                <a:r>
                  <a:rPr lang="en-US" dirty="0" smtClean="0"/>
                  <a:t> package (linked at the end).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58452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6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63008" y="0"/>
            <a:ext cx="5234757" cy="49065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Analytical Background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03" y="522180"/>
            <a:ext cx="6873766" cy="6272487"/>
          </a:xfrm>
        </p:spPr>
      </p:pic>
    </p:spTree>
    <p:extLst>
      <p:ext uri="{BB962C8B-B14F-4D97-AF65-F5344CB8AC3E}">
        <p14:creationId xmlns:p14="http://schemas.microsoft.com/office/powerpoint/2010/main" val="312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The action potential parameters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955836" y="1185911"/>
            <a:ext cx="10584522" cy="4058751"/>
          </a:xfrm>
        </p:spPr>
        <p:txBody>
          <a:bodyPr/>
          <a:lstStyle/>
          <a:p>
            <a:pPr marL="36900" indent="0" algn="l" rtl="0">
              <a:buNone/>
            </a:pPr>
            <a:r>
              <a:rPr lang="en-US" dirty="0" smtClean="0"/>
              <a:t>The parameters making the action potential (AP) are </a:t>
            </a:r>
            <a:r>
              <a:rPr lang="en-US" dirty="0" err="1" smtClean="0"/>
              <a:t>n,m</a:t>
            </a:r>
            <a:r>
              <a:rPr lang="en-US" dirty="0" smtClean="0"/>
              <a:t> and h (the sodium and potassium gate parameters). Their action is described by their </a:t>
            </a:r>
            <a:r>
              <a:rPr lang="en-US" b="1" dirty="0" smtClean="0"/>
              <a:t>activation constants </a:t>
            </a:r>
            <a:r>
              <a:rPr lang="en-US" dirty="0" smtClean="0"/>
              <a:t>and their </a:t>
            </a:r>
            <a:r>
              <a:rPr lang="en-US" b="1" dirty="0" smtClean="0"/>
              <a:t>time constants </a:t>
            </a:r>
            <a:r>
              <a:rPr lang="en-US" dirty="0" smtClean="0"/>
              <a:t>(as functions of the voltage).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The action potential parameters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955836" y="1185911"/>
                <a:ext cx="10584522" cy="4058751"/>
              </a:xfrm>
            </p:spPr>
            <p:txBody>
              <a:bodyPr/>
              <a:lstStyle/>
              <a:p>
                <a:pPr marL="36900" indent="0" algn="l" rtl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activation parameters </a:t>
                </a:r>
                <a:r>
                  <a:rPr lang="en-US" dirty="0"/>
                  <a:t>as a function of </a:t>
                </a:r>
                <a:r>
                  <a:rPr lang="en-US" dirty="0" smtClean="0"/>
                  <a:t>time (on the left) </a:t>
                </a:r>
                <a:r>
                  <a:rPr lang="en-US" dirty="0"/>
                  <a:t>in response to an input current </a:t>
                </a:r>
                <a:r>
                  <a:rPr lang="en-US" dirty="0" smtClean="0"/>
                  <a:t>above threshold (on the right).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We can see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goes up incredibly fast (less than 1msec</a:t>
                </a:r>
                <a:r>
                  <a:rPr lang="en-US" dirty="0" smtClean="0"/>
                  <a:t>), meaning that the sodium channels open very fast – as expected.   </a:t>
                </a:r>
                <a:endParaRPr lang="he-IL" dirty="0"/>
              </a:p>
            </p:txBody>
          </p:sp>
        </mc:Choice>
        <mc:Fallback xmlns="">
          <p:sp>
            <p:nvSpPr>
              <p:cNvPr id="8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836" y="1185911"/>
                <a:ext cx="10584522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67" y="258775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The action potential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955836" y="1185911"/>
            <a:ext cx="10584522" cy="4058751"/>
          </a:xfrm>
        </p:spPr>
        <p:txBody>
          <a:bodyPr/>
          <a:lstStyle/>
          <a:p>
            <a:pPr marL="36900" indent="0" algn="l" rtl="0">
              <a:buNone/>
            </a:pPr>
            <a:r>
              <a:rPr lang="en-US" dirty="0" smtClean="0"/>
              <a:t>The AP generated as a result from the parameters (on the right).</a:t>
            </a:r>
          </a:p>
          <a:p>
            <a:pPr marL="36900" indent="0" algn="l" rtl="0">
              <a:buNone/>
            </a:pPr>
            <a:r>
              <a:rPr lang="en-US" dirty="0" smtClean="0"/>
              <a:t>The input current is the same from the last slide, it can be seen in the right and in the little bump near the AP.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67" y="258775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The threshold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955836" y="1185911"/>
                <a:ext cx="10584522" cy="4058751"/>
              </a:xfrm>
            </p:spPr>
            <p:txBody>
              <a:bodyPr/>
              <a:lstStyle/>
              <a:p>
                <a:pPr marL="36900" indent="0" algn="l" rtl="0">
                  <a:buNone/>
                </a:pPr>
                <a:r>
                  <a:rPr lang="en-US" dirty="0"/>
                  <a:t>The AP has a current </a:t>
                </a:r>
                <a:r>
                  <a:rPr lang="en-US" b="1" dirty="0"/>
                  <a:t>threshold</a:t>
                </a:r>
                <a:r>
                  <a:rPr lang="en-US" dirty="0"/>
                  <a:t>, any current below the threshold will not trigger an AP. </a:t>
                </a:r>
                <a:br>
                  <a:rPr lang="en-US" dirty="0"/>
                </a:br>
                <a:r>
                  <a:rPr lang="en-US" dirty="0"/>
                  <a:t>The threshold is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039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36900" indent="0" algn="l" rtl="0">
                  <a:buNone/>
                </a:pPr>
                <a:r>
                  <a:rPr lang="en-US" dirty="0" smtClean="0"/>
                  <a:t>For an input current lower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dirty="0" smtClean="0"/>
                  <a:t>, 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038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8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836" y="1185911"/>
                <a:ext cx="10584522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67" y="2587754"/>
            <a:ext cx="5487650" cy="3658433"/>
          </a:xfrm>
          <a:prstGeom prst="rect">
            <a:avLst/>
          </a:prstGeom>
        </p:spPr>
      </p:pic>
      <p:cxnSp>
        <p:nvCxnSpPr>
          <p:cNvPr id="11" name="מחבר חץ ישר 10"/>
          <p:cNvCxnSpPr/>
          <p:nvPr/>
        </p:nvCxnSpPr>
        <p:spPr>
          <a:xfrm flipH="1" flipV="1">
            <a:off x="8112868" y="3215286"/>
            <a:ext cx="1186775" cy="86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57617" y="4075889"/>
                <a:ext cx="1849146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𝑖𝑛𝑗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17" y="4075889"/>
                <a:ext cx="1849146" cy="299313"/>
              </a:xfrm>
              <a:prstGeom prst="rect">
                <a:avLst/>
              </a:prstGeom>
              <a:blipFill>
                <a:blip r:embed="rId7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מציין מיקום תוכן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t="28711" r="94333" b="29011"/>
          <a:stretch/>
        </p:blipFill>
        <p:spPr>
          <a:xfrm>
            <a:off x="496111" y="3638144"/>
            <a:ext cx="233463" cy="15466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7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The threshold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955836" y="1185911"/>
            <a:ext cx="10584522" cy="4058751"/>
          </a:xfrm>
        </p:spPr>
        <p:txBody>
          <a:bodyPr/>
          <a:lstStyle/>
          <a:p>
            <a:pPr marL="36900" indent="0" algn="l" rtl="0">
              <a:buNone/>
            </a:pPr>
            <a:r>
              <a:rPr lang="en-US" dirty="0" smtClean="0"/>
              <a:t>And just slightly above: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4" y="2587753"/>
            <a:ext cx="5487650" cy="3658433"/>
          </a:xfrm>
          <a:prstGeom prst="rect">
            <a:avLst/>
          </a:prstGeom>
        </p:spPr>
      </p:pic>
      <p:cxnSp>
        <p:nvCxnSpPr>
          <p:cNvPr id="11" name="מחבר חץ ישר 10"/>
          <p:cNvCxnSpPr/>
          <p:nvPr/>
        </p:nvCxnSpPr>
        <p:spPr>
          <a:xfrm flipH="1" flipV="1">
            <a:off x="8112868" y="3215286"/>
            <a:ext cx="1186775" cy="86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57617" y="4075889"/>
                <a:ext cx="1849146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𝑖𝑛𝑗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39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17" y="4075889"/>
                <a:ext cx="1849146" cy="299313"/>
              </a:xfrm>
              <a:prstGeom prst="rect">
                <a:avLst/>
              </a:prstGeom>
              <a:blipFill>
                <a:blip r:embed="rId6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3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5836" y="0"/>
            <a:ext cx="10353762" cy="970450"/>
          </a:xfrm>
        </p:spPr>
        <p:txBody>
          <a:bodyPr/>
          <a:lstStyle/>
          <a:p>
            <a:r>
              <a:rPr lang="en-US" dirty="0" smtClean="0"/>
              <a:t>Steady current response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2587754"/>
            <a:ext cx="5487650" cy="3658433"/>
          </a:xfrm>
          <a:prstGeom prst="rect">
            <a:avLst/>
          </a:prstGeom>
        </p:spPr>
      </p:pic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955836" y="1185911"/>
            <a:ext cx="10584522" cy="4058751"/>
          </a:xfrm>
        </p:spPr>
        <p:txBody>
          <a:bodyPr/>
          <a:lstStyle/>
          <a:p>
            <a:pPr marL="36900" indent="0" algn="l" rtl="0">
              <a:buNone/>
            </a:pPr>
            <a:r>
              <a:rPr lang="en-US" dirty="0" smtClean="0"/>
              <a:t>The HH model responds to a steady current (greater than the threshold value) by generating </a:t>
            </a:r>
            <a:r>
              <a:rPr lang="en-US" b="1" dirty="0" smtClean="0"/>
              <a:t>multiple</a:t>
            </a:r>
            <a:r>
              <a:rPr lang="en-US" dirty="0" smtClean="0"/>
              <a:t> AP.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5" y="2587754"/>
            <a:ext cx="5487650" cy="3658433"/>
          </a:xfrm>
          <a:prstGeom prst="rect">
            <a:avLst/>
          </a:prstGeom>
        </p:spPr>
      </p:pic>
      <p:pic>
        <p:nvPicPr>
          <p:cNvPr id="7" name="מציין מיקום תוכן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2" y="2587754"/>
            <a:ext cx="5487650" cy="36584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4" y="258775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צפחה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צפחה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4432</TotalTime>
  <Words>406</Words>
  <Application>Microsoft Office PowerPoint</Application>
  <PresentationFormat>מסך רחב</PresentationFormat>
  <Paragraphs>52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Calisto MT</vt:lpstr>
      <vt:lpstr>Cambria Math</vt:lpstr>
      <vt:lpstr>Trebuchet MS</vt:lpstr>
      <vt:lpstr>Wingdings 2</vt:lpstr>
      <vt:lpstr>צפחה</vt:lpstr>
      <vt:lpstr>The Hodgkin-Huxley Model</vt:lpstr>
      <vt:lpstr>Notes</vt:lpstr>
      <vt:lpstr>Analytical Background</vt:lpstr>
      <vt:lpstr>The action potential parameters </vt:lpstr>
      <vt:lpstr>The action potential parameters </vt:lpstr>
      <vt:lpstr>The action potential</vt:lpstr>
      <vt:lpstr>The threshold </vt:lpstr>
      <vt:lpstr>The threshold </vt:lpstr>
      <vt:lpstr>Steady current response</vt:lpstr>
      <vt:lpstr>Refractory period</vt:lpstr>
      <vt:lpstr>Refractory period</vt:lpstr>
      <vt:lpstr>Poisson’s distribution input</vt:lpstr>
      <vt:lpstr>Poisson’s distribution input</vt:lpstr>
      <vt:lpstr>AP frequency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Hodgkin-Huxley Model</dc:title>
  <dc:creator>Porat</dc:creator>
  <cp:lastModifiedBy>Porat</cp:lastModifiedBy>
  <cp:revision>27</cp:revision>
  <dcterms:created xsi:type="dcterms:W3CDTF">2020-04-15T17:46:23Z</dcterms:created>
  <dcterms:modified xsi:type="dcterms:W3CDTF">2020-04-19T10:36:34Z</dcterms:modified>
</cp:coreProperties>
</file>