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71" r:id="rId10"/>
    <p:sldId id="269" r:id="rId11"/>
    <p:sldId id="266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87AA-BD3E-43B8-AEB3-4CD78F44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44040"/>
            <a:ext cx="9440034" cy="1828801"/>
          </a:xfrm>
        </p:spPr>
        <p:txBody>
          <a:bodyPr/>
          <a:lstStyle/>
          <a:p>
            <a:r>
              <a:rPr lang="en-US" dirty="0"/>
              <a:t>Navigation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26F1F-722B-4559-AF0C-019CD94B3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93556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Neural Networks AS05</a:t>
            </a:r>
          </a:p>
          <a:p>
            <a:r>
              <a:rPr lang="en-US" sz="2400" dirty="0"/>
              <a:t>By: Nadav Porat  ;  207825506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84344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75-085E-4CEC-9D8B-2829F80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interspikes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81EB8-006F-4666-ADB8-4AB419E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3600" y="3429000"/>
            <a:ext cx="4559923" cy="3039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666D-2D51-4441-8371-E1778E4A510E}"/>
                  </a:ext>
                </a:extLst>
              </p:cNvPr>
              <p:cNvSpPr txBox="1"/>
              <p:nvPr/>
            </p:nvSpPr>
            <p:spPr>
              <a:xfrm>
                <a:off x="5093432" y="4671975"/>
                <a:ext cx="11802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666D-2D51-4441-8371-E1778E4A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32" y="4671975"/>
                <a:ext cx="1180258" cy="553998"/>
              </a:xfrm>
              <a:prstGeom prst="rect">
                <a:avLst/>
              </a:prstGeom>
              <a:blipFill>
                <a:blip r:embed="rId4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C6D558-72FD-444D-8BE5-4DD925F17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3244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I went ahead and calculated the goodness of fit between the model and the data (squared) and found: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1.54,  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≈7×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. So for cell 2.2, the null hypothesis is wrong, meaning that</a:t>
                </a:r>
                <a:br>
                  <a:rPr lang="en-US" dirty="0"/>
                </a:br>
                <a:r>
                  <a:rPr lang="en-US" b="1" dirty="0"/>
                  <a:t>the interspike intervals did not generate from a normal distribution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C6D558-72FD-444D-8BE5-4DD925F17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32449"/>
                <a:ext cx="10353762" cy="4058751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28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75-085E-4CEC-9D8B-2829F80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interspikes 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695791"/>
              </a:xfrm>
            </p:spPr>
            <p:txBody>
              <a:bodyPr>
                <a:normAutofit fontScale="25000" lnSpcReduction="20000"/>
              </a:bodyPr>
              <a:lstStyle/>
              <a:p>
                <a:pPr marL="36900" indent="0">
                  <a:buNone/>
                </a:pPr>
                <a:r>
                  <a:rPr lang="en-US" sz="8000" dirty="0"/>
                  <a:t>After creating this interspike model for each cell, I tested the “goodness of fit” between the two distributions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0"/>
                        </m:ctrlPr>
                      </m:sSubSupPr>
                      <m:e>
                        <m:r>
                          <a:rPr lang="en-US" sz="8000"/>
                          <m:t>𝜒</m:t>
                        </m:r>
                      </m:e>
                      <m:sub>
                        <m:r>
                          <a:rPr lang="en-US" sz="8000"/>
                          <m:t>𝜈</m:t>
                        </m:r>
                      </m:sub>
                      <m:sup>
                        <m:r>
                          <a:rPr lang="en-US" sz="8000"/>
                          <m:t>2</m:t>
                        </m:r>
                      </m:sup>
                    </m:sSubSup>
                    <m:r>
                      <a:rPr lang="en-US" sz="8000"/>
                      <m:t>, </m:t>
                    </m:r>
                    <m:sSub>
                      <m:sSubPr>
                        <m:ctrlPr>
                          <a:rPr lang="en-US" sz="8000"/>
                        </m:ctrlPr>
                      </m:sSubPr>
                      <m:e>
                        <m:r>
                          <a:rPr lang="en-US" sz="8000"/>
                          <m:t>𝑝</m:t>
                        </m:r>
                      </m:e>
                      <m:sub>
                        <m:r>
                          <a:rPr lang="en-US" sz="8000"/>
                          <m:t>𝑣𝑎𝑙𝑢𝑒</m:t>
                        </m:r>
                      </m:sub>
                    </m:sSub>
                  </m:oMath>
                </a14:m>
                <a:r>
                  <a:rPr lang="en-US" sz="8000" dirty="0"/>
                  <a:t> statistics. The results (after averaging 500 iterations):</a:t>
                </a:r>
                <a:br>
                  <a:rPr lang="en-US" sz="8000" dirty="0"/>
                </a:br>
                <a:br>
                  <a:rPr lang="en-US" sz="8000" dirty="0"/>
                </a:br>
                <a:br>
                  <a:rPr lang="en-US" sz="6200" dirty="0"/>
                </a:br>
                <a:br>
                  <a:rPr lang="en-US" sz="6200" dirty="0"/>
                </a:br>
                <a:br>
                  <a:rPr lang="en-US" sz="6200" dirty="0"/>
                </a:br>
                <a:endParaRPr lang="en-US" sz="6200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6957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CB0B6A2-5B35-43E4-BDC5-5A2FA0178C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742420"/>
                  </p:ext>
                </p:extLst>
              </p:nvPr>
            </p:nvGraphicFramePr>
            <p:xfrm>
              <a:off x="911138" y="2428240"/>
              <a:ext cx="10198101" cy="111252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858787">
                      <a:extLst>
                        <a:ext uri="{9D8B030D-6E8A-4147-A177-3AD203B41FA5}">
                          <a16:colId xmlns:a16="http://schemas.microsoft.com/office/drawing/2014/main" val="1257833740"/>
                        </a:ext>
                      </a:extLst>
                    </a:gridCol>
                    <a:gridCol w="598088">
                      <a:extLst>
                        <a:ext uri="{9D8B030D-6E8A-4147-A177-3AD203B41FA5}">
                          <a16:colId xmlns:a16="http://schemas.microsoft.com/office/drawing/2014/main" val="1632598721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119299486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2135148819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615139438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346900089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1459150413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3356824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Statistic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Cell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1.1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1.2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2.1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2.2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3.1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3.2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2368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2.09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1.72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1.54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2.07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0.072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5939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0.032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CB0B6A2-5B35-43E4-BDC5-5A2FA0178C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742420"/>
                  </p:ext>
                </p:extLst>
              </p:nvPr>
            </p:nvGraphicFramePr>
            <p:xfrm>
              <a:off x="911138" y="2428240"/>
              <a:ext cx="10198101" cy="111252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858787">
                      <a:extLst>
                        <a:ext uri="{9D8B030D-6E8A-4147-A177-3AD203B41FA5}">
                          <a16:colId xmlns:a16="http://schemas.microsoft.com/office/drawing/2014/main" val="1257833740"/>
                        </a:ext>
                      </a:extLst>
                    </a:gridCol>
                    <a:gridCol w="598088">
                      <a:extLst>
                        <a:ext uri="{9D8B030D-6E8A-4147-A177-3AD203B41FA5}">
                          <a16:colId xmlns:a16="http://schemas.microsoft.com/office/drawing/2014/main" val="1632598721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119299486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2135148819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615139438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346900089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1459150413"/>
                        </a:ext>
                      </a:extLst>
                    </a:gridCol>
                    <a:gridCol w="1456871">
                      <a:extLst>
                        <a:ext uri="{9D8B030D-6E8A-4147-A177-3AD203B41FA5}">
                          <a16:colId xmlns:a16="http://schemas.microsoft.com/office/drawing/2014/main" val="3356824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Statistic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Cell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1.1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1.2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2.1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2.2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3.1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Cell 3.2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2368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837" t="-108197" r="-601255" b="-1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108197" r="-50125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200837" t="-108197" r="-40125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299583" t="-108197" r="-299583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401255" t="-108197" r="-20083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501255" t="-108197" r="-10083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601255" t="-108197" r="-83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5939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837" t="-208197" r="-601255" b="-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208197" r="-50125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200837" t="-208197" r="-40125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299583" t="-208197" r="-299583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401255" t="-208197" r="-20083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501255" t="-208197" r="-10083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601255" t="-208197" r="-837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95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BB91B-D5B6-4B40-AF28-4887B5D2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439" y="4612725"/>
            <a:ext cx="3139185" cy="20927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697581-4786-47DB-9158-CBEFC7915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997" y="4612725"/>
            <a:ext cx="3139186" cy="2092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9E72B-8D3A-4765-97A1-6A074C86358B}"/>
                  </a:ext>
                </a:extLst>
              </p:cNvPr>
              <p:cNvSpPr txBox="1"/>
              <p:nvPr/>
            </p:nvSpPr>
            <p:spPr>
              <a:xfrm>
                <a:off x="911139" y="3571336"/>
                <a:ext cx="10198100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We can see that cells 3.2 and 1.2 has a p-value of 1. This is because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</a:rPr>
                        </m:ctrlPr>
                      </m:sSupPr>
                      <m:e>
                        <m:r>
                          <a:rPr lang="en-US" sz="200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</a:rPr>
                          <m:t>𝜒</m:t>
                        </m:r>
                      </m:e>
                      <m:sup>
                        <m:r>
                          <a:rPr lang="en-US" sz="200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</a:rPr>
                          <m:t>2</m:t>
                        </m:r>
                      </m:sup>
                    </m:sSup>
                    <m:r>
                      <a:rPr lang="en-US" sz="20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</a:rPr>
                      <m:t>, </m:t>
                    </m:r>
                    <m:r>
                      <a:rPr lang="en-US" sz="20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</a:rPr>
                      <m:t>𝜈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are very large, so the p-value calculations is very extreme (even after averaging). The result can be understood for cell 3.2 but not so much for cell 1.2, their graphs look like:</a:t>
                </a:r>
                <a:endParaRPr lang="en-IL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9E72B-8D3A-4765-97A1-6A074C86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39" y="3571336"/>
                <a:ext cx="10198100" cy="1022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75-085E-4CEC-9D8B-2829F80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spikes spatial pattern 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32449"/>
                <a:ext cx="10516205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I focused on proving that the interspikes are not random and disregarded the spatial patterns. </a:t>
                </a:r>
                <a:br>
                  <a:rPr lang="en-US" dirty="0"/>
                </a:br>
                <a:r>
                  <a:rPr lang="en-US" dirty="0"/>
                  <a:t>My reasoning is that the spatial pattern is based on the interspikes, so if one is not random, so is the other. In any case, I wanted to show the spatial pattern of the random distributions as well:</a:t>
                </a:r>
              </a:p>
              <a:p>
                <a:pPr marL="36900" indent="0">
                  <a:buNone/>
                </a:pPr>
                <a:r>
                  <a:rPr lang="en-US" dirty="0"/>
                  <a:t>The new pattern,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cell 2.2 looks like this: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32449"/>
                <a:ext cx="10516205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window&#10;&#10;Description automatically generated">
            <a:extLst>
              <a:ext uri="{FF2B5EF4-FFF2-40B4-BE49-F238E27FC236}">
                <a16:creationId xmlns:a16="http://schemas.microsoft.com/office/drawing/2014/main" id="{32A0C38A-0A3E-491C-894F-0A67F8A1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3" t="8291" r="8333" b="6852"/>
          <a:stretch/>
        </p:blipFill>
        <p:spPr>
          <a:xfrm>
            <a:off x="177800" y="3467303"/>
            <a:ext cx="2793170" cy="2819197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DE06006-9FE1-47A3-A83D-B8252344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1" t="8321" r="23697" b="6493"/>
          <a:stretch/>
        </p:blipFill>
        <p:spPr>
          <a:xfrm>
            <a:off x="6344158" y="3467303"/>
            <a:ext cx="2876872" cy="2819197"/>
          </a:xfrm>
          <a:prstGeom prst="rect">
            <a:avLst/>
          </a:prstGeom>
        </p:spPr>
      </p:pic>
      <p:pic>
        <p:nvPicPr>
          <p:cNvPr id="13" name="Picture 1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486FCE77-5355-4444-93A8-D0A9E1DBAF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5" t="7407" r="24073" b="6297"/>
          <a:stretch/>
        </p:blipFill>
        <p:spPr>
          <a:xfrm>
            <a:off x="9221030" y="3467303"/>
            <a:ext cx="2807140" cy="2819197"/>
          </a:xfrm>
          <a:prstGeom prst="rect">
            <a:avLst/>
          </a:prstGeom>
        </p:spPr>
      </p:pic>
      <p:pic>
        <p:nvPicPr>
          <p:cNvPr id="14" name="Picture 13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2A1344B7-4A06-4D7C-859F-27839E65CC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63" t="6745" r="6745" b="4763"/>
          <a:stretch/>
        </p:blipFill>
        <p:spPr>
          <a:xfrm>
            <a:off x="2970970" y="3467303"/>
            <a:ext cx="2819197" cy="28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D93-B6B3-4544-AB37-716A60B7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8ACA3-8CCB-4F3B-83C0-79C22EF10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4/6 cells, I managed to prove that their interspikes (and therefore their spatial pattern) is not generated from a normal distribution. These are </a:t>
                </a:r>
                <a:r>
                  <a:rPr lang="en-US" b="1" dirty="0"/>
                  <a:t>cells: 1.1, 2.1, 2.2, and 3.1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unverified cells: 1.2 and 3.2 </a:t>
                </a:r>
              </a:p>
              <a:p>
                <a:r>
                  <a:rPr lang="en-US" dirty="0"/>
                  <a:t>All 4 of the verified cells can be classified as </a:t>
                </a:r>
                <a:r>
                  <a:rPr lang="en-US" b="1" dirty="0"/>
                  <a:t>grid cells </a:t>
                </a:r>
                <a:r>
                  <a:rPr lang="en-US" dirty="0"/>
                  <a:t>(according to their </a:t>
                </a:r>
                <a:r>
                  <a:rPr lang="en-US" dirty="0" err="1"/>
                  <a:t>firerate</a:t>
                </a:r>
                <a:r>
                  <a:rPr lang="en-US" dirty="0"/>
                  <a:t> heatmap).</a:t>
                </a:r>
              </a:p>
              <a:p>
                <a:r>
                  <a:rPr lang="en-US" b="1" dirty="0"/>
                  <a:t>Cell 1.2 </a:t>
                </a:r>
                <a:r>
                  <a:rPr lang="en-US" dirty="0"/>
                  <a:t>could be suspected as a head-direction cell (activated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70°</m:t>
                    </m:r>
                  </m:oMath>
                </a14:m>
                <a:r>
                  <a:rPr lang="en-US" dirty="0"/>
                  <a:t>) according to the head-direction analysis. However, I could not disprove that this cell is activated randomly.</a:t>
                </a:r>
              </a:p>
              <a:p>
                <a:r>
                  <a:rPr lang="en-US" b="1" dirty="0"/>
                  <a:t>Cell 3.2 </a:t>
                </a:r>
                <a:r>
                  <a:rPr lang="en-US" dirty="0"/>
                  <a:t>remains unclassified and unverified. Therefore I can say that its firing is not related to the spatial location nor the head-direction of the rat.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8ACA3-8CCB-4F3B-83C0-79C22EF10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6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161-4A88-410A-9A28-BF1A8BD1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spatial pattern</a:t>
            </a:r>
            <a:endParaRPr lang="en-IL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9B8A44-15A0-424E-A226-990732B6D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" t="7227" r="7237" b="7227"/>
          <a:stretch/>
        </p:blipFill>
        <p:spPr>
          <a:xfrm>
            <a:off x="310243" y="2024741"/>
            <a:ext cx="3706583" cy="3586844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CBD6291-CEE8-484C-BD01-4CBA98BD5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t="7143" r="7143" b="5714"/>
          <a:stretch/>
        </p:blipFill>
        <p:spPr>
          <a:xfrm>
            <a:off x="4362447" y="2024741"/>
            <a:ext cx="3586844" cy="3586844"/>
          </a:xfrm>
          <a:prstGeom prst="rect">
            <a:avLst/>
          </a:prstGeom>
        </p:spPr>
      </p:pic>
      <p:pic>
        <p:nvPicPr>
          <p:cNvPr id="9" name="Picture 8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C5C234F5-F202-42B1-9E71-E32FFFD52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3" t="6745" r="6745" b="4763"/>
          <a:stretch/>
        </p:blipFill>
        <p:spPr>
          <a:xfrm>
            <a:off x="8294913" y="2024741"/>
            <a:ext cx="3586844" cy="35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161-4A88-410A-9A28-BF1A8BD1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spatial pattern</a:t>
            </a:r>
            <a:endParaRPr lang="en-IL" dirty="0"/>
          </a:p>
        </p:txBody>
      </p:sp>
      <p:pic>
        <p:nvPicPr>
          <p:cNvPr id="4" name="Picture 3" descr="A picture containing window&#10;&#10;Description automatically generated">
            <a:extLst>
              <a:ext uri="{FF2B5EF4-FFF2-40B4-BE49-F238E27FC236}">
                <a16:creationId xmlns:a16="http://schemas.microsoft.com/office/drawing/2014/main" id="{6E76C55D-D1BE-41B4-A8C8-285E231DA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7381" r="7381" b="4047"/>
          <a:stretch/>
        </p:blipFill>
        <p:spPr>
          <a:xfrm>
            <a:off x="429980" y="2024741"/>
            <a:ext cx="3586845" cy="3586845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278519-A9C0-4118-95E0-129630F7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2" t="7936" r="7936" b="4762"/>
          <a:stretch/>
        </p:blipFill>
        <p:spPr>
          <a:xfrm>
            <a:off x="4362446" y="2024741"/>
            <a:ext cx="3586845" cy="3586845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0982281-9849-49ED-9583-70CC5A6C1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5" t="7936" r="7936" b="4445"/>
          <a:stretch/>
        </p:blipFill>
        <p:spPr>
          <a:xfrm>
            <a:off x="8294912" y="2024740"/>
            <a:ext cx="3586846" cy="35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153-772C-4524-A4CE-7E9A835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Fire-Rate heatmaps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5300-DFBC-4792-A10E-885D36778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divided the data points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43×43</m:t>
                    </m:r>
                  </m:oMath>
                </a14:m>
                <a:r>
                  <a:rPr lang="en-US" dirty="0"/>
                  <a:t> squares (because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599979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=13953 </m:t>
                    </m:r>
                  </m:oMath>
                </a14:m>
                <a:r>
                  <a:rPr lang="en-US" dirty="0"/>
                  <a:t>), then counted the amount of spikes in each square and divided by the time the rat has been in said square.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5300-DFBC-4792-A10E-885D36778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2FDDAD-06DF-465B-ADDA-D0CE603FE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8" t="7593" r="22266" b="5927"/>
          <a:stretch/>
        </p:blipFill>
        <p:spPr>
          <a:xfrm>
            <a:off x="160421" y="2946400"/>
            <a:ext cx="3685637" cy="360680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44B9A155-B673-45D0-BCFC-1EAE0C92B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8" t="6429" r="22064" b="6427"/>
          <a:stretch/>
        </p:blipFill>
        <p:spPr>
          <a:xfrm>
            <a:off x="4069373" y="2959100"/>
            <a:ext cx="3685637" cy="3606800"/>
          </a:xfrm>
          <a:prstGeom prst="rect">
            <a:avLst/>
          </a:prstGeom>
        </p:spPr>
      </p:pic>
      <p:pic>
        <p:nvPicPr>
          <p:cNvPr id="13" name="Picture 1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3D09446E-C2DA-423D-9619-048EE72655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5" t="7407" r="24073" b="6297"/>
          <a:stretch/>
        </p:blipFill>
        <p:spPr>
          <a:xfrm>
            <a:off x="7965625" y="2946400"/>
            <a:ext cx="3591375" cy="3606800"/>
          </a:xfrm>
          <a:prstGeom prst="rect">
            <a:avLst/>
          </a:prstGeom>
        </p:spPr>
      </p:pic>
      <p:pic>
        <p:nvPicPr>
          <p:cNvPr id="15" name="Picture 1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1134F9D-F913-439C-A76C-DA36B3B2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58" t="8889" r="14571" b="8889"/>
          <a:stretch/>
        </p:blipFill>
        <p:spPr>
          <a:xfrm>
            <a:off x="11661524" y="2959100"/>
            <a:ext cx="426105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153-772C-4524-A4CE-7E9A835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Fire-Rate heatmaps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3C8B1-DA18-4C26-BF55-ADBD2E62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 can certainly classify cells 1.1, 2.1, 2.2 and 3.1 as grid-cells. Cell 1.2 could be mistaken for a place-cell if not for the head direction analysis (coming up). Cell 3.2 has no coherent pattern. </a:t>
            </a:r>
            <a:endParaRPr lang="en-IL" dirty="0"/>
          </a:p>
        </p:txBody>
      </p:sp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FE922A1-2F0C-4806-8BB4-7CCD1025A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0" t="7406" r="22815" b="6852"/>
          <a:stretch/>
        </p:blipFill>
        <p:spPr>
          <a:xfrm>
            <a:off x="4051226" y="3000000"/>
            <a:ext cx="3657435" cy="3606800"/>
          </a:xfrm>
          <a:prstGeom prst="rect">
            <a:avLst/>
          </a:prstGeom>
        </p:spPr>
      </p:pic>
      <p:pic>
        <p:nvPicPr>
          <p:cNvPr id="11" name="Picture 10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B06892FB-72A7-49DD-9640-C1425027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1" t="8056" r="23333" b="5648"/>
          <a:stretch/>
        </p:blipFill>
        <p:spPr>
          <a:xfrm>
            <a:off x="287303" y="3000001"/>
            <a:ext cx="3614538" cy="3606799"/>
          </a:xfrm>
          <a:prstGeom prst="rect">
            <a:avLst/>
          </a:prstGeom>
        </p:spPr>
      </p:pic>
      <p:pic>
        <p:nvPicPr>
          <p:cNvPr id="12" name="Picture 11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13365F75-1C23-4F93-951C-B43FC1209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58" t="8889" r="14571" b="8889"/>
          <a:stretch/>
        </p:blipFill>
        <p:spPr>
          <a:xfrm>
            <a:off x="11625355" y="3000000"/>
            <a:ext cx="426105" cy="3606800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BF856B6B-E7D1-4D63-8698-BE53D9BF40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0" t="7037" r="23333" b="5926"/>
          <a:stretch/>
        </p:blipFill>
        <p:spPr>
          <a:xfrm>
            <a:off x="7859739" y="2961236"/>
            <a:ext cx="3614538" cy="36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8B93-9B02-4247-9351-11AE933E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direction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EA0A9-7386-447D-8A70-5C47AD9F4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counted the amount of spikes in the span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=10°</m:t>
                    </m:r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US" dirty="0"/>
                  <a:t>) and divided by the amount of time the rat looked in that direction.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EA0A9-7386-447D-8A70-5C47AD9F4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D56D714-674B-46AB-90A1-AB22397A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8" t="7592" r="8222" b="6482"/>
          <a:stretch/>
        </p:blipFill>
        <p:spPr>
          <a:xfrm>
            <a:off x="139704" y="3089729"/>
            <a:ext cx="3764018" cy="3048000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5A83CAA7-CDAE-4802-973E-B00C6A732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8" t="6834" r="7482" b="5740"/>
          <a:stretch/>
        </p:blipFill>
        <p:spPr>
          <a:xfrm>
            <a:off x="4180026" y="3064329"/>
            <a:ext cx="3764018" cy="3048000"/>
          </a:xfrm>
          <a:prstGeom prst="rect">
            <a:avLst/>
          </a:prstGeom>
        </p:spPr>
      </p:pic>
      <p:pic>
        <p:nvPicPr>
          <p:cNvPr id="9" name="Picture 8" descr="A picture containing person, white&#10;&#10;Description automatically generated">
            <a:extLst>
              <a:ext uri="{FF2B5EF4-FFF2-40B4-BE49-F238E27FC236}">
                <a16:creationId xmlns:a16="http://schemas.microsoft.com/office/drawing/2014/main" id="{6989506B-1665-4713-A22A-9D2856263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7" t="8519" r="8909" b="6753"/>
          <a:stretch/>
        </p:blipFill>
        <p:spPr>
          <a:xfrm>
            <a:off x="8220348" y="3064329"/>
            <a:ext cx="3764020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8B93-9B02-4247-9351-11AE933E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direction </a:t>
            </a:r>
            <a:endParaRPr lang="en-IL" dirty="0"/>
          </a:p>
        </p:txBody>
      </p:sp>
      <p:pic>
        <p:nvPicPr>
          <p:cNvPr id="10" name="Content Placeholder 9" descr="A picture containing filled, black, table, colorful&#10;&#10;Description automatically generated">
            <a:extLst>
              <a:ext uri="{FF2B5EF4-FFF2-40B4-BE49-F238E27FC236}">
                <a16:creationId xmlns:a16="http://schemas.microsoft.com/office/drawing/2014/main" id="{EC30C485-8CD0-4FC0-9964-9269679B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1" t="4888" r="6701" b="5319"/>
          <a:stretch/>
        </p:blipFill>
        <p:spPr>
          <a:xfrm>
            <a:off x="107498" y="3095130"/>
            <a:ext cx="3796224" cy="3089770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EA10271B-5CE0-4EDD-9624-B9B1ABA3F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5" t="7038" r="7630" b="5555"/>
          <a:stretch/>
        </p:blipFill>
        <p:spPr>
          <a:xfrm>
            <a:off x="4156170" y="3095130"/>
            <a:ext cx="3764020" cy="3089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3D8A8-72A1-47D6-A463-091E66A97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5" t="8314" r="7588" b="5556"/>
          <a:stretch/>
        </p:blipFill>
        <p:spPr>
          <a:xfrm>
            <a:off x="8172639" y="3095130"/>
            <a:ext cx="3911863" cy="308977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75AF15-CE17-48C9-B657-B4D3F22B310B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We can clearly see that cell 1.2 is a head-direction cell. There are peaks in other cells as well, but they are not as conclusive. Cell 3.2 remains unclassified.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5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75-085E-4CEC-9D8B-2829F80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try to disprove the following null hypothesis: the spike patterns from the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are taken from a uniform normal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36900" indent="0">
                  <a:buNone/>
                </a:pPr>
                <a:r>
                  <a:rPr lang="en-US" dirty="0"/>
                  <a:t>I wanted to model the normal distribution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as the original interspike distribution. The problem is that a typical interspike distribution looks like this: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DB639-AB19-43D8-B68B-515BBC389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81EB8-006F-4666-ADB8-4AB419E2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99" y="3429000"/>
            <a:ext cx="4559925" cy="303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48F2D-B9BC-4246-87D8-2A736B881080}"/>
                  </a:ext>
                </a:extLst>
              </p:cNvPr>
              <p:cNvSpPr txBox="1"/>
              <p:nvPr/>
            </p:nvSpPr>
            <p:spPr>
              <a:xfrm>
                <a:off x="4998084" y="4673176"/>
                <a:ext cx="137095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′≈266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′≈1020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48F2D-B9BC-4246-87D8-2A736B88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4" y="4673176"/>
                <a:ext cx="1370953" cy="830997"/>
              </a:xfrm>
              <a:prstGeom prst="rect">
                <a:avLst/>
              </a:prstGeom>
              <a:blipFill>
                <a:blip r:embed="rId4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1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75-085E-4CEC-9D8B-2829F80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interspikes 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81EB8-006F-4666-ADB8-4AB419E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3600" y="3429000"/>
            <a:ext cx="4559923" cy="3039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C0440BE-E436-480F-9F7D-FBD6C4DF8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3244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The problems with mimicking this distribution is the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(a very long “tail”) and the fact that there are no physical values (that’s why a regular normal distribution wouldn’t be good) .</a:t>
                </a:r>
              </a:p>
              <a:p>
                <a:pPr marL="36900" indent="0">
                  <a:buNone/>
                </a:pPr>
                <a:r>
                  <a:rPr lang="en-US" dirty="0"/>
                  <a:t>After trial and error (mainly with “folded normal distribution”), I found that the best way to get the model distribution is by squaring the data and squaring a normal distribution.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C0440BE-E436-480F-9F7D-FBD6C4DF8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32449"/>
                <a:ext cx="10353762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666D-2D51-4441-8371-E1778E4A510E}"/>
                  </a:ext>
                </a:extLst>
              </p:cNvPr>
              <p:cNvSpPr txBox="1"/>
              <p:nvPr/>
            </p:nvSpPr>
            <p:spPr>
              <a:xfrm>
                <a:off x="5093432" y="4671975"/>
                <a:ext cx="11802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666D-2D51-4441-8371-E1778E4A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32" y="4671975"/>
                <a:ext cx="1180258" cy="553998"/>
              </a:xfrm>
              <a:prstGeom prst="rect">
                <a:avLst/>
              </a:prstGeom>
              <a:blipFill>
                <a:blip r:embed="rId4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3CCCFD-B4EB-45A8-B524-D3E01E662B28}"/>
              </a:ext>
            </a:extLst>
          </p:cNvPr>
          <p:cNvSpPr txBox="1"/>
          <p:nvPr/>
        </p:nvSpPr>
        <p:spPr>
          <a:xfrm>
            <a:off x="8648700" y="485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E1397-A643-4EE9-8BBC-B0515A2BA01D}"/>
              </a:ext>
            </a:extLst>
          </p:cNvPr>
          <p:cNvSpPr txBox="1"/>
          <p:nvPr/>
        </p:nvSpPr>
        <p:spPr>
          <a:xfrm>
            <a:off x="8597557" y="463595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(squared)</a:t>
            </a:r>
            <a:endParaRPr lang="en-IL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C61091-1594-4BED-A94A-96C2247BC4FA}"/>
              </a:ext>
            </a:extLst>
          </p:cNvPr>
          <p:cNvCxnSpPr/>
          <p:nvPr/>
        </p:nvCxnSpPr>
        <p:spPr>
          <a:xfrm flipH="1" flipV="1">
            <a:off x="5334000" y="3761824"/>
            <a:ext cx="3407065" cy="9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1764</TotalTime>
  <Words>746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Cambria Math</vt:lpstr>
      <vt:lpstr>Wingdings 2</vt:lpstr>
      <vt:lpstr>Slate</vt:lpstr>
      <vt:lpstr>Navigation</vt:lpstr>
      <vt:lpstr>Cells spatial pattern</vt:lpstr>
      <vt:lpstr>Cells spatial pattern</vt:lpstr>
      <vt:lpstr>Fire-Rate heatmaps</vt:lpstr>
      <vt:lpstr>Fire-Rate heatmaps</vt:lpstr>
      <vt:lpstr>Head direction </vt:lpstr>
      <vt:lpstr>Head direction </vt:lpstr>
      <vt:lpstr>Statistical analysis </vt:lpstr>
      <vt:lpstr>Statistical analysis – interspikes  </vt:lpstr>
      <vt:lpstr>Statistical analysis – interspikes </vt:lpstr>
      <vt:lpstr>Statistical analysis – interspikes </vt:lpstr>
      <vt:lpstr>Statistical analysis – spikes spatial pattern </vt:lpstr>
      <vt:lpstr>Summery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Porat</dc:creator>
  <cp:lastModifiedBy>Nadav Porat</cp:lastModifiedBy>
  <cp:revision>50</cp:revision>
  <dcterms:created xsi:type="dcterms:W3CDTF">2020-06-25T13:18:39Z</dcterms:created>
  <dcterms:modified xsi:type="dcterms:W3CDTF">2020-06-26T18:53:58Z</dcterms:modified>
</cp:coreProperties>
</file>