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8"/>
  </p:notesMasterIdLst>
  <p:sldIdLst>
    <p:sldId id="256" r:id="rId2"/>
    <p:sldId id="326" r:id="rId3"/>
    <p:sldId id="413" r:id="rId4"/>
    <p:sldId id="380" r:id="rId5"/>
    <p:sldId id="325" r:id="rId6"/>
    <p:sldId id="415" r:id="rId7"/>
    <p:sldId id="417" r:id="rId8"/>
    <p:sldId id="340" r:id="rId9"/>
    <p:sldId id="418" r:id="rId10"/>
    <p:sldId id="419" r:id="rId11"/>
    <p:sldId id="421" r:id="rId12"/>
    <p:sldId id="422" r:id="rId13"/>
    <p:sldId id="416" r:id="rId14"/>
    <p:sldId id="423" r:id="rId15"/>
    <p:sldId id="424" r:id="rId16"/>
    <p:sldId id="425" r:id="rId17"/>
    <p:sldId id="427" r:id="rId18"/>
    <p:sldId id="451" r:id="rId19"/>
    <p:sldId id="426" r:id="rId20"/>
    <p:sldId id="428" r:id="rId21"/>
    <p:sldId id="429" r:id="rId22"/>
    <p:sldId id="430" r:id="rId23"/>
    <p:sldId id="379" r:id="rId24"/>
    <p:sldId id="431" r:id="rId25"/>
    <p:sldId id="449" r:id="rId26"/>
    <p:sldId id="452" r:id="rId27"/>
    <p:sldId id="328" r:id="rId28"/>
    <p:sldId id="261" r:id="rId29"/>
    <p:sldId id="432" r:id="rId30"/>
    <p:sldId id="433" r:id="rId31"/>
    <p:sldId id="434" r:id="rId32"/>
    <p:sldId id="435" r:id="rId33"/>
    <p:sldId id="437" r:id="rId34"/>
    <p:sldId id="436" r:id="rId35"/>
    <p:sldId id="438" r:id="rId36"/>
    <p:sldId id="439" r:id="rId37"/>
    <p:sldId id="440" r:id="rId38"/>
    <p:sldId id="441" r:id="rId39"/>
    <p:sldId id="443" r:id="rId40"/>
    <p:sldId id="442" r:id="rId41"/>
    <p:sldId id="444" r:id="rId42"/>
    <p:sldId id="445" r:id="rId43"/>
    <p:sldId id="322" r:id="rId44"/>
    <p:sldId id="450" r:id="rId45"/>
    <p:sldId id="447" r:id="rId46"/>
    <p:sldId id="448" r:id="rId4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644"/>
    <a:srgbClr val="2323BA"/>
    <a:srgbClr val="72E871"/>
    <a:srgbClr val="F79544"/>
    <a:srgbClr val="BD0000"/>
    <a:srgbClr val="5BB3C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5" autoAdjust="0"/>
    <p:restoredTop sz="88620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9DC9314-87DB-476A-8F10-414ADC6C861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8678561-68DC-494E-AB1E-45FF0B1D3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80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72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62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522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8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78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4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52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20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483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60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56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879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412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153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26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508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994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346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343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96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119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31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508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034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31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73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45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36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03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78561-68DC-494E-AB1E-45FF0B1D3520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9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5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3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58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3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1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4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4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3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08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7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C15E-413B-4920-89EC-754C55B17070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3BCB-9703-4A3B-B7F0-1F3176332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8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oing-and-reporting-your-first-planned-contrasts-in-r-ee77ff27708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spurious-correlatio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emf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referenceworkentry/10.1007/978-1-4419-9863-7_22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redicted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8.png"/><Relationship Id="rId4" Type="http://schemas.openxmlformats.org/officeDocument/2006/relationships/hyperlink" Target="https://osf.io/byu2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initiatives/registered-report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hyperlink" Target="https://www.nature.com/articles/s41562-021-01193-7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l1dt2K0Lt4?feature=oembe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Hb-b4HJLfE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50400" cy="2387600"/>
          </a:xfrm>
        </p:spPr>
        <p:txBody>
          <a:bodyPr>
            <a:normAutofit/>
          </a:bodyPr>
          <a:lstStyle/>
          <a:p>
            <a:pPr rtl="0"/>
            <a:r>
              <a:rPr lang="en-US" sz="4400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Statistics for Graduate Students</a:t>
            </a:r>
            <a:br>
              <a:rPr lang="en-US" sz="4400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4400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Lecture #4</a:t>
            </a:r>
            <a:endParaRPr lang="he-IL" sz="4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4118"/>
            <a:ext cx="9144000" cy="923340"/>
          </a:xfrm>
        </p:spPr>
        <p:txBody>
          <a:bodyPr>
            <a:normAutofit/>
          </a:bodyPr>
          <a:lstStyle/>
          <a:p>
            <a:pPr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Contrasts: Planned vs post-hoc</a:t>
            </a:r>
            <a:endParaRPr lang="he-IL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 (and lessons)</a:t>
            </a:r>
          </a:p>
        </p:txBody>
      </p:sp>
    </p:spTree>
    <p:extLst>
      <p:ext uri="{BB962C8B-B14F-4D97-AF65-F5344CB8AC3E}">
        <p14:creationId xmlns:p14="http://schemas.microsoft.com/office/powerpoint/2010/main" val="189650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60026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A blast from the past! Three questions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Same three questions from Z- and t-tests about the </a:t>
                </a:r>
                <a:r>
                  <a:rPr lang="en-US" sz="2000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sampling distribution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</a:t>
                </a:r>
              </a:p>
              <a:p>
                <a:pPr marL="457200" indent="-457200" algn="l" rtl="0">
                  <a:buAutoNum type="arabicParenR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expected value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b="1" dirty="0">
                    <a:solidFill>
                      <a:schemeClr val="tx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variance/SD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shape of the sampling distribution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indent="-457200" algn="l" rtl="0">
                  <a:buAutoNum type="arabicParenR"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he-IL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  <a:blipFill>
                <a:blip r:embed="rId2"/>
                <a:stretch>
                  <a:fillRect l="-779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6FA38-11F4-A190-1E06-CFE57060EEB3}"/>
                  </a:ext>
                </a:extLst>
              </p:cNvPr>
              <p:cNvSpPr txBox="1"/>
              <p:nvPr/>
            </p:nvSpPr>
            <p:spPr>
              <a:xfrm>
                <a:off x="278301" y="3488253"/>
                <a:ext cx="6105082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+.....+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6FA38-11F4-A190-1E06-CFE57060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01" y="3488253"/>
                <a:ext cx="6105082" cy="347403"/>
              </a:xfrm>
              <a:prstGeom prst="rect">
                <a:avLst/>
              </a:prstGeom>
              <a:blipFill>
                <a:blip r:embed="rId3"/>
                <a:stretch>
                  <a:fillRect t="-2105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77A7B-7148-A1D1-7FF4-427A18B6DB36}"/>
                  </a:ext>
                </a:extLst>
              </p:cNvPr>
              <p:cNvSpPr txBox="1"/>
              <p:nvPr/>
            </p:nvSpPr>
            <p:spPr>
              <a:xfrm>
                <a:off x="1922096" y="3986272"/>
                <a:ext cx="53935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+.....+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77A7B-7148-A1D1-7FF4-427A18B6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96" y="3986272"/>
                <a:ext cx="5393584" cy="276999"/>
              </a:xfrm>
              <a:prstGeom prst="rect">
                <a:avLst/>
              </a:prstGeom>
              <a:blipFill>
                <a:blip r:embed="rId4"/>
                <a:stretch>
                  <a:fillRect l="-90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6DDD58-9868-BBB0-EAB4-D56EFC738CE8}"/>
              </a:ext>
            </a:extLst>
          </p:cNvPr>
          <p:cNvSpPr txBox="1"/>
          <p:nvPr/>
        </p:nvSpPr>
        <p:spPr>
          <a:xfrm>
            <a:off x="7709263" y="3976900"/>
            <a:ext cx="363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[independent samples in groups 1…n]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3195-586F-0E4F-DA1F-F677FFCFB95C}"/>
              </a:ext>
            </a:extLst>
          </p:cNvPr>
          <p:cNvSpPr txBox="1"/>
          <p:nvPr/>
        </p:nvSpPr>
        <p:spPr>
          <a:xfrm>
            <a:off x="7709263" y="4478912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[C1…Ck are constants]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A0758-46CE-9CF0-A401-0DCCB73410EF}"/>
                  </a:ext>
                </a:extLst>
              </p:cNvPr>
              <p:cNvSpPr txBox="1"/>
              <p:nvPr/>
            </p:nvSpPr>
            <p:spPr>
              <a:xfrm>
                <a:off x="1922096" y="4883843"/>
                <a:ext cx="5393584" cy="84997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l" rtl="0"/>
                <a:endParaRPr lang="he-I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A0758-46CE-9CF0-A401-0DCCB7341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96" y="4883843"/>
                <a:ext cx="5393584" cy="8499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B5DF3E-5786-EE13-1E75-9CB70F5E6DEE}"/>
              </a:ext>
            </a:extLst>
          </p:cNvPr>
          <p:cNvSpPr txBox="1"/>
          <p:nvPr/>
        </p:nvSpPr>
        <p:spPr>
          <a:xfrm>
            <a:off x="7709263" y="5201109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[algebra + variance of mean’s sampling dist.]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4CB204-BA59-9020-E410-D31BABDAACF3}"/>
                  </a:ext>
                </a:extLst>
              </p:cNvPr>
              <p:cNvSpPr txBox="1"/>
              <p:nvPr/>
            </p:nvSpPr>
            <p:spPr>
              <a:xfrm>
                <a:off x="1922096" y="4449503"/>
                <a:ext cx="5393584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+.....+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4CB204-BA59-9020-E410-D31BABDA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96" y="4449503"/>
                <a:ext cx="5393584" cy="312650"/>
              </a:xfrm>
              <a:prstGeom prst="rect">
                <a:avLst/>
              </a:prstGeom>
              <a:blipFill>
                <a:blip r:embed="rId7"/>
                <a:stretch>
                  <a:fillRect l="-904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BABF29D-C3E1-2349-199F-E4E718FF8347}"/>
              </a:ext>
            </a:extLst>
          </p:cNvPr>
          <p:cNvSpPr txBox="1"/>
          <p:nvPr/>
        </p:nvSpPr>
        <p:spPr>
          <a:xfrm>
            <a:off x="7709263" y="5860291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[assuming homogeneity of variance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2313CF-8171-68B4-196B-F642BD5F34FD}"/>
                  </a:ext>
                </a:extLst>
              </p:cNvPr>
              <p:cNvSpPr txBox="1"/>
              <p:nvPr/>
            </p:nvSpPr>
            <p:spPr>
              <a:xfrm>
                <a:off x="1922096" y="5637562"/>
                <a:ext cx="5393584" cy="84997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l" rtl="0"/>
                <a:endParaRPr lang="he-IL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2313CF-8171-68B4-196B-F642BD5F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96" y="5637562"/>
                <a:ext cx="5393584" cy="8499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60026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A blast from the past! Three questions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Same three questions from Z- and t-tests about the </a:t>
                </a:r>
                <a:r>
                  <a:rPr lang="en-US" sz="2000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sampling distribution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</a:t>
                </a:r>
              </a:p>
              <a:p>
                <a:pPr marL="457200" indent="-457200" algn="l" rtl="0">
                  <a:buAutoNum type="arabicParenR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expected value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solidFill>
                      <a:schemeClr val="bg2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variance/SD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2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b="1" dirty="0">
                    <a:solidFill>
                      <a:schemeClr val="tx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shape of the sampling distribution of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AutoNum type="arabicParenR"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he-IL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  <a:blipFill>
                <a:blip r:embed="rId2"/>
                <a:stretch>
                  <a:fillRect l="-779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864B35-9C63-CC32-954B-477D6C44E736}"/>
                  </a:ext>
                </a:extLst>
              </p:cNvPr>
              <p:cNvSpPr txBox="1"/>
              <p:nvPr/>
            </p:nvSpPr>
            <p:spPr>
              <a:xfrm>
                <a:off x="614353" y="3781429"/>
                <a:ext cx="4952274" cy="282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Since x is assumed to be normally distributed, </a:t>
                </a:r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if</a:t>
                </a:r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 was known, then: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𝜓</m:t>
                          </m:r>
                        </m:e>
                      </m:acc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  <m:t>~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𝑁𝑜𝑟𝑚𝑎𝑙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ctr" rtl="0"/>
                <a:r>
                  <a:rPr lang="en-US" sz="1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And after standardization we could say that: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𝛹</m:t>
                              </m:r>
                            </m:e>
                          </m:acc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𝑍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0"/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864B35-9C63-CC32-954B-477D6C44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53" y="3781429"/>
                <a:ext cx="4952274" cy="2820196"/>
              </a:xfrm>
              <a:prstGeom prst="rect">
                <a:avLst/>
              </a:prstGeom>
              <a:blipFill>
                <a:blip r:embed="rId3"/>
                <a:stretch>
                  <a:fillRect l="-1108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6D565-5C5B-279C-A580-C2901A07093D}"/>
                  </a:ext>
                </a:extLst>
              </p:cNvPr>
              <p:cNvSpPr txBox="1"/>
              <p:nvPr/>
            </p:nvSpPr>
            <p:spPr>
              <a:xfrm>
                <a:off x="6518487" y="3840962"/>
                <a:ext cx="5156804" cy="2320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Because the variance is unknown, we’ll estimate it.</a:t>
                </a:r>
              </a:p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How? via MSW*: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𝜳</m:t>
                              </m:r>
                            </m:e>
                          </m:acc>
                          <m:r>
                            <a:rPr lang="en-US" sz="1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𝑴𝑺𝑾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𝒋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~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ctr" rtl="0"/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ctr" rtl="0"/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And voila! This is our statistical test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6D565-5C5B-279C-A580-C2901A07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87" y="3840962"/>
                <a:ext cx="5156804" cy="2320572"/>
              </a:xfrm>
              <a:prstGeom prst="rect">
                <a:avLst/>
              </a:prstGeom>
              <a:blipFill>
                <a:blip r:embed="rId4"/>
                <a:stretch>
                  <a:fillRect l="-946" t="-1312" b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CE841E-AC79-2B89-792C-219C0E74EC1C}"/>
              </a:ext>
            </a:extLst>
          </p:cNvPr>
          <p:cNvSpPr txBox="1"/>
          <p:nvPr/>
        </p:nvSpPr>
        <p:spPr>
          <a:xfrm>
            <a:off x="8939005" y="6516009"/>
            <a:ext cx="311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i="1" dirty="0"/>
              <a:t>*in a two-way ANOVA, we use MSE</a:t>
            </a:r>
          </a:p>
        </p:txBody>
      </p:sp>
    </p:spTree>
    <p:extLst>
      <p:ext uri="{BB962C8B-B14F-4D97-AF65-F5344CB8AC3E}">
        <p14:creationId xmlns:p14="http://schemas.microsoft.com/office/powerpoint/2010/main" val="7936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5" y="165494"/>
            <a:ext cx="11211560" cy="574912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Back to our example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9FD8BE-B650-0EA3-7223-4A90E45A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60776"/>
              </p:ext>
            </p:extLst>
          </p:nvPr>
        </p:nvGraphicFramePr>
        <p:xfrm>
          <a:off x="176970" y="1299017"/>
          <a:ext cx="5304884" cy="210312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326221">
                  <a:extLst>
                    <a:ext uri="{9D8B030D-6E8A-4147-A177-3AD203B41FA5}">
                      <a16:colId xmlns:a16="http://schemas.microsoft.com/office/drawing/2014/main" val="3440880534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29825612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289814257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1658795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Nashville (4)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Seattle (3)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 (2)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 City (1)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6651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181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/>
              <p:nvPr/>
            </p:nvSpPr>
            <p:spPr>
              <a:xfrm>
                <a:off x="6354818" y="848958"/>
                <a:ext cx="5660212" cy="500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MSW = 16.78 (computed last week).</a:t>
                </a: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i="1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9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7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5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67</m:t>
                      </m:r>
                    </m:oMath>
                  </m:oMathPara>
                </a14:m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𝛹</m:t>
                              </m:r>
                            </m:e>
                          </m:acc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𝑀𝑆𝑊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16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78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36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𝛹</m:t>
                              </m:r>
                            </m:e>
                          </m:acc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Alef" panose="00000500000000000000" pitchFamily="2" charset="-79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𝑀𝑆𝑊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23</m:t>
                              </m:r>
                            </m:e>
                          </m:rad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46</m:t>
                      </m:r>
                    </m:oMath>
                  </m:oMathPara>
                </a14:m>
                <a:endParaRPr lang="en-US" sz="14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𝑜𝑛𝑒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𝑡𝑎𝑖𝑙𝑒𝑑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009</m:t>
                      </m:r>
                    </m:oMath>
                  </m:oMathPara>
                </a14:m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18" y="848958"/>
                <a:ext cx="5660212" cy="5007653"/>
              </a:xfrm>
              <a:prstGeom prst="rect">
                <a:avLst/>
              </a:prstGeom>
              <a:blipFill>
                <a:blip r:embed="rId3"/>
                <a:stretch>
                  <a:fillRect l="-861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/>
              <p:nvPr/>
            </p:nvSpPr>
            <p:spPr>
              <a:xfrm>
                <a:off x="384560" y="3387756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9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0" y="3387756"/>
                <a:ext cx="746102" cy="369332"/>
              </a:xfrm>
              <a:prstGeom prst="rect">
                <a:avLst/>
              </a:prstGeom>
              <a:blipFill>
                <a:blip r:embed="rId4"/>
                <a:stretch>
                  <a:fillRect t="-10000" r="-65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/>
              <p:nvPr/>
            </p:nvSpPr>
            <p:spPr>
              <a:xfrm>
                <a:off x="1762645" y="3404982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7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45" y="3404982"/>
                <a:ext cx="746102" cy="369332"/>
              </a:xfrm>
              <a:prstGeom prst="rect">
                <a:avLst/>
              </a:prstGeom>
              <a:blipFill>
                <a:blip r:embed="rId5"/>
                <a:stretch>
                  <a:fillRect t="-10000" r="-65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/>
              <p:nvPr/>
            </p:nvSpPr>
            <p:spPr>
              <a:xfrm>
                <a:off x="3103321" y="3387756"/>
                <a:ext cx="863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21" y="3387756"/>
                <a:ext cx="863121" cy="369332"/>
              </a:xfrm>
              <a:prstGeom prst="rect">
                <a:avLst/>
              </a:prstGeom>
              <a:blipFill>
                <a:blip r:embed="rId6"/>
                <a:stretch>
                  <a:fillRect t="-10000" r="-56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/>
              <p:nvPr/>
            </p:nvSpPr>
            <p:spPr>
              <a:xfrm>
                <a:off x="4481406" y="3395254"/>
                <a:ext cx="69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06" y="3395254"/>
                <a:ext cx="698525" cy="369332"/>
              </a:xfrm>
              <a:prstGeom prst="rect">
                <a:avLst/>
              </a:prstGeom>
              <a:blipFill>
                <a:blip r:embed="rId7"/>
                <a:stretch>
                  <a:fillRect t="-9836" r="-60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/>
              <p:nvPr/>
            </p:nvSpPr>
            <p:spPr>
              <a:xfrm>
                <a:off x="337610" y="3774314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10" y="3774314"/>
                <a:ext cx="874983" cy="369332"/>
              </a:xfrm>
              <a:prstGeom prst="rect">
                <a:avLst/>
              </a:prstGeom>
              <a:blipFill>
                <a:blip r:embed="rId8"/>
                <a:stretch>
                  <a:fillRect t="-8197" r="-4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/>
              <p:nvPr/>
            </p:nvSpPr>
            <p:spPr>
              <a:xfrm>
                <a:off x="1698204" y="3774314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204" y="3774314"/>
                <a:ext cx="874983" cy="369332"/>
              </a:xfrm>
              <a:prstGeom prst="rect">
                <a:avLst/>
              </a:prstGeom>
              <a:blipFill>
                <a:blip r:embed="rId9"/>
                <a:stretch>
                  <a:fillRect t="-8197" r="-55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/>
              <p:nvPr/>
            </p:nvSpPr>
            <p:spPr>
              <a:xfrm>
                <a:off x="3081466" y="3757088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6" y="3757088"/>
                <a:ext cx="874983" cy="369332"/>
              </a:xfrm>
              <a:prstGeom prst="rect">
                <a:avLst/>
              </a:prstGeom>
              <a:blipFill>
                <a:blip r:embed="rId10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/>
              <p:nvPr/>
            </p:nvSpPr>
            <p:spPr>
              <a:xfrm>
                <a:off x="4442060" y="3757088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60" y="3757088"/>
                <a:ext cx="874983" cy="369332"/>
              </a:xfrm>
              <a:prstGeom prst="rect">
                <a:avLst/>
              </a:prstGeom>
              <a:blipFill>
                <a:blip r:embed="rId11"/>
                <a:stretch>
                  <a:fillRect t="-8197" r="-55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/>
              <p:nvPr/>
            </p:nvSpPr>
            <p:spPr>
              <a:xfrm>
                <a:off x="4830668" y="4194153"/>
                <a:ext cx="8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7.75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68" y="4194153"/>
                <a:ext cx="892167" cy="369332"/>
              </a:xfrm>
              <a:prstGeom prst="rect">
                <a:avLst/>
              </a:prstGeom>
              <a:blipFill>
                <a:blip r:embed="rId12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554336C-8625-E582-E508-0AD3633F1959}"/>
              </a:ext>
            </a:extLst>
          </p:cNvPr>
          <p:cNvSpPr/>
          <p:nvPr/>
        </p:nvSpPr>
        <p:spPr>
          <a:xfrm>
            <a:off x="213167" y="5558983"/>
            <a:ext cx="5736598" cy="8745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can be concluded?</a:t>
            </a:r>
          </a:p>
        </p:txBody>
      </p:sp>
    </p:spTree>
    <p:extLst>
      <p:ext uri="{BB962C8B-B14F-4D97-AF65-F5344CB8AC3E}">
        <p14:creationId xmlns:p14="http://schemas.microsoft.com/office/powerpoint/2010/main" val="785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8" y="38367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contrasts: Orthogonality of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760" y="1496786"/>
                <a:ext cx="11211560" cy="523548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The procedure above tests for one contract of interest.</a:t>
                </a:r>
              </a:p>
              <a:p>
                <a:pPr lvl="1" algn="l" rtl="0"/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For a given contrast we have a given alpha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, typically,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05</m:t>
                    </m:r>
                  </m:oMath>
                </a14:m>
                <a:endParaRPr lang="en-US" sz="1800" b="0" dirty="0">
                  <a:latin typeface="Alef" panose="00000500000000000000" pitchFamily="2" charset="-79"/>
                  <a:ea typeface="Cambria Math" panose="02040503050406030204" pitchFamily="18" charset="0"/>
                  <a:cs typeface="Alef" panose="00000500000000000000" pitchFamily="2" charset="-79"/>
                </a:endParaRP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just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happens when we have multiple contrasts that we want to test?</a:t>
                </a:r>
              </a:p>
              <a:p>
                <a:pPr algn="just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just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In order to keep</a:t>
                </a:r>
                <a:r>
                  <a:rPr lang="en-US" sz="2400" dirty="0">
                    <a:ea typeface="Cambria Math" panose="02040503050406030204" pitchFamily="18" charset="0"/>
                    <a:cs typeface="Alef" panose="00000500000000000000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 </m:t>
                    </m:r>
                  </m:oMath>
                </a14:m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set to the a priori determined value, we need to maintain </a:t>
                </a:r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orthogonality </a:t>
                </a:r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(=statistical independence) of the tested contrasts.</a:t>
                </a:r>
              </a:p>
              <a:p>
                <a:pPr lvl="1" algn="just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Otherwise, they are statistically dependent; they no longer each have 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</m:oMath>
                </a14:m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. </a:t>
                </a:r>
              </a:p>
              <a:p>
                <a:pPr lvl="1" algn="just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Errors in one contrast “carry over” to the other.</a:t>
                </a:r>
              </a:p>
              <a:p>
                <a:pPr lvl="1" algn="just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just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Contrast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) and contrast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) are orthogonal when the sum of the multiplication of their weights is 0. 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+.....+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760" y="1496786"/>
                <a:ext cx="11211560" cy="5235484"/>
              </a:xfrm>
              <a:blipFill>
                <a:blip r:embed="rId3"/>
                <a:stretch>
                  <a:fillRect l="-761" t="-1399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4235865" cy="4277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Orthogonal contrasts: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18C097-E0A3-09A2-F25B-939E469CAF8A}"/>
              </a:ext>
            </a:extLst>
          </p:cNvPr>
          <p:cNvSpPr/>
          <p:nvPr/>
        </p:nvSpPr>
        <p:spPr>
          <a:xfrm>
            <a:off x="2122774" y="2281727"/>
            <a:ext cx="2538101" cy="25381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5A1BA-5D44-3195-DA5E-22FB4D31D042}"/>
              </a:ext>
            </a:extLst>
          </p:cNvPr>
          <p:cNvSpPr txBox="1"/>
          <p:nvPr/>
        </p:nvSpPr>
        <p:spPr>
          <a:xfrm>
            <a:off x="4185873" y="4604266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F23412-06EA-1151-F696-D1A6F5942527}"/>
              </a:ext>
            </a:extLst>
          </p:cNvPr>
          <p:cNvCxnSpPr>
            <a:stCxn id="3" idx="2"/>
          </p:cNvCxnSpPr>
          <p:nvPr/>
        </p:nvCxnSpPr>
        <p:spPr>
          <a:xfrm flipV="1">
            <a:off x="2122774" y="3550777"/>
            <a:ext cx="1269050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A34365-1BF6-334A-5E9E-55B6016B3222}"/>
              </a:ext>
            </a:extLst>
          </p:cNvPr>
          <p:cNvCxnSpPr>
            <a:cxnSpLocks/>
          </p:cNvCxnSpPr>
          <p:nvPr/>
        </p:nvCxnSpPr>
        <p:spPr>
          <a:xfrm flipV="1">
            <a:off x="3376892" y="3076953"/>
            <a:ext cx="1217787" cy="47382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9056CF-48A8-51EC-6385-2E03ADEBDDD8}"/>
              </a:ext>
            </a:extLst>
          </p:cNvPr>
          <p:cNvSpPr txBox="1"/>
          <p:nvPr/>
        </p:nvSpPr>
        <p:spPr>
          <a:xfrm>
            <a:off x="3934509" y="27316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0FCCB-E530-F80E-07BF-2DE5C5B5AC10}"/>
              </a:ext>
            </a:extLst>
          </p:cNvPr>
          <p:cNvSpPr txBox="1"/>
          <p:nvPr/>
        </p:nvSpPr>
        <p:spPr>
          <a:xfrm>
            <a:off x="2692958" y="4263465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SSW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B90F35-5A28-C2D5-74EE-2ABAB3BB3EFE}"/>
              </a:ext>
            </a:extLst>
          </p:cNvPr>
          <p:cNvSpPr/>
          <p:nvPr/>
        </p:nvSpPr>
        <p:spPr>
          <a:xfrm rot="7088717">
            <a:off x="2491344" y="2641929"/>
            <a:ext cx="670046" cy="1225809"/>
          </a:xfrm>
          <a:prstGeom prst="triangle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CC3EB12-2E5B-B67D-18C6-A957B180B4C2}"/>
              </a:ext>
            </a:extLst>
          </p:cNvPr>
          <p:cNvSpPr/>
          <p:nvPr/>
        </p:nvSpPr>
        <p:spPr>
          <a:xfrm rot="9691377">
            <a:off x="2724902" y="2353111"/>
            <a:ext cx="860916" cy="1225809"/>
          </a:xfrm>
          <a:prstGeom prst="triangle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F32363-58F8-E5F3-7C19-6F0D5E46302D}"/>
                  </a:ext>
                </a:extLst>
              </p:cNvPr>
              <p:cNvSpPr txBox="1"/>
              <p:nvPr/>
            </p:nvSpPr>
            <p:spPr>
              <a:xfrm>
                <a:off x="2182523" y="2940216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F32363-58F8-E5F3-7C19-6F0D5E463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23" y="2940216"/>
                <a:ext cx="638829" cy="338554"/>
              </a:xfrm>
              <a:prstGeom prst="rect">
                <a:avLst/>
              </a:prstGeom>
              <a:blipFill>
                <a:blip r:embed="rId3"/>
                <a:stretch>
                  <a:fillRect l="-476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5063D-A0E8-FCA6-DE3C-B3E348461D70}"/>
                  </a:ext>
                </a:extLst>
              </p:cNvPr>
              <p:cNvSpPr txBox="1"/>
              <p:nvPr/>
            </p:nvSpPr>
            <p:spPr>
              <a:xfrm>
                <a:off x="2727887" y="2466392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5063D-A0E8-FCA6-DE3C-B3E34846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87" y="2466392"/>
                <a:ext cx="638829" cy="338554"/>
              </a:xfrm>
              <a:prstGeom prst="rect">
                <a:avLst/>
              </a:prstGeom>
              <a:blipFill>
                <a:blip r:embed="rId4"/>
                <a:stretch>
                  <a:fillRect l="-476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BC4F7D-0955-83FC-B1B8-0CFB5BCAD72B}"/>
              </a:ext>
            </a:extLst>
          </p:cNvPr>
          <p:cNvSpPr txBox="1">
            <a:spLocks/>
          </p:cNvSpPr>
          <p:nvPr/>
        </p:nvSpPr>
        <p:spPr>
          <a:xfrm>
            <a:off x="736648" y="5423485"/>
            <a:ext cx="4689932" cy="58279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No overlap between variance explained by each contrasts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ED7FE94-7E59-321F-E8B3-39EACDC4919A}"/>
              </a:ext>
            </a:extLst>
          </p:cNvPr>
          <p:cNvSpPr txBox="1">
            <a:spLocks/>
          </p:cNvSpPr>
          <p:nvPr/>
        </p:nvSpPr>
        <p:spPr>
          <a:xfrm>
            <a:off x="6359236" y="1690688"/>
            <a:ext cx="5630514" cy="42778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Non-orthogonal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(statistical dependent) </a:t>
            </a: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contrasts: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25EA03-D3DA-02EE-3D6E-9B73FA8BC492}"/>
              </a:ext>
            </a:extLst>
          </p:cNvPr>
          <p:cNvSpPr/>
          <p:nvPr/>
        </p:nvSpPr>
        <p:spPr>
          <a:xfrm>
            <a:off x="8019568" y="2281727"/>
            <a:ext cx="2538101" cy="25381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FEDF2E-939E-C21B-6474-06176647F9C8}"/>
              </a:ext>
            </a:extLst>
          </p:cNvPr>
          <p:cNvSpPr txBox="1"/>
          <p:nvPr/>
        </p:nvSpPr>
        <p:spPr>
          <a:xfrm>
            <a:off x="10082667" y="4604266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5E43E6-A811-4C94-0BC6-BC5C202DE324}"/>
              </a:ext>
            </a:extLst>
          </p:cNvPr>
          <p:cNvCxnSpPr>
            <a:stCxn id="35" idx="2"/>
          </p:cNvCxnSpPr>
          <p:nvPr/>
        </p:nvCxnSpPr>
        <p:spPr>
          <a:xfrm flipV="1">
            <a:off x="8019568" y="3550777"/>
            <a:ext cx="1269050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5C7420-70FA-0D14-7B6D-2DA99E07669C}"/>
              </a:ext>
            </a:extLst>
          </p:cNvPr>
          <p:cNvCxnSpPr>
            <a:cxnSpLocks/>
          </p:cNvCxnSpPr>
          <p:nvPr/>
        </p:nvCxnSpPr>
        <p:spPr>
          <a:xfrm flipV="1">
            <a:off x="9273686" y="3076953"/>
            <a:ext cx="1217787" cy="47382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59D336-C0EC-50FF-D257-D518136B9645}"/>
              </a:ext>
            </a:extLst>
          </p:cNvPr>
          <p:cNvSpPr txBox="1"/>
          <p:nvPr/>
        </p:nvSpPr>
        <p:spPr>
          <a:xfrm>
            <a:off x="9831303" y="27316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8E23FD-5039-D695-1C92-0A2D5BBA3983}"/>
              </a:ext>
            </a:extLst>
          </p:cNvPr>
          <p:cNvSpPr txBox="1"/>
          <p:nvPr/>
        </p:nvSpPr>
        <p:spPr>
          <a:xfrm>
            <a:off x="8589752" y="4263465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SSW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30BBD24-DD1B-0CC0-6EAF-1C78CE70B906}"/>
              </a:ext>
            </a:extLst>
          </p:cNvPr>
          <p:cNvSpPr/>
          <p:nvPr/>
        </p:nvSpPr>
        <p:spPr>
          <a:xfrm rot="8004838">
            <a:off x="8455454" y="2495774"/>
            <a:ext cx="734334" cy="1225809"/>
          </a:xfrm>
          <a:prstGeom prst="triangle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E9A57AE-DEC9-6034-7E8E-A948714D7BF2}"/>
              </a:ext>
            </a:extLst>
          </p:cNvPr>
          <p:cNvSpPr/>
          <p:nvPr/>
        </p:nvSpPr>
        <p:spPr>
          <a:xfrm rot="9691377">
            <a:off x="8621696" y="2353111"/>
            <a:ext cx="860916" cy="1225809"/>
          </a:xfrm>
          <a:prstGeom prst="triangle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655B58-2C5F-B638-EA73-8FDEA3DEC88C}"/>
                  </a:ext>
                </a:extLst>
              </p:cNvPr>
              <p:cNvSpPr txBox="1"/>
              <p:nvPr/>
            </p:nvSpPr>
            <p:spPr>
              <a:xfrm>
                <a:off x="8216600" y="2702154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655B58-2C5F-B638-EA73-8FDEA3DEC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00" y="2702154"/>
                <a:ext cx="638829" cy="338554"/>
              </a:xfrm>
              <a:prstGeom prst="rect">
                <a:avLst/>
              </a:prstGeom>
              <a:blipFill>
                <a:blip r:embed="rId5"/>
                <a:stretch>
                  <a:fillRect l="-571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AACB5E-F584-6249-40A9-BD3FEAD8E829}"/>
                  </a:ext>
                </a:extLst>
              </p:cNvPr>
              <p:cNvSpPr txBox="1"/>
              <p:nvPr/>
            </p:nvSpPr>
            <p:spPr>
              <a:xfrm>
                <a:off x="8624681" y="2466392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AACB5E-F584-6249-40A9-BD3FEAD8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81" y="2466392"/>
                <a:ext cx="638829" cy="338554"/>
              </a:xfrm>
              <a:prstGeom prst="rect">
                <a:avLst/>
              </a:prstGeom>
              <a:blipFill>
                <a:blip r:embed="rId6"/>
                <a:stretch>
                  <a:fillRect l="-571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C0ED910-B2AD-2894-B550-EFAD665AC3D0}"/>
              </a:ext>
            </a:extLst>
          </p:cNvPr>
          <p:cNvSpPr txBox="1">
            <a:spLocks/>
          </p:cNvSpPr>
          <p:nvPr/>
        </p:nvSpPr>
        <p:spPr>
          <a:xfrm>
            <a:off x="6928720" y="5423485"/>
            <a:ext cx="4689932" cy="52637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Some Overlap between variance explained by each contrasts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ABD43E-85FB-C2F2-9150-B74DAB2D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" y="38367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contrasts: Orthogonality of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82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/>
      <p:bldP spid="11" grpId="0"/>
      <p:bldP spid="12" grpId="0"/>
      <p:bldP spid="33" grpId="0" animBg="1"/>
      <p:bldP spid="32" grpId="0" animBg="1"/>
      <p:bldP spid="22" grpId="0"/>
      <p:bldP spid="23" grpId="0"/>
      <p:bldP spid="31" grpId="0"/>
      <p:bldP spid="34" grpId="0"/>
      <p:bldP spid="35" grpId="0" animBg="1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0" y="66022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contrasts: orthogonality of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429CA-2E24-01CE-19AD-F0098BCF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7902"/>
              </p:ext>
            </p:extLst>
          </p:nvPr>
        </p:nvGraphicFramePr>
        <p:xfrm>
          <a:off x="477866" y="1173116"/>
          <a:ext cx="5304884" cy="210312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326221">
                  <a:extLst>
                    <a:ext uri="{9D8B030D-6E8A-4147-A177-3AD203B41FA5}">
                      <a16:colId xmlns:a16="http://schemas.microsoft.com/office/drawing/2014/main" val="3440880534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29825612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289814257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1658795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Nashville (4)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Seattle (3)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 (2)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 City (1)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6651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1819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1DF37C-1A38-D038-B9D0-5E53F192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65973"/>
              </p:ext>
            </p:extLst>
          </p:nvPr>
        </p:nvGraphicFramePr>
        <p:xfrm>
          <a:off x="248748" y="3429000"/>
          <a:ext cx="5763120" cy="30095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0520">
                  <a:extLst>
                    <a:ext uri="{9D8B030D-6E8A-4147-A177-3AD203B41FA5}">
                      <a16:colId xmlns:a16="http://schemas.microsoft.com/office/drawing/2014/main" val="2652036000"/>
                    </a:ext>
                  </a:extLst>
                </a:gridCol>
                <a:gridCol w="960520">
                  <a:extLst>
                    <a:ext uri="{9D8B030D-6E8A-4147-A177-3AD203B41FA5}">
                      <a16:colId xmlns:a16="http://schemas.microsoft.com/office/drawing/2014/main" val="140285303"/>
                    </a:ext>
                  </a:extLst>
                </a:gridCol>
                <a:gridCol w="960520">
                  <a:extLst>
                    <a:ext uri="{9D8B030D-6E8A-4147-A177-3AD203B41FA5}">
                      <a16:colId xmlns:a16="http://schemas.microsoft.com/office/drawing/2014/main" val="2947608827"/>
                    </a:ext>
                  </a:extLst>
                </a:gridCol>
                <a:gridCol w="960520">
                  <a:extLst>
                    <a:ext uri="{9D8B030D-6E8A-4147-A177-3AD203B41FA5}">
                      <a16:colId xmlns:a16="http://schemas.microsoft.com/office/drawing/2014/main" val="1214916763"/>
                    </a:ext>
                  </a:extLst>
                </a:gridCol>
                <a:gridCol w="960520">
                  <a:extLst>
                    <a:ext uri="{9D8B030D-6E8A-4147-A177-3AD203B41FA5}">
                      <a16:colId xmlns:a16="http://schemas.microsoft.com/office/drawing/2014/main" val="2773455531"/>
                    </a:ext>
                  </a:extLst>
                </a:gridCol>
                <a:gridCol w="960520">
                  <a:extLst>
                    <a:ext uri="{9D8B030D-6E8A-4147-A177-3AD203B41FA5}">
                      <a16:colId xmlns:a16="http://schemas.microsoft.com/office/drawing/2014/main" val="4049033853"/>
                    </a:ext>
                  </a:extLst>
                </a:gridCol>
              </a:tblGrid>
              <a:tr h="45774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697001"/>
                  </a:ext>
                </a:extLst>
              </a:tr>
              <a:tr h="4869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Contrast 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“proximity to ocean”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1/3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1/3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1/3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6505028"/>
                  </a:ext>
                </a:extLst>
              </a:tr>
              <a:tr h="4869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Contrast 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“east vs west coast”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-1/2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-1/2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008185"/>
                  </a:ext>
                </a:extLst>
              </a:tr>
              <a:tr h="4869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Contrast 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“south west vs north west”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113898"/>
                  </a:ext>
                </a:extLst>
              </a:tr>
              <a:tr h="4869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Contrast 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“east coast vs rest”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-1/3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-1/3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-1/3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827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F7F032-0041-E6E8-228B-95D2159EF8E7}"/>
              </a:ext>
            </a:extLst>
          </p:cNvPr>
          <p:cNvSpPr txBox="1"/>
          <p:nvPr/>
        </p:nvSpPr>
        <p:spPr>
          <a:xfrm>
            <a:off x="6354818" y="1391585"/>
            <a:ext cx="5763118" cy="376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Contrasts 1 and 2 are orthogonal:</a:t>
            </a:r>
          </a:p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(1/3)*1 + (1/3)*(-1/2) + (1/3)*(-1/2) + (-1)*0 = 0</a:t>
            </a:r>
          </a:p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lef" panose="00000500000000000000" pitchFamily="2" charset="-79"/>
              <a:ea typeface="Calibri" panose="020F0502020204030204" pitchFamily="34" charset="0"/>
              <a:cs typeface="Alef" panose="00000500000000000000" pitchFamily="2" charset="-79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Similarly, contrasts 2 and 3, and 1 and 3 are </a:t>
            </a:r>
            <a:r>
              <a:rPr lang="en-US" sz="1800" dirty="0"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orthogonal</a:t>
            </a: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.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lef" panose="00000500000000000000" pitchFamily="2" charset="-79"/>
              <a:ea typeface="Calibri" panose="020F0502020204030204" pitchFamily="34" charset="0"/>
              <a:cs typeface="Alef" panose="00000500000000000000" pitchFamily="2" charset="-79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Contrasts 1-3 are an </a:t>
            </a:r>
            <a:r>
              <a:rPr lang="en-US" b="1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orthogonal set </a:t>
            </a: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of contrasts.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Alef" panose="00000500000000000000" pitchFamily="2" charset="-79"/>
              <a:ea typeface="Calibri" panose="020F0502020204030204" pitchFamily="34" charset="0"/>
              <a:cs typeface="Alef" panose="00000500000000000000" pitchFamily="2" charset="-79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But, contrast 4 is non-orthogonal with, e.g., contrast 1; it’s not part of the orthogonal set. </a:t>
            </a:r>
            <a:endParaRPr lang="en-US" sz="1800" dirty="0">
              <a:effectLst/>
              <a:latin typeface="Alef" panose="00000500000000000000" pitchFamily="2" charset="-79"/>
              <a:ea typeface="Calibri" panose="020F0502020204030204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73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365125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contrasts: orthogonality of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1094720" cy="469868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Generally speaking,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for a categorical independent variable with k levels, there is a maximum of k-1 orthogonal contrasts (“a set of orthogonal contrasts”)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EC82AC-0048-0DC5-C72B-6A11D5928078}"/>
              </a:ext>
            </a:extLst>
          </p:cNvPr>
          <p:cNvSpPr txBox="1">
            <a:spLocks/>
          </p:cNvSpPr>
          <p:nvPr/>
        </p:nvSpPr>
        <p:spPr>
          <a:xfrm>
            <a:off x="3899731" y="2694491"/>
            <a:ext cx="4235865" cy="4277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An orthogonal set of contrasts: (k=4)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65641-A28E-08C6-1448-4DB4468E299E}"/>
              </a:ext>
            </a:extLst>
          </p:cNvPr>
          <p:cNvSpPr/>
          <p:nvPr/>
        </p:nvSpPr>
        <p:spPr>
          <a:xfrm>
            <a:off x="5412905" y="3285530"/>
            <a:ext cx="2538101" cy="25381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C9C0C-375E-95F1-7812-8F5725AE943D}"/>
              </a:ext>
            </a:extLst>
          </p:cNvPr>
          <p:cNvSpPr txBox="1"/>
          <p:nvPr/>
        </p:nvSpPr>
        <p:spPr>
          <a:xfrm>
            <a:off x="7581511" y="5502562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83255-267E-CAD9-8FC4-592C7D65C248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5784601" y="3657226"/>
            <a:ext cx="876020" cy="8946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66A617-FCED-0FA4-C059-3DC849E6202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667023" y="4077607"/>
            <a:ext cx="1252272" cy="4769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7445C-1892-A769-B05E-73595CF13FF4}"/>
              </a:ext>
            </a:extLst>
          </p:cNvPr>
          <p:cNvSpPr txBox="1"/>
          <p:nvPr/>
        </p:nvSpPr>
        <p:spPr>
          <a:xfrm>
            <a:off x="7279079" y="32003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CB83F-99C1-A58F-CBC6-D58E15A987C0}"/>
              </a:ext>
            </a:extLst>
          </p:cNvPr>
          <p:cNvSpPr txBox="1"/>
          <p:nvPr/>
        </p:nvSpPr>
        <p:spPr>
          <a:xfrm>
            <a:off x="5464400" y="4267711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SSW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04B11B3-F542-459E-6590-F72DF555073E}"/>
              </a:ext>
            </a:extLst>
          </p:cNvPr>
          <p:cNvSpPr/>
          <p:nvPr/>
        </p:nvSpPr>
        <p:spPr>
          <a:xfrm rot="9301959">
            <a:off x="6003103" y="3352683"/>
            <a:ext cx="809204" cy="1278707"/>
          </a:xfrm>
          <a:prstGeom prst="triangle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4B1E7-D6B9-9E6D-CAEF-BF26A2851198}"/>
                  </a:ext>
                </a:extLst>
              </p:cNvPr>
              <p:cNvSpPr txBox="1"/>
              <p:nvPr/>
            </p:nvSpPr>
            <p:spPr>
              <a:xfrm>
                <a:off x="5967568" y="3465021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4B1E7-D6B9-9E6D-CAEF-BF26A285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68" y="3465021"/>
                <a:ext cx="638829" cy="338554"/>
              </a:xfrm>
              <a:prstGeom prst="rect">
                <a:avLst/>
              </a:prstGeom>
              <a:blipFill>
                <a:blip r:embed="rId3"/>
                <a:stretch>
                  <a:fillRect l="-571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B4C078-95D6-3770-14D1-D6F6D1D7CFEC}"/>
                  </a:ext>
                </a:extLst>
              </p:cNvPr>
              <p:cNvSpPr txBox="1"/>
              <p:nvPr/>
            </p:nvSpPr>
            <p:spPr>
              <a:xfrm>
                <a:off x="6608812" y="3402018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B4C078-95D6-3770-14D1-D6F6D1D7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12" y="3402018"/>
                <a:ext cx="638829" cy="338554"/>
              </a:xfrm>
              <a:prstGeom prst="rect">
                <a:avLst/>
              </a:prstGeom>
              <a:blipFill>
                <a:blip r:embed="rId4"/>
                <a:stretch>
                  <a:fillRect l="-476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A45D64-C60C-0488-1876-846EA5644DAA}"/>
                  </a:ext>
                </a:extLst>
              </p:cNvPr>
              <p:cNvSpPr txBox="1"/>
              <p:nvPr/>
            </p:nvSpPr>
            <p:spPr>
              <a:xfrm>
                <a:off x="7193072" y="3821956"/>
                <a:ext cx="638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b="1" dirty="0"/>
                  <a:t>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A45D64-C60C-0488-1876-846EA564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72" y="3821956"/>
                <a:ext cx="638829" cy="338554"/>
              </a:xfrm>
              <a:prstGeom prst="rect">
                <a:avLst/>
              </a:prstGeom>
              <a:blipFill>
                <a:blip r:embed="rId5"/>
                <a:stretch>
                  <a:fillRect l="-571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4B62340-315B-5A9D-4D89-E91907FEEE25}"/>
              </a:ext>
            </a:extLst>
          </p:cNvPr>
          <p:cNvSpPr/>
          <p:nvPr/>
        </p:nvSpPr>
        <p:spPr>
          <a:xfrm rot="11439258">
            <a:off x="6367714" y="3304709"/>
            <a:ext cx="872201" cy="1278707"/>
          </a:xfrm>
          <a:prstGeom prst="triangle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DFD4F2A-C8E0-5488-8B1F-7AB6F1A024B0}"/>
              </a:ext>
            </a:extLst>
          </p:cNvPr>
          <p:cNvSpPr/>
          <p:nvPr/>
        </p:nvSpPr>
        <p:spPr>
          <a:xfrm rot="13693605">
            <a:off x="6708024" y="3535440"/>
            <a:ext cx="881594" cy="1278707"/>
          </a:xfrm>
          <a:prstGeom prst="triangle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05AEF38-BE80-A29B-BA15-010B5CBA54C4}"/>
              </a:ext>
            </a:extLst>
          </p:cNvPr>
          <p:cNvSpPr txBox="1">
            <a:spLocks/>
          </p:cNvSpPr>
          <p:nvPr/>
        </p:nvSpPr>
        <p:spPr>
          <a:xfrm>
            <a:off x="4062739" y="5997857"/>
            <a:ext cx="4931792" cy="53539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An orthogonal set of size k-1 contrast </a:t>
            </a:r>
            <a:r>
              <a:rPr lang="en-US" sz="1600" b="1" dirty="0">
                <a:latin typeface="Alef" panose="00000500000000000000" pitchFamily="2" charset="-79"/>
                <a:cs typeface="Alef" panose="00000500000000000000" pitchFamily="2" charset="-79"/>
              </a:rPr>
              <a:t>cover the full SSB</a:t>
            </a:r>
          </a:p>
        </p:txBody>
      </p:sp>
    </p:spTree>
    <p:extLst>
      <p:ext uri="{BB962C8B-B14F-4D97-AF65-F5344CB8AC3E}">
        <p14:creationId xmlns:p14="http://schemas.microsoft.com/office/powerpoint/2010/main" val="15090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1" grpId="0"/>
      <p:bldP spid="13" grpId="0" animBg="1"/>
      <p:bldP spid="14" grpId="0"/>
      <p:bldP spid="15" grpId="0"/>
      <p:bldP spid="18" grpId="0"/>
      <p:bldP spid="19" grpId="0" animBg="1"/>
      <p:bldP spid="20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365125"/>
            <a:ext cx="11211560" cy="930275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 in R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BEC5A-8420-3637-D55D-93AD424D85D8}"/>
              </a:ext>
            </a:extLst>
          </p:cNvPr>
          <p:cNvSpPr txBox="1"/>
          <p:nvPr/>
        </p:nvSpPr>
        <p:spPr>
          <a:xfrm>
            <a:off x="5283200" y="6189402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* Additional implementations (e.g.,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here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) will become clearer and intuitive after we learn about linear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5F5E3-33EE-40F6-484C-5398D6A4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" t="61261" r="67477" b="28851"/>
          <a:stretch/>
        </p:blipFill>
        <p:spPr>
          <a:xfrm>
            <a:off x="546100" y="1295399"/>
            <a:ext cx="6908800" cy="1331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4EB1B-C62C-703B-BEFA-3C8618AADC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" t="11852" r="78619" b="47879"/>
          <a:stretch/>
        </p:blipFill>
        <p:spPr>
          <a:xfrm>
            <a:off x="8205478" y="197428"/>
            <a:ext cx="3722254" cy="446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91934-9287-171A-9044-E99B180B9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" t="71142" r="67477" b="7037"/>
          <a:stretch/>
        </p:blipFill>
        <p:spPr>
          <a:xfrm>
            <a:off x="532123" y="3034033"/>
            <a:ext cx="6908800" cy="293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FDCC6-6939-EBE3-43BE-6F98C027B494}"/>
              </a:ext>
            </a:extLst>
          </p:cNvPr>
          <p:cNvSpPr txBox="1"/>
          <p:nvPr/>
        </p:nvSpPr>
        <p:spPr>
          <a:xfrm>
            <a:off x="5840738" y="5634494"/>
            <a:ext cx="523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* Remember – R’s default is a two-tailed p-value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5AB37-9CB6-6DDC-BDB1-D5FF9658E8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" t="59630" r="67477" b="38500"/>
          <a:stretch/>
        </p:blipFill>
        <p:spPr>
          <a:xfrm>
            <a:off x="546100" y="2777051"/>
            <a:ext cx="6908800" cy="2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CAB3-919A-399C-EFE9-36FDB77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  <a:t>Contrasts</a:t>
            </a:r>
            <a:b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Post-hoc comparisons</a:t>
            </a:r>
            <a:endParaRPr lang="he-IL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177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1" y="41765"/>
            <a:ext cx="11211560" cy="94883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Post-hoc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105" y="786581"/>
                <a:ext cx="11874384" cy="5908135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Planned contrasts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a priori determined before running the study (and basic ANOVA); if multiple contrasts – then orthogonal. </a:t>
                </a:r>
              </a:p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Post-hoc contrasts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We found an effect in an ANOVA (overall impact of a categorical variable), now we want to locate the source of this effect. </a:t>
                </a: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E.g., exploratory research, a surprising effect…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Very common: Test for all </a:t>
                </a:r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pairwise comparisons 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(level 1 vs. 2; 2 vs 3; 3 vs 4; 2 vs. 4; etc.…).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Sometimes: Look at group means, examine a few contrasts that look promising. </a:t>
                </a:r>
              </a:p>
              <a:p>
                <a:pPr marL="457200" lvl="1" indent="0" algn="l" rtl="0">
                  <a:buNone/>
                </a:pPr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In post-hoc contrasts, 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we are “penalized” by a requirement of a more extreme observation to reject H0.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If an effect does exist, </a:t>
                </a:r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“penalty” in statistical power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.</a:t>
                </a: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Why do we deserve that penalty? </a:t>
                </a:r>
              </a:p>
              <a:p>
                <a:pPr lvl="1" algn="l" rtl="0"/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Even under H0, Max(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Alef" panose="00000500000000000000" pitchFamily="2" charset="-79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𝝍</m:t>
                        </m:r>
                      </m:e>
                    </m:acc>
                  </m:oMath>
                </a14:m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)&gt;0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Cannot use math of planned contrast to test for a post-hoc contrast, </a:t>
                </a:r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𝜶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𝒑𝒓𝒂𝒄𝒕𝒊𝒄𝒂𝒍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&gt;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𝜶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𝒅𝒆𝒕𝒆𝒓𝒎𝒊𝒏𝒆𝒅</m:t>
                        </m:r>
                      </m:sub>
                    </m:sSub>
                  </m:oMath>
                </a14:m>
                <a:endParaRPr lang="en-US" sz="1800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Different post-hoc procedure exist; 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they differ in how they apply this “penalty” 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(i.e., correction).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105" y="786581"/>
                <a:ext cx="11874384" cy="5908135"/>
              </a:xfrm>
              <a:blipFill>
                <a:blip r:embed="rId3"/>
                <a:stretch>
                  <a:fillRect l="-462" t="-103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2" y="165619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Reminder: One- and two-way ANOVA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4925"/>
            <a:ext cx="11094720" cy="518794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ANOVAs test for an effect of a categorical independent variable(s) on a numeric dependent variable.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One-way ANOVA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: one categorical IV.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Two-way ANOVA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: two categorical IV.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The mathematical basis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: Compute two statistics which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under H0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estimate the same variance (the population variance). Look at their ratio – F distributed under H0. </a:t>
            </a:r>
          </a:p>
          <a:p>
            <a:pPr lvl="1"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As always, if too extreme – reject H0. </a:t>
            </a:r>
          </a:p>
          <a:p>
            <a:pPr lvl="1"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Evidence for an effect: The effect of the independent variable.</a:t>
            </a:r>
          </a:p>
          <a:p>
            <a:pPr lvl="1"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One-way ANOVA: testing for the effect of one variable.</a:t>
            </a:r>
          </a:p>
          <a:p>
            <a:pPr lvl="1"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Two-way ANOVA: testing for effects of variable A, variable B, and their interaction. </a:t>
            </a:r>
          </a:p>
        </p:txBody>
      </p:sp>
    </p:spTree>
    <p:extLst>
      <p:ext uri="{BB962C8B-B14F-4D97-AF65-F5344CB8AC3E}">
        <p14:creationId xmlns:p14="http://schemas.microsoft.com/office/powerpoint/2010/main" val="14156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1" y="41764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Bonferroni correction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099" y="1265726"/>
                <a:ext cx="11800389" cy="5550509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Most common (by far).</a:t>
                </a: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Not just for post-hoc contrasts: a general correction for a case of ‘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multiple comparisons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’.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More soon…</a:t>
                </a:r>
              </a:p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A very simple rationale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</a:t>
                </a:r>
              </a:p>
              <a:p>
                <a:pPr marL="0" indent="0" algn="l" rtl="0">
                  <a:buNone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instead of using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𝑏𝑜𝑛𝑓𝑒𝑟𝑟𝑜𝑛𝑖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 where </a:t>
                </a:r>
                <a:r>
                  <a:rPr lang="en-US" sz="2000" i="1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m</a:t>
                </a:r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 is the number of comparisons.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E.g., all pairwise comparisons in a one-way ANOVA with 4 levels: </a:t>
                </a:r>
              </a:p>
              <a:p>
                <a:pPr marL="0" indent="0" algn="l" rtl="0">
                  <a:buNone/>
                </a:pPr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    m=6 comparisons.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𝑏𝑜𝑛𝑓𝑒𝑟𝑟𝑜𝑛𝑖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 (commonly, 0.0083%).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Controls the Type I error rate for the “family” of comparisons (Familywise error rate, FWE),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ea typeface="Cambria Math" panose="02040503050406030204" pitchFamily="18" charset="0"/>
                    <a:cs typeface="Alef" panose="00000500000000000000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20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endParaRPr lang="en-US" sz="2000" dirty="0"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Considered conservative (a “steep” price in statistica</a:t>
                </a:r>
                <a:r>
                  <a:rPr lang="en-US" sz="2000" dirty="0"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l power </a:t>
                </a:r>
                <a:r>
                  <a:rPr lang="en-US" sz="2000" dirty="0"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  <a:sym typeface="Wingdings" panose="05000000000000000000" pitchFamily="2" charset="2"/>
                  </a:rPr>
                  <a:t> more expected misses), </a:t>
                </a:r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but highly simple and effective (and thus common).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In the context of </a:t>
                </a:r>
                <a:r>
                  <a:rPr lang="en-US" sz="2000" dirty="0"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post-hoc comparisons, (only) </a:t>
                </a:r>
                <a:r>
                  <a:rPr lang="en-US" sz="2000" dirty="0">
                    <a:effectLst/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applicable in the case of multipl</a:t>
                </a:r>
                <a:r>
                  <a:rPr lang="en-US" sz="2000" dirty="0"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e contrasts. </a:t>
                </a:r>
                <a:endParaRPr lang="en-US" sz="20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099" y="1265726"/>
                <a:ext cx="11800389" cy="5550509"/>
              </a:xfrm>
              <a:blipFill>
                <a:blip r:embed="rId3"/>
                <a:stretch>
                  <a:fillRect l="-517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0" y="41764"/>
            <a:ext cx="11873147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Other corrections: Specific for post-hoc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29" y="1367327"/>
                <a:ext cx="11634328" cy="5324030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Scheffe’s correction</a:t>
                </a:r>
              </a:p>
              <a:p>
                <a:pPr marL="0" indent="0" algn="l" rtl="0">
                  <a:buNone/>
                </a:pPr>
                <a:r>
                  <a:rPr lang="en-US" sz="1900" dirty="0">
                    <a:latin typeface="Alef" panose="00000500000000000000" pitchFamily="2" charset="-79"/>
                    <a:ea typeface="Calibri" panose="020F0502020204030204" pitchFamily="34" charset="0"/>
                    <a:cs typeface="Alef" panose="00000500000000000000" pitchFamily="2" charset="-79"/>
                  </a:rPr>
                  <a:t>For the effect of “full” variable, we 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F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𝑘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1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, 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𝑁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𝑘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)</m:t>
                        </m:r>
                      </m:sub>
                    </m:sSub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𝑆𝑆𝐵</m:t>
                            </m:r>
                          </m:num>
                          <m:den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𝑘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𝑆𝑆𝑊</m:t>
                            </m:r>
                          </m:num>
                          <m:den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𝑁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sz="19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 algn="l" rtl="0">
                  <a:buNone/>
                </a:pPr>
                <a:r>
                  <a:rPr lang="en-US" sz="19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Scheffe’s</a:t>
                </a:r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correction: </a:t>
                </a:r>
                <a:r>
                  <a:rPr lang="en-US" sz="19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Define SS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9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the max(SS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SSB</a:t>
                </a:r>
              </a:p>
              <a:p>
                <a:pPr marL="0" indent="0" algn="l" rtl="0">
                  <a:buNone/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 post-hoc contrasts via: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F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1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, 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𝑁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)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𝑆𝑆</m:t>
                            </m:r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</m:acc>
                          </m:num>
                          <m:den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𝑆𝑆𝑊</m:t>
                            </m:r>
                          </m:num>
                          <m:den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𝑁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19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Useful when testing few differences that stands out (i.e., maximal contrasts).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Tukey’s correction</a:t>
                </a:r>
              </a:p>
              <a:p>
                <a:pPr marL="0" indent="0" algn="l" rtl="0">
                  <a:buNone/>
                </a:pPr>
                <a:r>
                  <a:rPr lang="en-US" sz="1900" dirty="0">
                    <a:latin typeface="Alef" panose="00000500000000000000" pitchFamily="2" charset="-79"/>
                    <a:cs typeface="Alef" panose="00000500000000000000" pitchFamily="2" charset="-79"/>
                  </a:rPr>
                  <a:t>Specific for pairwise comparisons.</a:t>
                </a:r>
              </a:p>
              <a:p>
                <a:pPr marL="0" indent="0" algn="l" rtl="0">
                  <a:buNone/>
                </a:pPr>
                <a:r>
                  <a:rPr lang="en-US" sz="1900" dirty="0">
                    <a:latin typeface="Alef" panose="00000500000000000000" pitchFamily="2" charset="-79"/>
                    <a:cs typeface="Alef" panose="00000500000000000000" pitchFamily="2" charset="-79"/>
                  </a:rPr>
                  <a:t>Compute an Honestly Significant Difference (HSD) – using an additional distribution </a:t>
                </a:r>
                <a:r>
                  <a:rPr lang="en-US" sz="1900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q </a:t>
                </a:r>
                <a:r>
                  <a:rPr lang="en-US" sz="1900" dirty="0">
                    <a:latin typeface="Alef" panose="00000500000000000000" pitchFamily="2" charset="-79"/>
                    <a:cs typeface="Alef" panose="00000500000000000000" pitchFamily="2" charset="-79"/>
                  </a:rPr>
                  <a:t>- and test whether each pairwise difference is greater than this value. </a:t>
                </a:r>
              </a:p>
              <a:p>
                <a:pPr marL="0" indent="0" algn="l" rtl="0">
                  <a:buNone/>
                </a:pPr>
                <a:r>
                  <a:rPr lang="en-US" sz="1900" dirty="0">
                    <a:latin typeface="Alef" panose="00000500000000000000" pitchFamily="2" charset="-79"/>
                    <a:cs typeface="Alef" panose="00000500000000000000" pitchFamily="2" charset="-79"/>
                  </a:rPr>
                  <a:t>More groups (i.e., more comparisons) </a:t>
                </a:r>
                <a:r>
                  <a:rPr lang="en-US" sz="1900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 a greater HSD  harder to reject H0 for each contrast.</a:t>
                </a:r>
              </a:p>
              <a:p>
                <a:pPr marL="0" indent="0" algn="l" rtl="0">
                  <a:buNone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  <a:sym typeface="Wingdings" panose="05000000000000000000" pitchFamily="2" charset="2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Examples and implementation in R – 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in tutorial.</a:t>
                </a: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29" y="1367327"/>
                <a:ext cx="11634328" cy="5324030"/>
              </a:xfrm>
              <a:blipFill>
                <a:blip r:embed="rId3"/>
                <a:stretch>
                  <a:fillRect l="-524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BB5BA8E-DD7A-A4D8-7EF2-A4704C28FBB9}"/>
              </a:ext>
            </a:extLst>
          </p:cNvPr>
          <p:cNvSpPr/>
          <p:nvPr/>
        </p:nvSpPr>
        <p:spPr>
          <a:xfrm>
            <a:off x="8491913" y="1522318"/>
            <a:ext cx="1601325" cy="16013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64A8BF-BAA6-DE5D-0381-75C188A50C6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8726422" y="1756827"/>
            <a:ext cx="544343" cy="54646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B26B1-0CCF-008D-38E5-A9204628775F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9270765" y="2309732"/>
            <a:ext cx="822473" cy="1324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E5F968-9CB2-85EC-CEE5-A8DF877C0B82}"/>
              </a:ext>
            </a:extLst>
          </p:cNvPr>
          <p:cNvSpPr txBox="1"/>
          <p:nvPr/>
        </p:nvSpPr>
        <p:spPr>
          <a:xfrm>
            <a:off x="9474873" y="19219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84F8-9F7A-7760-2A36-E8022A81BF81}"/>
              </a:ext>
            </a:extLst>
          </p:cNvPr>
          <p:cNvSpPr txBox="1"/>
          <p:nvPr/>
        </p:nvSpPr>
        <p:spPr>
          <a:xfrm>
            <a:off x="8742040" y="2563076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/>
              <a:t>SSW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836CCEB-E04C-CE64-ADCB-93C383BC8E04}"/>
              </a:ext>
            </a:extLst>
          </p:cNvPr>
          <p:cNvSpPr/>
          <p:nvPr/>
        </p:nvSpPr>
        <p:spPr>
          <a:xfrm rot="11810011">
            <a:off x="9044324" y="1516436"/>
            <a:ext cx="650750" cy="810940"/>
          </a:xfrm>
          <a:prstGeom prst="triangle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0D7DE6-1142-45FD-8DE0-95F9174E15EE}"/>
                  </a:ext>
                </a:extLst>
              </p:cNvPr>
              <p:cNvSpPr txBox="1"/>
              <p:nvPr/>
            </p:nvSpPr>
            <p:spPr>
              <a:xfrm>
                <a:off x="9185859" y="1546521"/>
                <a:ext cx="440185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200" b="1" dirty="0"/>
                  <a:t>SS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0D7DE6-1142-45FD-8DE0-95F9174E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59" y="1546521"/>
                <a:ext cx="440185" cy="284758"/>
              </a:xfrm>
              <a:prstGeom prst="rect">
                <a:avLst/>
              </a:prstGeom>
              <a:blipFill>
                <a:blip r:embed="rId4"/>
                <a:stretch>
                  <a:fillRect l="-1389" t="-2174" r="-3333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1" y="41764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vs. Post-hoc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14" y="1204957"/>
            <a:ext cx="6687904" cy="532403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Planned contrasts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: A priori determined, a “standard” process with no further corrections.</a:t>
            </a:r>
          </a:p>
          <a:p>
            <a:pPr algn="l" rtl="0"/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Post-hoc contrasts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: No specific a priori predictions, incorporate a “penalty” that ensures we do not inflate Type I error rate.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As a consequence, statistical power is lower</a:t>
            </a:r>
          </a:p>
          <a:p>
            <a:pPr algn="l" rtl="0"/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In practice, unfortunately, nothing stops us from presenting post-hoc as planned.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Most likely, a pretty common practice.</a:t>
            </a:r>
          </a:p>
          <a:p>
            <a:pPr lvl="1" algn="l" rtl="0"/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If we were to do that, reproducibility would take a hit.</a:t>
            </a:r>
          </a:p>
          <a:p>
            <a:pPr algn="l" rtl="0"/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An instantiation of a larger phenomenon: “</a:t>
            </a:r>
            <a:r>
              <a:rPr lang="en-US" sz="2000" b="1" i="1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” (aka QPRs).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BECA70-52CB-B476-37F4-4869B7C46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68" y="1204957"/>
            <a:ext cx="5161421" cy="4558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C080E-B5C1-E14B-DF08-2EFAD6D498FC}"/>
              </a:ext>
            </a:extLst>
          </p:cNvPr>
          <p:cNvSpPr/>
          <p:nvPr/>
        </p:nvSpPr>
        <p:spPr>
          <a:xfrm>
            <a:off x="6931068" y="4184072"/>
            <a:ext cx="2841005" cy="37869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0387AF-60DD-0BD7-23C6-9A6846253A13}"/>
              </a:ext>
            </a:extLst>
          </p:cNvPr>
          <p:cNvSpPr txBox="1">
            <a:spLocks/>
          </p:cNvSpPr>
          <p:nvPr/>
        </p:nvSpPr>
        <p:spPr>
          <a:xfrm>
            <a:off x="8850087" y="5799876"/>
            <a:ext cx="3341914" cy="33966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1400" i="1" dirty="0">
                <a:latin typeface="Alef" panose="00000500000000000000" pitchFamily="2" charset="-79"/>
                <a:cs typeface="Alef" panose="00000500000000000000" pitchFamily="2" charset="-79"/>
              </a:rPr>
              <a:t>John et al., 2012, Psychological Science</a:t>
            </a:r>
          </a:p>
        </p:txBody>
      </p:sp>
    </p:spTree>
    <p:extLst>
      <p:ext uri="{BB962C8B-B14F-4D97-AF65-F5344CB8AC3E}">
        <p14:creationId xmlns:p14="http://schemas.microsoft.com/office/powerpoint/2010/main" val="21575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CAB3-919A-399C-EFE9-36FDB77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</a:t>
            </a:r>
            <a:b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What NOT to do</a:t>
            </a:r>
            <a:b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(and what can we learn from these rather common bad practices)</a:t>
            </a:r>
            <a:endParaRPr lang="he-IL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145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86" y="108751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 paper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34313"/>
                <a:ext cx="5165939" cy="5188677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Influential (&gt;6,500 citations)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Highlighting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 “researchers' degrees of freedom”.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More common name today: </a:t>
                </a:r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Questionable Research Practices (QRPs)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, or, when done intentionally, </a:t>
                </a:r>
                <a:r>
                  <a:rPr lang="en-US" sz="18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“p-hacking”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.</a:t>
                </a: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claim: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Many steps to data collection, cleaning, and analysis, many choices in each.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Inappropriate practices (incidental and purposeful) inflates Type I error rate (“anything” can be found to be significant).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We think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</m:oMath>
                </a14:m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 is 5%, but in practice, it’s much higher.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Most likely, a key contributor to the replication crisis.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34313"/>
                <a:ext cx="5165939" cy="5188677"/>
              </a:xfrm>
              <a:blipFill>
                <a:blip r:embed="rId3"/>
                <a:stretch>
                  <a:fillRect l="-826"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560BCD-0E63-0BAD-8C77-EF7D663A5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19" y="1823008"/>
            <a:ext cx="6944882" cy="3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8311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Impact on PPV (remember last time?)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34840B-4065-5936-3FF7-C8A495C8CE0E}"/>
                  </a:ext>
                </a:extLst>
              </p:cNvPr>
              <p:cNvSpPr txBox="1"/>
              <p:nvPr/>
            </p:nvSpPr>
            <p:spPr>
              <a:xfrm>
                <a:off x="9531928" y="241549"/>
                <a:ext cx="2660072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𝑷𝑷𝑽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𝑹</m:t>
                          </m:r>
                        </m:num>
                        <m:den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𝑹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lef" panose="00000500000000000000" pitchFamily="2" charset="-79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34840B-4065-5936-3FF7-C8A495C8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28" y="241549"/>
                <a:ext cx="2660072" cy="676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40BC311-782C-0494-2D5F-2976B7BEE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27" y="1138381"/>
            <a:ext cx="8579428" cy="5719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8E545-7D17-FC32-8272-EE2682937A86}"/>
              </a:ext>
            </a:extLst>
          </p:cNvPr>
          <p:cNvSpPr txBox="1"/>
          <p:nvPr/>
        </p:nvSpPr>
        <p:spPr>
          <a:xfrm>
            <a:off x="10112103" y="1138381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highlight>
                  <a:srgbClr val="C0C0C0"/>
                </a:highlight>
                <a:latin typeface="Alef" panose="00000500000000000000" pitchFamily="2" charset="-79"/>
                <a:cs typeface="Alef" panose="00000500000000000000" pitchFamily="2" charset="-79"/>
              </a:rPr>
              <a:t>Panels: R (odds)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1FC6A-7D94-4088-35CF-B6C145F947BE}"/>
              </a:ext>
            </a:extLst>
          </p:cNvPr>
          <p:cNvSpPr txBox="1"/>
          <p:nvPr/>
        </p:nvSpPr>
        <p:spPr>
          <a:xfrm>
            <a:off x="10106953" y="159130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solidFill>
                  <a:srgbClr val="72E87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PPV=0.95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74661-58C8-3971-BF32-9178388FB8C2}"/>
              </a:ext>
            </a:extLst>
          </p:cNvPr>
          <p:cNvSpPr txBox="1"/>
          <p:nvPr/>
        </p:nvSpPr>
        <p:spPr>
          <a:xfrm>
            <a:off x="10106953" y="2427916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solidFill>
                  <a:srgbClr val="2323BA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PPV=0.8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24D94-51FA-6F62-E5CA-FF26335DB62C}"/>
              </a:ext>
            </a:extLst>
          </p:cNvPr>
          <p:cNvSpPr txBox="1"/>
          <p:nvPr/>
        </p:nvSpPr>
        <p:spPr>
          <a:xfrm>
            <a:off x="10057694" y="410892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solidFill>
                  <a:srgbClr val="C54644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PPV=0.5</a:t>
            </a:r>
          </a:p>
        </p:txBody>
      </p:sp>
    </p:spTree>
    <p:extLst>
      <p:ext uri="{BB962C8B-B14F-4D97-AF65-F5344CB8AC3E}">
        <p14:creationId xmlns:p14="http://schemas.microsoft.com/office/powerpoint/2010/main" val="34525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8311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6771"/>
            <a:ext cx="11094720" cy="5124592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Simmons et al. highlight 5 common “researchers’ degrees of freedom” (QPRs) that substantially inflate Type I error rate:</a:t>
            </a:r>
          </a:p>
          <a:p>
            <a:pPr marL="0" indent="0" algn="l" rtl="0">
              <a:buNone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Flexible treatment of outliers.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Gradual increase of sample size.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Analysis of multiple dependent variables (and partial reporting).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Omission of experimental conditions.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Problematic choices regarding statistical controls.</a:t>
            </a:r>
          </a:p>
          <a:p>
            <a:pPr marL="0" indent="0" algn="l" rtl="0">
              <a:buNone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Today</a:t>
            </a:r>
            <a:r>
              <a:rPr lang="en-US" sz="24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 For each QPR, why is it bad, and how to do it right.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21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8311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False-Positive Psychology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6771"/>
            <a:ext cx="11094720" cy="5124592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Simmons et al. highlight 5 common “researchers’ degrees of freedom” (QPRs) that substantially inflate Type I error rate:</a:t>
            </a:r>
          </a:p>
          <a:p>
            <a:pPr marL="0" indent="0" algn="l" rtl="0">
              <a:buNone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Flexible treatment of outliers.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Gradual increase of sample size.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Analysis of multiple dependent variables (and partial reporting).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Omission of experimental conditions.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indent="-457200" algn="l" rtl="0">
              <a:buAutoNum type="arabicPeriod"/>
            </a:pPr>
            <a:r>
              <a:rPr lang="en-US" sz="2400" strike="sngStrike" dirty="0">
                <a:latin typeface="Alef" panose="00000500000000000000" pitchFamily="2" charset="-79"/>
                <a:cs typeface="Alef" panose="00000500000000000000" pitchFamily="2" charset="-79"/>
              </a:rPr>
              <a:t>Problematic choices regarding statistical controls.</a:t>
            </a:r>
          </a:p>
          <a:p>
            <a:pPr marL="0" indent="0" algn="l" rtl="0">
              <a:buNone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Today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: For each QPR, why is it bad, and how to do it right.</a:t>
            </a:r>
          </a:p>
          <a:p>
            <a:pPr marL="457200" indent="-457200" algn="l" rtl="0">
              <a:buAutoNum type="arabicPeriod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9C0A6F2-D280-462A-30A8-DDF36D6B973A}"/>
              </a:ext>
            </a:extLst>
          </p:cNvPr>
          <p:cNvSpPr/>
          <p:nvPr/>
        </p:nvSpPr>
        <p:spPr>
          <a:xfrm flipH="1">
            <a:off x="9308489" y="3429000"/>
            <a:ext cx="354842" cy="109830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07D9E-77CB-3BAB-664F-90256CAEA57C}"/>
              </a:ext>
            </a:extLst>
          </p:cNvPr>
          <p:cNvSpPr txBox="1"/>
          <p:nvPr/>
        </p:nvSpPr>
        <p:spPr>
          <a:xfrm>
            <a:off x="9663331" y="3654987"/>
            <a:ext cx="2420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Both related to </a:t>
            </a:r>
            <a:r>
              <a:rPr lang="en-US" i="1" dirty="0">
                <a:latin typeface="Alef" panose="00000500000000000000" pitchFamily="2" charset="-79"/>
                <a:cs typeface="Alef" panose="00000500000000000000" pitchFamily="2" charset="-79"/>
              </a:rPr>
              <a:t>multiple comparisons</a:t>
            </a:r>
            <a:endParaRPr lang="he-IL" i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71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" y="151291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Before we start: How bad could it be?</a:t>
            </a:r>
            <a:endParaRPr lang="he-IL" sz="33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690688"/>
            <a:ext cx="10846724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Really bad!</a:t>
            </a:r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95" y="2118356"/>
            <a:ext cx="8688704" cy="42174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9182" y="2664889"/>
            <a:ext cx="982639" cy="3725838"/>
          </a:xfrm>
          <a:prstGeom prst="roundRect">
            <a:avLst/>
          </a:prstGeom>
          <a:solidFill>
            <a:schemeClr val="accent2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0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1. Treatment of outliers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225973"/>
            <a:ext cx="7878611" cy="5410371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Some treatment of outliers is very common and sensible.</a:t>
            </a:r>
          </a:p>
          <a:p>
            <a:pPr lvl="1"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At the subject-level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: Exclude/trim participants with extreme (mean) values. </a:t>
            </a: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(lack of motivation? Not belonging to the same population?)</a:t>
            </a:r>
          </a:p>
          <a:p>
            <a:pPr lvl="1"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At the trial-level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: Exclude/trim trials (within-participants) with extreme values. </a:t>
            </a: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(measurement error? Technical failure? Momentarily diversion?)</a:t>
            </a:r>
          </a:p>
          <a:p>
            <a:pPr lvl="1" algn="l" rtl="0"/>
            <a:endParaRPr lang="en-US" sz="2000" i="1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The rationale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behind outlier exclusion: We don’t want a small number of extreme observations (subjects and/or trials) to mask an existing effect or ‘create’ a non-existent effect.</a:t>
            </a:r>
          </a:p>
          <a:p>
            <a:pPr lvl="1"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Example: Two groups of subjects (n=30), t-test found a significant difference (M</a:t>
            </a:r>
            <a:r>
              <a:rPr lang="en-US" sz="2000" baseline="-25000" dirty="0">
                <a:latin typeface="Alef" panose="00000500000000000000" pitchFamily="2" charset="-79"/>
                <a:cs typeface="Alef" panose="00000500000000000000" pitchFamily="2" charset="-79"/>
              </a:rPr>
              <a:t>x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= 120.65, </a:t>
            </a:r>
            <a:r>
              <a:rPr lang="en-US" sz="2000" dirty="0" err="1">
                <a:latin typeface="Alef" panose="00000500000000000000" pitchFamily="2" charset="-79"/>
                <a:cs typeface="Alef" panose="00000500000000000000" pitchFamily="2" charset="-79"/>
              </a:rPr>
              <a:t>SD</a:t>
            </a:r>
            <a:r>
              <a:rPr lang="en-US" sz="2000" baseline="-25000" dirty="0" err="1">
                <a:latin typeface="Alef" panose="00000500000000000000" pitchFamily="2" charset="-79"/>
                <a:cs typeface="Alef" panose="00000500000000000000" pitchFamily="2" charset="-79"/>
              </a:rPr>
              <a:t>x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= 86.08; M</a:t>
            </a:r>
            <a:r>
              <a:rPr lang="en-US" sz="2000" baseline="-25000" dirty="0">
                <a:latin typeface="Alef" panose="00000500000000000000" pitchFamily="2" charset="-79"/>
                <a:cs typeface="Alef" panose="00000500000000000000" pitchFamily="2" charset="-79"/>
              </a:rPr>
              <a:t>y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= 75.50, </a:t>
            </a:r>
            <a:r>
              <a:rPr lang="en-US" sz="2000" dirty="0" err="1">
                <a:latin typeface="Alef" panose="00000500000000000000" pitchFamily="2" charset="-79"/>
                <a:cs typeface="Alef" panose="00000500000000000000" pitchFamily="2" charset="-79"/>
              </a:rPr>
              <a:t>SD</a:t>
            </a:r>
            <a:r>
              <a:rPr lang="en-US" sz="2000" baseline="-25000" dirty="0" err="1">
                <a:latin typeface="Alef" panose="00000500000000000000" pitchFamily="2" charset="-79"/>
                <a:cs typeface="Alef" panose="00000500000000000000" pitchFamily="2" charset="-79"/>
              </a:rPr>
              <a:t>y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= 61.68; t(58)=2.34, </a:t>
            </a: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p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= 0.02)…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But is it, though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CA1925-8D26-4652-A258-B047E13971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68" y="2724801"/>
            <a:ext cx="3982598" cy="3429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2BE8188-59DC-B5A9-8879-6F607A82A326}"/>
              </a:ext>
            </a:extLst>
          </p:cNvPr>
          <p:cNvSpPr/>
          <p:nvPr/>
        </p:nvSpPr>
        <p:spPr>
          <a:xfrm>
            <a:off x="9332293" y="2798679"/>
            <a:ext cx="268417" cy="268718"/>
          </a:xfrm>
          <a:prstGeom prst="ellipse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7CBFE-4A43-1A48-18AE-2FEC08D8677D}"/>
              </a:ext>
            </a:extLst>
          </p:cNvPr>
          <p:cNvSpPr/>
          <p:nvPr/>
        </p:nvSpPr>
        <p:spPr>
          <a:xfrm>
            <a:off x="10847056" y="5431041"/>
            <a:ext cx="268417" cy="268718"/>
          </a:xfrm>
          <a:prstGeom prst="ellipse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" y="46038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Reminder: One- and two-way ANOVA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71601"/>
            <a:ext cx="11506833" cy="512127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The conclusion from an ANOVA is for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an overall effect of an IV on a DV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(or an interaction between two variables)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E.g., in one-way ANOVA: If we found an effect - evidence that the population means are not the same in all groups; some effect of the manipulation. 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But: where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does this effect come from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To answer that question, we run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contrasts.</a:t>
            </a:r>
          </a:p>
          <a:p>
            <a:pPr lvl="1"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Can be applied in both one- and two-way ANOVAs (and beyond); for simplicity we will focus on the one-way case.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</a:p>
          <a:p>
            <a:pPr lvl="1"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Two types: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Planned contrasts and post-hoc contrasts.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A12A01FE-D4DA-DA38-86A1-FDD7E7ED0A21}"/>
                  </a:ext>
                </a:extLst>
              </p:cNvPr>
              <p:cNvSpPr txBox="1"/>
              <p:nvPr/>
            </p:nvSpPr>
            <p:spPr bwMode="auto">
              <a:xfrm>
                <a:off x="4190999" y="3260725"/>
                <a:ext cx="4467225" cy="962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=....=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:~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A12A01FE-D4DA-DA38-86A1-FDD7E7ED0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999" y="3260725"/>
                <a:ext cx="4467225" cy="962025"/>
              </a:xfrm>
              <a:prstGeom prst="rect">
                <a:avLst/>
              </a:prstGeom>
              <a:blipFill>
                <a:blip r:embed="rId2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5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7" y="250237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Treatment of outliers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61" y="1174319"/>
                <a:ext cx="6561061" cy="5614107"/>
              </a:xfrm>
            </p:spPr>
            <p:txBody>
              <a:bodyPr>
                <a:normAutofit fontScale="77500" lnSpcReduction="20000"/>
              </a:bodyPr>
              <a:lstStyle/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But what is the ‘right’ outlier removal/trimming procedure? How extreme is “too” extreme?</a:t>
                </a: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Common answers</a:t>
                </a:r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: ±2SD, ±2.5SD, ±3SD, 1% top/bottom, some pre-define threshold (&lt;200 msec or &gt;5,000 msec), trimming vs. exclusion, etc., etc.…</a:t>
                </a:r>
              </a:p>
              <a:p>
                <a:pPr lvl="1" algn="l" rtl="0"/>
                <a:r>
                  <a:rPr lang="en-US" sz="2300" dirty="0">
                    <a:latin typeface="Alef" panose="00000500000000000000" pitchFamily="2" charset="-79"/>
                    <a:cs typeface="Alef" panose="00000500000000000000" pitchFamily="2" charset="-79"/>
                  </a:rPr>
                  <a:t>False-Positive Psychology paper: review of 30 papers, great flexibility</a:t>
                </a:r>
              </a:p>
              <a:p>
                <a:pPr lvl="1" algn="l" rtl="0"/>
                <a:r>
                  <a:rPr lang="en-US" sz="2300" dirty="0">
                    <a:latin typeface="Alef" panose="00000500000000000000" pitchFamily="2" charset="-79"/>
                    <a:cs typeface="Alef" panose="00000500000000000000" pitchFamily="2" charset="-79"/>
                  </a:rPr>
                  <a:t>Makes sense – depends on sub-field and experimental paradigm.</a:t>
                </a: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problem: </a:t>
                </a:r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one can try one method, then another, then another… until a significant effect is discovered.</a:t>
                </a:r>
              </a:p>
              <a:p>
                <a:pPr lvl="1" algn="l" rtl="0"/>
                <a:r>
                  <a:rPr lang="en-US" sz="2300" dirty="0">
                    <a:latin typeface="Alef" panose="00000500000000000000" pitchFamily="2" charset="-79"/>
                    <a:cs typeface="Alef" panose="00000500000000000000" pitchFamily="2" charset="-79"/>
                  </a:rPr>
                  <a:t>I.e.,: The determination of which method to use is based on which outlier treatment method results in a significant result.</a:t>
                </a:r>
              </a:p>
              <a:p>
                <a:pPr lvl="1" algn="l" rtl="0"/>
                <a:r>
                  <a:rPr lang="en-US" sz="2300" dirty="0">
                    <a:latin typeface="Alef" panose="00000500000000000000" pitchFamily="2" charset="-79"/>
                    <a:cs typeface="Alef" panose="00000500000000000000" pitchFamily="2" charset="-79"/>
                  </a:rPr>
                  <a:t>Maybe more common than you think…</a:t>
                </a:r>
              </a:p>
              <a:p>
                <a:pPr lvl="1" algn="l" rtl="0"/>
                <a:r>
                  <a:rPr lang="en-US" sz="2300" dirty="0">
                    <a:latin typeface="Alef" panose="00000500000000000000" pitchFamily="2" charset="-79"/>
                    <a:cs typeface="Alef" panose="00000500000000000000" pitchFamily="2" charset="-79"/>
                  </a:rPr>
                  <a:t>(Not always done with malicious intent: There’s always a post-hoc explanation…)</a:t>
                </a: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NHST controls the Type I error rate for one test (with one outlier removal method). Exact inflation depends on scenario (could be simulated!), but clearly,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5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%</m:t>
                    </m:r>
                  </m:oMath>
                </a14:m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.</a:t>
                </a:r>
              </a:p>
              <a:p>
                <a:pPr lvl="1" algn="l" rtl="0"/>
                <a:endParaRPr lang="en-US" sz="2000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61" y="1174319"/>
                <a:ext cx="6561061" cy="5614107"/>
              </a:xfrm>
              <a:blipFill>
                <a:blip r:embed="rId3"/>
                <a:stretch>
                  <a:fillRect l="-650" t="-1737" r="-1021" b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B138356-0D89-1819-6101-6D6B612CEE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68" y="1204957"/>
            <a:ext cx="5161421" cy="45585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DBB645-0054-690D-C464-6A35A1EBEF0B}"/>
              </a:ext>
            </a:extLst>
          </p:cNvPr>
          <p:cNvSpPr/>
          <p:nvPr/>
        </p:nvSpPr>
        <p:spPr>
          <a:xfrm>
            <a:off x="6931068" y="3806189"/>
            <a:ext cx="2841005" cy="37869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73D073-C88C-F2EF-CB67-E8EC90BD7F3E}"/>
              </a:ext>
            </a:extLst>
          </p:cNvPr>
          <p:cNvSpPr txBox="1">
            <a:spLocks/>
          </p:cNvSpPr>
          <p:nvPr/>
        </p:nvSpPr>
        <p:spPr>
          <a:xfrm>
            <a:off x="9104965" y="5799875"/>
            <a:ext cx="3087035" cy="230909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John et al., 2012, Psychological Science</a:t>
            </a:r>
          </a:p>
        </p:txBody>
      </p:sp>
    </p:spTree>
    <p:extLst>
      <p:ext uri="{BB962C8B-B14F-4D97-AF65-F5344CB8AC3E}">
        <p14:creationId xmlns:p14="http://schemas.microsoft.com/office/powerpoint/2010/main" val="40435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11" y="254000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Outlier removal: </a:t>
            </a:r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How to do it right?</a:t>
            </a:r>
            <a:endParaRPr lang="he-IL" sz="4000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353" y="1320799"/>
                <a:ext cx="11683447" cy="5464049"/>
              </a:xfrm>
            </p:spPr>
            <p:txBody>
              <a:bodyPr>
                <a:normAutofit fontScale="85000" lnSpcReduction="10000"/>
              </a:bodyPr>
              <a:lstStyle/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The exact threshold/procedure is field- and paradigm-specific.</a:t>
                </a: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The important thing is </a:t>
                </a:r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a priori determination.</a:t>
                </a: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Ensures Type I error rate is set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</m:oMath>
                </a14:m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sz="2400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An additional recommendation by Simmons et al:</a:t>
                </a: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sz="2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Personally, I’m not a fan of this one (also, sociologically speaking, it rarely happens). </a:t>
                </a: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the conclusion if… </a:t>
                </a: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our practical Type I error rate? </a:t>
                </a:r>
              </a:p>
              <a:p>
                <a:pPr lvl="1"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Instead: </a:t>
                </a:r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visualize individual-level data.</a:t>
                </a: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Potentially, if doubts arise, ask for some form of a “robustness” check</a:t>
                </a: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Interpretation not always clear, but may be useful in some cases – e.g., to flag necessary replication. 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353" y="1320799"/>
                <a:ext cx="11683447" cy="5464049"/>
              </a:xfrm>
              <a:blipFill>
                <a:blip r:embed="rId3"/>
                <a:stretch>
                  <a:fillRect l="-469" t="-1451" b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4C65D8-DAEC-87A9-C5F2-8EAACAA5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833" y="3544159"/>
            <a:ext cx="6498077" cy="6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2. Gradual increase in sample size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734" y="1225973"/>
                <a:ext cx="6307375" cy="54103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problem: 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researchers determine when to stop collecting data based on interim data analysis (sometimes called “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optional stopping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”).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Run A participants, look at data (N=A). If significant? Stop. If not, increase sample size by B.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Look at data (N=A+B). If significant? Stop. If not, increase sample size by B.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Look at data (N=A+2*B). If significant? Stop. If not, increase sample size by B.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…</a:t>
                </a: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When put like this, it’s clearly wrong.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We had 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</m:oMath>
                </a14:m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=5% at first step, so clearly,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𝛼</m:t>
                    </m:r>
                  </m:oMath>
                </a14:m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&gt;5% across multiple steps.</a:t>
                </a: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But this is (was?) </a:t>
                </a:r>
                <a:r>
                  <a:rPr lang="en-US" sz="2000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horribly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common. </a:t>
                </a: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734" y="1225973"/>
                <a:ext cx="6307375" cy="5410371"/>
              </a:xfrm>
              <a:blipFill>
                <a:blip r:embed="rId3"/>
                <a:stretch>
                  <a:fillRect l="-1354" t="-135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D91FF85-4AC9-69ED-4455-B33C6706B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5" y="1404981"/>
            <a:ext cx="5161421" cy="45585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A2E289-DAB6-BFE3-10EF-135835197ADA}"/>
              </a:ext>
            </a:extLst>
          </p:cNvPr>
          <p:cNvSpPr/>
          <p:nvPr/>
        </p:nvSpPr>
        <p:spPr>
          <a:xfrm>
            <a:off x="6807845" y="2408322"/>
            <a:ext cx="2841005" cy="37869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CB8AC7-C049-A4C9-3708-2ECC0A72EB6A}"/>
              </a:ext>
            </a:extLst>
          </p:cNvPr>
          <p:cNvSpPr txBox="1">
            <a:spLocks/>
          </p:cNvSpPr>
          <p:nvPr/>
        </p:nvSpPr>
        <p:spPr>
          <a:xfrm>
            <a:off x="8981742" y="5999899"/>
            <a:ext cx="3087035" cy="230909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John et al., 2012, Psychological Science</a:t>
            </a:r>
          </a:p>
        </p:txBody>
      </p:sp>
    </p:spTree>
    <p:extLst>
      <p:ext uri="{BB962C8B-B14F-4D97-AF65-F5344CB8AC3E}">
        <p14:creationId xmlns:p14="http://schemas.microsoft.com/office/powerpoint/2010/main" val="1889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2. Gradual increase in sample size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225973"/>
            <a:ext cx="6307375" cy="5410371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Inflation of Type I error rate:</a:t>
            </a:r>
          </a:p>
          <a:p>
            <a:pPr lvl="1"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Can get really bad… </a:t>
            </a:r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lvl="1" algn="l" rtl="0"/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53415-E3FD-FB25-7481-165AE2C4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421" y="2243715"/>
            <a:ext cx="5144654" cy="41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Determination of sample size: </a:t>
            </a:r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How to do it right?</a:t>
            </a:r>
            <a:endParaRPr lang="he-IL" sz="4000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81" y="1122278"/>
            <a:ext cx="11880063" cy="5735722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Optimally: Run a power analysis.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Reminder: set a power level, set a minimal effect size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 find number of participants needed. 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Determine minimal effect size either based on rules of thumb (e.g., ‘small’ effect of </a:t>
            </a:r>
            <a:r>
              <a:rPr lang="en-US" sz="1800" i="1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d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= 0.2), or ideally, based on previous studies and meta-analysis.</a:t>
            </a:r>
            <a:endParaRPr lang="en-US" sz="1600" dirty="0">
              <a:latin typeface="Alef" panose="00000500000000000000" pitchFamily="2" charset="-79"/>
              <a:cs typeface="Alef" panose="00000500000000000000" pitchFamily="2" charset="-79"/>
              <a:sym typeface="Wingdings" panose="05000000000000000000" pitchFamily="2" charset="2"/>
            </a:endParaRPr>
          </a:p>
          <a:p>
            <a:pPr marL="457200" lvl="1" indent="0" algn="l" rtl="0">
              <a:buNone/>
            </a:pPr>
            <a:endParaRPr lang="en-US" sz="1400" dirty="0">
              <a:latin typeface="Alef" panose="00000500000000000000" pitchFamily="2" charset="-79"/>
              <a:cs typeface="Alef" panose="00000500000000000000" pitchFamily="2" charset="-79"/>
              <a:sym typeface="Wingdings" panose="05000000000000000000" pitchFamily="2" charset="2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Less than optimal but still more than fine: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Follow previous studies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“We ran N=XXX participants because YYY did”. 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May be useful in cases where power estimates are hard to obtain (e.g., very complex statistical models).</a:t>
            </a:r>
          </a:p>
          <a:p>
            <a:pPr lvl="1" algn="l" rtl="0"/>
            <a:endParaRPr lang="en-US" sz="1600" dirty="0">
              <a:latin typeface="Alef" panose="00000500000000000000" pitchFamily="2" charset="-79"/>
              <a:cs typeface="Alef" panose="00000500000000000000" pitchFamily="2" charset="-79"/>
              <a:sym typeface="Wingdings" panose="05000000000000000000" pitchFamily="2" charset="2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Not optimal but better than optional stopping: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Arbitrarily decide when to stop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E.g., “all participants that we were able to recruit by the end of the semester”.</a:t>
            </a:r>
          </a:p>
          <a:p>
            <a:pPr lvl="1" algn="l" rtl="0"/>
            <a:endParaRPr lang="en-US" sz="1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The most important thing: </a:t>
            </a: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A priori determination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Methods above may differ in the statistical power they provide (which is important; remember, e.g., PPV) but they all avoid the issue of optional stopping, i.e., inflation of Type I error. </a:t>
            </a:r>
          </a:p>
          <a:p>
            <a:pPr algn="l" rtl="0"/>
            <a:endParaRPr lang="en-US" sz="18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Plus, be honest about it:</a:t>
            </a:r>
          </a:p>
          <a:p>
            <a:pPr algn="l" rtl="0"/>
            <a:endParaRPr lang="en-US" sz="1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95E6C-3219-6BB5-A4DA-BE8622A6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333" y="6052685"/>
            <a:ext cx="6614809" cy="5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3. Multiple dependent variables + partial reporting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4. Omission of experimental conditions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422400"/>
            <a:ext cx="6436684" cy="521394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Problem (3) – Collect multiple DVs, run analysis with each, report only significant results.</a:t>
            </a:r>
          </a:p>
          <a:p>
            <a:pPr lvl="1"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E.g., in paper, collect both ‘real age’ and ‘how old they feel’</a:t>
            </a: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Problem (4) – assign participants to multiple conditions, check multiple contrasts, report only significant comparisons (and omit those which are not significant).</a:t>
            </a:r>
          </a:p>
          <a:p>
            <a:pPr lvl="1"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E.g., in paper, assign participants to three conditions, find a (spurious) effect between two of them, omit the third.</a:t>
            </a:r>
          </a:p>
          <a:p>
            <a:pPr lvl="1" algn="l" rtl="0"/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(again, not always done with an attempt to cheat – there’s always a post-hoc justification…).</a:t>
            </a:r>
          </a:p>
          <a:p>
            <a:pPr algn="l" rtl="0"/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Both are an instantiation of the same issue: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Multiple comparisons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(without full reporting/statistical correction).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944EA2-210A-6EB9-37C7-E4449DDE8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5" y="1404981"/>
            <a:ext cx="5161421" cy="4558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4490D5-EDA5-BDB3-EF98-BD24A98837CD}"/>
              </a:ext>
            </a:extLst>
          </p:cNvPr>
          <p:cNvSpPr/>
          <p:nvPr/>
        </p:nvSpPr>
        <p:spPr>
          <a:xfrm>
            <a:off x="6807845" y="2763008"/>
            <a:ext cx="2841005" cy="208734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0F7CB-5189-BE4A-CF58-AACCD75A1520}"/>
              </a:ext>
            </a:extLst>
          </p:cNvPr>
          <p:cNvSpPr/>
          <p:nvPr/>
        </p:nvSpPr>
        <p:spPr>
          <a:xfrm>
            <a:off x="6807845" y="2196446"/>
            <a:ext cx="2841005" cy="208734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699187-16AC-B951-2427-FB9D676CC544}"/>
              </a:ext>
            </a:extLst>
          </p:cNvPr>
          <p:cNvSpPr txBox="1">
            <a:spLocks/>
          </p:cNvSpPr>
          <p:nvPr/>
        </p:nvSpPr>
        <p:spPr>
          <a:xfrm>
            <a:off x="8981742" y="5999899"/>
            <a:ext cx="3087035" cy="230909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2000" i="1" dirty="0">
                <a:latin typeface="Alef" panose="00000500000000000000" pitchFamily="2" charset="-79"/>
                <a:cs typeface="Alef" panose="00000500000000000000" pitchFamily="2" charset="-79"/>
              </a:rPr>
              <a:t>John et al., 2012, Psychological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33DCA-5EB3-20E3-CFA0-2636CAA38657}"/>
              </a:ext>
            </a:extLst>
          </p:cNvPr>
          <p:cNvSpPr txBox="1"/>
          <p:nvPr/>
        </p:nvSpPr>
        <p:spPr>
          <a:xfrm>
            <a:off x="6406040" y="6445926"/>
            <a:ext cx="5785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latin typeface="Alef" panose="00000500000000000000" pitchFamily="2" charset="-79"/>
                <a:cs typeface="Alef" panose="00000500000000000000" pitchFamily="2" charset="-79"/>
              </a:rPr>
              <a:t>* Why is one so much common than the other? No idea…</a:t>
            </a:r>
          </a:p>
        </p:txBody>
      </p:sp>
    </p:spTree>
    <p:extLst>
      <p:ext uri="{BB962C8B-B14F-4D97-AF65-F5344CB8AC3E}">
        <p14:creationId xmlns:p14="http://schemas.microsoft.com/office/powerpoint/2010/main" val="5038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Multiple comparisons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734" y="1422400"/>
                <a:ext cx="10833194" cy="521394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Every statistical test is run with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.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When running m tests the family-wise error rate is more than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for each comparison: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When comparisons are (statistically) independent, then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2" algn="l" rtl="0"/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E.g., two comparisons,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75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; three comparisons: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14.2% … </a:t>
                </a:r>
              </a:p>
              <a:p>
                <a:pPr lvl="2" algn="l" rtl="0"/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… 20 comparisons: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 64.12%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When comparisons are dependent, increase is not that steep, but still pretty bad.</a:t>
                </a: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(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  <a:hlinkClick r:id="rId3"/>
                  </a:rPr>
                  <a:t>Although sometimes, multiple comparisons can be quite fun…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)</a:t>
                </a:r>
              </a:p>
              <a:p>
                <a:pPr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734" y="1422400"/>
                <a:ext cx="10833194" cy="5213944"/>
              </a:xfrm>
              <a:blipFill>
                <a:blip r:embed="rId4"/>
                <a:stretch>
                  <a:fillRect l="-506" t="-935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4E61984-A3C0-3D1C-70ED-BDAE5360A4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160"/>
          <a:stretch/>
        </p:blipFill>
        <p:spPr>
          <a:xfrm>
            <a:off x="1750513" y="4108030"/>
            <a:ext cx="8688704" cy="1511534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38296159-D167-8287-09D1-1AF940AE92C8}"/>
              </a:ext>
            </a:extLst>
          </p:cNvPr>
          <p:cNvSpPr/>
          <p:nvPr/>
        </p:nvSpPr>
        <p:spPr>
          <a:xfrm>
            <a:off x="8338276" y="4663707"/>
            <a:ext cx="982639" cy="881874"/>
          </a:xfrm>
          <a:prstGeom prst="roundRect">
            <a:avLst/>
          </a:prstGeom>
          <a:solidFill>
            <a:schemeClr val="accent2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0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Multiple comparisons: </a:t>
            </a:r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How to do it right?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16" y="1215311"/>
            <a:ext cx="8856611" cy="542028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First, be honest. 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Report all comparisons conducted: </a:t>
            </a: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Don’t hide conditions, don’t hide DVs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</a:p>
          <a:p>
            <a:pPr lvl="2"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If you really think there was a good reason for an effect in one condition/DV but not another – replicate!</a:t>
            </a:r>
          </a:p>
          <a:p>
            <a:pPr lvl="1" algn="l" rtl="0"/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Don’t present post-hoc comparisons as planned.</a:t>
            </a:r>
          </a:p>
          <a:p>
            <a:pPr lvl="2" algn="l" rtl="0"/>
            <a:endParaRPr lang="en-US" sz="1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Second,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correct for multiple comparisons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when needed. 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E.g., Bonferroni. But also check out other options (some less conservative):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False Discovery Rate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(FDR).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Sometimes a correction is clearly needed.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Sometimes, things are less clear.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57F48-D0CD-20D3-9F9A-D2503676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37" y="1621146"/>
            <a:ext cx="2309747" cy="3443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394C0-7B04-8091-CD3B-EFAED6B39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160" y="4802915"/>
            <a:ext cx="5838954" cy="19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Taking it a step further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3" y="1422400"/>
            <a:ext cx="11724287" cy="52139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Simmons et al.’s suggested requirements from authors:</a:t>
            </a: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l" rtl="0">
              <a:buNone/>
            </a:pP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Details can be argued about. But the bottom line is: full and honest reporting.</a:t>
            </a:r>
          </a:p>
          <a:p>
            <a:pPr marL="0" indent="0" algn="l" rtl="0">
              <a:buNone/>
            </a:pP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There’s room for exploratory (“hypothesis generating”) AND confirmatory (“hypothesis testing”) research.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But exploratory research should never be presented as confirmatory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88AA3-82CF-616D-FAA9-F9E440B0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83" y="1972527"/>
            <a:ext cx="6126925" cy="29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Taking it a step further II:</a:t>
            </a:r>
            <a:b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Pre-registration, registered reports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734" y="1422400"/>
                <a:ext cx="5665318" cy="5213944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Pre-registration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The process of specifying all details (procedures, measures, outlier removal, participant and sample size determination, analysis plans and models…) </a:t>
                </a:r>
                <a:r>
                  <a:rPr lang="en-US" sz="2000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BEFORE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a study is conducted.</a:t>
                </a:r>
              </a:p>
              <a:p>
                <a:pPr marL="0" indent="0" algn="l" rtl="0">
                  <a:buNone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When a study is pre-registered (and the pre-registration is followed fully), we know what is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(per test/comparison).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Protecting against QPR.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Avoiding “hindsight bias”.</a:t>
                </a:r>
              </a:p>
              <a:p>
                <a:pPr marL="457200" lvl="1" indent="0" algn="l" rtl="0">
                  <a:buNone/>
                </a:pPr>
                <a:endParaRPr lang="en-US" sz="16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Sounds like a lot of work, but it really isn’t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  <a:hlinkClick r:id="rId3"/>
                  </a:rPr>
                  <a:t>www.aspredicted.org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   </a:t>
                </a:r>
              </a:p>
              <a:p>
                <a:pPr lvl="1" algn="l" rtl="0"/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Template on Open Science Foundation (OSF) (with explanations): 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  <a:hlinkClick r:id="rId4"/>
                  </a:rPr>
                  <a:t>https://osf.io/byu28</a:t>
                </a:r>
                <a:r>
                  <a:rPr lang="en-US" sz="1800" dirty="0">
                    <a:latin typeface="Alef" panose="00000500000000000000" pitchFamily="2" charset="-79"/>
                    <a:cs typeface="Alef" panose="00000500000000000000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734" y="1422400"/>
                <a:ext cx="5665318" cy="5213944"/>
              </a:xfrm>
              <a:blipFill>
                <a:blip r:embed="rId5"/>
                <a:stretch>
                  <a:fillRect l="-1184" t="-1051" r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5A14269-CD57-2D24-7A09-976FDE5415F3}"/>
              </a:ext>
            </a:extLst>
          </p:cNvPr>
          <p:cNvGrpSpPr/>
          <p:nvPr/>
        </p:nvGrpSpPr>
        <p:grpSpPr>
          <a:xfrm>
            <a:off x="5888052" y="1496291"/>
            <a:ext cx="6303948" cy="5213944"/>
            <a:chOff x="6276242" y="1719023"/>
            <a:chExt cx="5915758" cy="4991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845253-915C-C312-1636-BEB1D5AB2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039" t="29820" r="25493" b="5545"/>
            <a:stretch/>
          </p:blipFill>
          <p:spPr>
            <a:xfrm>
              <a:off x="6278310" y="1976581"/>
              <a:ext cx="5913690" cy="473365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8841C2-714F-C9D4-2790-07889CF10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039" t="13333" r="25493" b="83423"/>
            <a:stretch/>
          </p:blipFill>
          <p:spPr>
            <a:xfrm>
              <a:off x="6276242" y="1719023"/>
              <a:ext cx="5913690" cy="23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1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365125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An example: City of residence and depression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9FD8BE-B650-0EA3-7223-4A90E45A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79650"/>
              </p:ext>
            </p:extLst>
          </p:nvPr>
        </p:nvGraphicFramePr>
        <p:xfrm>
          <a:off x="838200" y="2199053"/>
          <a:ext cx="5304884" cy="210312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326221">
                  <a:extLst>
                    <a:ext uri="{9D8B030D-6E8A-4147-A177-3AD203B41FA5}">
                      <a16:colId xmlns:a16="http://schemas.microsoft.com/office/drawing/2014/main" val="3440880534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29825612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289814257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1658795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Nashville (4)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Seattle (3)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 (2)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 City (1)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6651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181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/>
              <p:nvPr/>
            </p:nvSpPr>
            <p:spPr>
              <a:xfrm>
                <a:off x="7388261" y="1965589"/>
                <a:ext cx="3965539" cy="38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 </a:t>
                </a: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We ran a one-way ANOVA:</a:t>
                </a: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d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167</m:t>
                        </m:r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78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, </a:t>
                </a:r>
                <a:r>
                  <a:rPr lang="en-US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p = </a:t>
                </a:r>
                <a:r>
                  <a:rPr lang="en-US" dirty="0">
                    <a:effectLst/>
                    <a:latin typeface="Alef" panose="00000500000000000000" pitchFamily="2" charset="-79"/>
                    <a:cs typeface="Alef" panose="00000500000000000000" pitchFamily="2" charset="-79"/>
                  </a:rPr>
                  <a:t>.0466</a:t>
                </a: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285750" indent="-285750" algn="l" rtl="0">
                  <a:buFont typeface="Wingdings" panose="05000000000000000000" pitchFamily="2" charset="2"/>
                  <a:buChar char="à"/>
                </a:pP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We </a:t>
                </a: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rejected the null hypothesis</a:t>
                </a:r>
              </a:p>
              <a:p>
                <a:pPr marL="285750" indent="-285750" algn="l" rtl="0">
                  <a:buFont typeface="Wingdings" panose="05000000000000000000" pitchFamily="2" charset="2"/>
                  <a:buChar char="à"/>
                </a:pPr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That is, we have evidence that it is </a:t>
                </a:r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not</a:t>
                </a: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 the case that: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261" y="1965589"/>
                <a:ext cx="3965539" cy="3809889"/>
              </a:xfrm>
              <a:prstGeom prst="rect">
                <a:avLst/>
              </a:prstGeom>
              <a:blipFill>
                <a:blip r:embed="rId3"/>
                <a:stretch>
                  <a:fillRect l="-1382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/>
              <p:nvPr/>
            </p:nvSpPr>
            <p:spPr>
              <a:xfrm>
                <a:off x="1045790" y="4287792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9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90" y="4287792"/>
                <a:ext cx="746102" cy="369332"/>
              </a:xfrm>
              <a:prstGeom prst="rect">
                <a:avLst/>
              </a:prstGeom>
              <a:blipFill>
                <a:blip r:embed="rId4"/>
                <a:stretch>
                  <a:fillRect t="-8197" r="-57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/>
              <p:nvPr/>
            </p:nvSpPr>
            <p:spPr>
              <a:xfrm>
                <a:off x="2423875" y="4305018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7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75" y="4305018"/>
                <a:ext cx="746102" cy="369332"/>
              </a:xfrm>
              <a:prstGeom prst="rect">
                <a:avLst/>
              </a:prstGeom>
              <a:blipFill>
                <a:blip r:embed="rId5"/>
                <a:stretch>
                  <a:fillRect t="-8197" r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/>
              <p:nvPr/>
            </p:nvSpPr>
            <p:spPr>
              <a:xfrm>
                <a:off x="3764551" y="4287792"/>
                <a:ext cx="863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51" y="4287792"/>
                <a:ext cx="863121" cy="369332"/>
              </a:xfrm>
              <a:prstGeom prst="rect">
                <a:avLst/>
              </a:prstGeom>
              <a:blipFill>
                <a:blip r:embed="rId6"/>
                <a:stretch>
                  <a:fillRect t="-8197" r="-56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/>
              <p:nvPr/>
            </p:nvSpPr>
            <p:spPr>
              <a:xfrm>
                <a:off x="5142636" y="4295290"/>
                <a:ext cx="69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36" y="4295290"/>
                <a:ext cx="698525" cy="369332"/>
              </a:xfrm>
              <a:prstGeom prst="rect">
                <a:avLst/>
              </a:prstGeom>
              <a:blipFill>
                <a:blip r:embed="rId7"/>
                <a:stretch>
                  <a:fillRect t="-10000" r="-61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/>
              <p:nvPr/>
            </p:nvSpPr>
            <p:spPr>
              <a:xfrm>
                <a:off x="998840" y="4674350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40" y="4674350"/>
                <a:ext cx="874983" cy="369332"/>
              </a:xfrm>
              <a:prstGeom prst="rect">
                <a:avLst/>
              </a:prstGeom>
              <a:blipFill>
                <a:blip r:embed="rId8"/>
                <a:stretch>
                  <a:fillRect t="-10000" r="-48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/>
              <p:nvPr/>
            </p:nvSpPr>
            <p:spPr>
              <a:xfrm>
                <a:off x="2359434" y="4674350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34" y="4674350"/>
                <a:ext cx="874983" cy="369332"/>
              </a:xfrm>
              <a:prstGeom prst="rect">
                <a:avLst/>
              </a:prstGeom>
              <a:blipFill>
                <a:blip r:embed="rId9"/>
                <a:stretch>
                  <a:fillRect t="-10000" r="-55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/>
              <p:nvPr/>
            </p:nvSpPr>
            <p:spPr>
              <a:xfrm>
                <a:off x="3742696" y="4657124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96" y="4657124"/>
                <a:ext cx="874983" cy="369332"/>
              </a:xfrm>
              <a:prstGeom prst="rect">
                <a:avLst/>
              </a:prstGeom>
              <a:blipFill>
                <a:blip r:embed="rId10"/>
                <a:stretch>
                  <a:fillRect t="-9836" r="-55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/>
              <p:nvPr/>
            </p:nvSpPr>
            <p:spPr>
              <a:xfrm>
                <a:off x="5103290" y="4657124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0" y="4657124"/>
                <a:ext cx="874983" cy="369332"/>
              </a:xfrm>
              <a:prstGeom prst="rect">
                <a:avLst/>
              </a:prstGeom>
              <a:blipFill>
                <a:blip r:embed="rId11"/>
                <a:stretch>
                  <a:fillRect t="-9836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/>
              <p:nvPr/>
            </p:nvSpPr>
            <p:spPr>
              <a:xfrm>
                <a:off x="5491898" y="5094189"/>
                <a:ext cx="8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7.75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98" y="5094189"/>
                <a:ext cx="892167" cy="369332"/>
              </a:xfrm>
              <a:prstGeom prst="rect">
                <a:avLst/>
              </a:prstGeom>
              <a:blipFill>
                <a:blip r:embed="rId12"/>
                <a:stretch>
                  <a:fillRect t="-10000" r="-47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0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Taking it a step further II:</a:t>
            </a:r>
            <a:b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Pre-registration, registered reports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422399"/>
            <a:ext cx="5873265" cy="531585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A step further: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A registered report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</a:p>
          <a:p>
            <a:pPr lvl="1" algn="l" rtl="0"/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A paper with two submission stages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: Stage A – intro and methods. If accepted than: Stage B (results and discussion). Guaranteed publication (if done in line with Stage A).</a:t>
            </a:r>
          </a:p>
          <a:p>
            <a:pPr lvl="2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Still a place for exploratory analyses, but must be presented as such.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Minimizing the “</a:t>
            </a: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file drawer problem”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– the fact that only “positive” (i.e., significant) results are published </a:t>
            </a:r>
          </a:p>
          <a:p>
            <a:pPr lvl="2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Due to NHST structure, a null result is not informative – we cannot “prove” a null finding, hence null results get buried “in a drawer”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Facilitates better accumulation of knowledge and meta-analysis.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Common now in many (some top-tier) journals: see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list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 here.</a:t>
            </a:r>
          </a:p>
          <a:p>
            <a:pPr lvl="1" algn="l" rtl="0"/>
            <a:endParaRPr lang="en-US" sz="1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Impact on </a:t>
            </a:r>
            <a:r>
              <a:rPr lang="en-US" sz="1800" b="1" dirty="0">
                <a:latin typeface="Alef" panose="00000500000000000000" pitchFamily="2" charset="-79"/>
                <a:cs typeface="Alef" panose="00000500000000000000" pitchFamily="2" charset="-79"/>
              </a:rPr>
              <a:t>prevalence of null vs. positive findings </a:t>
            </a: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is still being explored.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D1F9E-C5AE-BD76-50B5-8C208D6E2B12}"/>
              </a:ext>
            </a:extLst>
          </p:cNvPr>
          <p:cNvSpPr txBox="1"/>
          <p:nvPr/>
        </p:nvSpPr>
        <p:spPr>
          <a:xfrm>
            <a:off x="4986181" y="6553217"/>
            <a:ext cx="7205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lef" panose="00000500000000000000" pitchFamily="2" charset="-79"/>
                <a:cs typeface="Alef" panose="00000500000000000000" pitchFamily="2" charset="-79"/>
              </a:rPr>
              <a:t>Interested in Registered Reports? Read this great paper by </a:t>
            </a:r>
            <a:r>
              <a:rPr lang="en-US" sz="1400" dirty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Chambers &amp; </a:t>
            </a:r>
            <a:r>
              <a:rPr lang="en-US" sz="1400" dirty="0" err="1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Tzavella</a:t>
            </a:r>
            <a:r>
              <a:rPr lang="en-US" sz="1400" dirty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, 2022</a:t>
            </a:r>
            <a:endParaRPr lang="en-US" sz="1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6B511-C934-4D38-9F58-D4ABD4018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154088"/>
            <a:ext cx="5791200" cy="346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55A261-7087-A47F-9D0D-B1B34AAD2371}"/>
              </a:ext>
            </a:extLst>
          </p:cNvPr>
          <p:cNvSpPr/>
          <p:nvPr/>
        </p:nvSpPr>
        <p:spPr>
          <a:xfrm>
            <a:off x="6419088" y="4992624"/>
            <a:ext cx="5669280" cy="310896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462F8-F297-8129-51FC-346FCC2BAA48}"/>
              </a:ext>
            </a:extLst>
          </p:cNvPr>
          <p:cNvSpPr/>
          <p:nvPr/>
        </p:nvSpPr>
        <p:spPr>
          <a:xfrm>
            <a:off x="11400816" y="4854102"/>
            <a:ext cx="687552" cy="138522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31F53-0B02-C1FA-CAA0-9F6AC95CAE31}"/>
              </a:ext>
            </a:extLst>
          </p:cNvPr>
          <p:cNvSpPr/>
          <p:nvPr/>
        </p:nvSpPr>
        <p:spPr>
          <a:xfrm>
            <a:off x="6419087" y="5285048"/>
            <a:ext cx="2686001" cy="147265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More things you can do to avoid QPR and increase reproducibility 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422400"/>
            <a:ext cx="11416638" cy="521394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Be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honest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,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open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, and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collaborative.</a:t>
            </a:r>
          </a:p>
          <a:p>
            <a:pPr algn="l" rtl="0"/>
            <a:endParaRPr lang="en-US" sz="2400" b="1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Publish your raw data and materials.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Use, e.g., Open Science Foundation (OSF)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Promotes resource sharing, allow secondary analyses, protect from human errors, facilitate meta-analysis.</a:t>
            </a:r>
          </a:p>
          <a:p>
            <a:pPr lvl="1" algn="l" rtl="0"/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Run (and read) meta-analysis.</a:t>
            </a:r>
          </a:p>
          <a:p>
            <a:pPr lvl="1" algn="l" rtl="0"/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Useful for accumulation of evidence.</a:t>
            </a:r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endParaRPr lang="en-US" sz="18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Be aware of, and strive to minimize,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confirmation and hindsight bias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Replicate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yourself, and others.</a:t>
            </a:r>
          </a:p>
          <a:p>
            <a:pPr algn="l" rtl="0"/>
            <a:endParaRPr lang="en-US" sz="18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endParaRPr lang="en-US" sz="1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7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6" y="221655"/>
            <a:ext cx="11211560" cy="993656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Things sound easy, until they aren’t</a:t>
            </a:r>
            <a:b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1800" dirty="0">
                <a:latin typeface="Alef" panose="00000500000000000000" pitchFamily="2" charset="-79"/>
                <a:cs typeface="Alef" panose="00000500000000000000" pitchFamily="2" charset="-79"/>
              </a:rPr>
              <a:t>*my two cents, take with a grain of salt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3FB12-04BF-4299-24EB-BD5C431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4" y="1422400"/>
            <a:ext cx="11416638" cy="521394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Honesty – easy. Full reporting – easy. A priori determination of measures, samples, and procedures – easy.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Still, there are some cases that raise interesting and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non-trivial questions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</a:p>
          <a:p>
            <a:pPr lvl="1" algn="l" rtl="0"/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E.g., using very large-scale databases; computational simulations: </a:t>
            </a:r>
            <a:r>
              <a:rPr lang="en-US" sz="2000" b="1" dirty="0">
                <a:latin typeface="Alef" panose="00000500000000000000" pitchFamily="2" charset="-79"/>
                <a:cs typeface="Alef" panose="00000500000000000000" pitchFamily="2" charset="-79"/>
              </a:rPr>
              <a:t>So many hypotheses being tested –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how to correct for that?</a:t>
            </a:r>
          </a:p>
          <a:p>
            <a:pPr lvl="1" algn="l" rtl="0"/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NHST procedures – made for “classic” research. We live in a world where some research is vastly different than these classic cases.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Remember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what NHST does, and what it doesn’t. Don’t misuse, don’t misinterpret. </a:t>
            </a:r>
          </a:p>
          <a:p>
            <a:pPr algn="l" rtl="0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l" rtl="0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Acknowledge 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limitations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, and when needed, use other tools.</a:t>
            </a:r>
          </a:p>
          <a:p>
            <a:pPr lvl="1" algn="l" rtl="0"/>
            <a:r>
              <a:rPr lang="en-US" sz="1900" dirty="0">
                <a:latin typeface="Alef" panose="00000500000000000000" pitchFamily="2" charset="-79"/>
                <a:cs typeface="Alef" panose="00000500000000000000" pitchFamily="2" charset="-79"/>
              </a:rPr>
              <a:t>Go learn Bayesian inference, too!</a:t>
            </a:r>
          </a:p>
        </p:txBody>
      </p:sp>
    </p:spTree>
    <p:extLst>
      <p:ext uri="{BB962C8B-B14F-4D97-AF65-F5344CB8AC3E}">
        <p14:creationId xmlns:p14="http://schemas.microsoft.com/office/powerpoint/2010/main" val="41304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F690B3-FEFD-C644-D0C0-ADBCF9A7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33" y="111914"/>
            <a:ext cx="11523117" cy="804416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Alef" panose="00000500000000000000" pitchFamily="2" charset="-79"/>
                <a:cs typeface="Alef" panose="00000500000000000000" pitchFamily="2" charset="-79"/>
              </a:rPr>
              <a:t>Where are we? Where are we going?</a:t>
            </a:r>
            <a:endParaRPr lang="he-IL" sz="3200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14DF8-3628-D825-ADBD-21FED6112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98615"/>
              </p:ext>
            </p:extLst>
          </p:nvPr>
        </p:nvGraphicFramePr>
        <p:xfrm>
          <a:off x="1014207" y="1045892"/>
          <a:ext cx="8869680" cy="527417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50227">
                  <a:extLst>
                    <a:ext uri="{9D8B030D-6E8A-4147-A177-3AD203B41FA5}">
                      <a16:colId xmlns:a16="http://schemas.microsoft.com/office/drawing/2014/main" val="794098495"/>
                    </a:ext>
                  </a:extLst>
                </a:gridCol>
                <a:gridCol w="4239508">
                  <a:extLst>
                    <a:ext uri="{9D8B030D-6E8A-4147-A177-3AD203B41FA5}">
                      <a16:colId xmlns:a16="http://schemas.microsoft.com/office/drawing/2014/main" val="744675960"/>
                    </a:ext>
                  </a:extLst>
                </a:gridCol>
                <a:gridCol w="778684">
                  <a:extLst>
                    <a:ext uri="{9D8B030D-6E8A-4147-A177-3AD203B41FA5}">
                      <a16:colId xmlns:a16="http://schemas.microsoft.com/office/drawing/2014/main" val="538892002"/>
                    </a:ext>
                  </a:extLst>
                </a:gridCol>
                <a:gridCol w="3201261">
                  <a:extLst>
                    <a:ext uri="{9D8B030D-6E8A-4147-A177-3AD203B41FA5}">
                      <a16:colId xmlns:a16="http://schemas.microsoft.com/office/drawing/2014/main" val="3725575757"/>
                    </a:ext>
                  </a:extLst>
                </a:gridCol>
              </a:tblGrid>
              <a:tr h="11762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#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Class: Topics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Tutorial #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Tutorial: Topics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3393781158"/>
                  </a:ext>
                </a:extLst>
              </a:tr>
              <a:tr h="1972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Replication crisis in psychology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Hypothesis testing: An intro; One-sample Z and t-tests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Intro to R I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2625240768"/>
                  </a:ext>
                </a:extLst>
              </a:tr>
              <a:tr h="15742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(No class – elections)</a:t>
                      </a:r>
                      <a:endParaRPr lang="en-US" sz="1200" i="1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1b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Intro to R II: Basic tests, simulations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167306836"/>
                  </a:ext>
                </a:extLst>
              </a:tr>
              <a:tr h="5156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Statistical errors I: Refresher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Two-sample t-test (independent + paired)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Beyond dichotomous inference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Assumption violation and statistical errors – simulations.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3248175161"/>
                  </a:ext>
                </a:extLst>
              </a:tr>
              <a:tr h="23702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Statistical errors II: How many findings are false?; power analysis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One-way and two-way ANOVA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Power analysis in 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One-way ANOVA in R 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80619897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Contrasts (Planned vs. </a:t>
                      </a:r>
                      <a:r>
                        <a:rPr lang="en-US" sz="1200" dirty="0" err="1">
                          <a:effectLst/>
                        </a:rPr>
                        <a:t>posthoc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Statistical errors III: False-positive psychology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Contrasts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False-positive psychology simulations 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690342695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ANOVAs: within-subject and beyond.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Correlation, regression, intro to multiple regression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Repeated measures ANOVA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Simple linear models in R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516608461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Multiple regression I: Control variables, </a:t>
                      </a:r>
                    </a:p>
                    <a:p>
                      <a:pPr marL="90805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(Multi)collinearity, Mediation, categorical predictors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regression in R I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8890131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Multiple regression II: Interactions, centering &amp;</a:t>
                      </a:r>
                    </a:p>
                    <a:p>
                      <a:pPr marL="90805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Transformation of variables, logistic models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regression in R II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416917694"/>
                  </a:ext>
                </a:extLst>
              </a:tr>
              <a:tr h="3803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Vacation </a:t>
                      </a:r>
                      <a:endParaRPr lang="en-US" sz="1200" i="1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 </a:t>
                      </a:r>
                      <a:endParaRPr lang="en-US" sz="1200" i="1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Vacation</a:t>
                      </a:r>
                      <a:endParaRPr lang="en-US" sz="1200" i="1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3474815414"/>
                  </a:ext>
                </a:extLst>
              </a:tr>
              <a:tr h="1972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Mixed-effect models I: Fixed vs. random effects, significance testing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Mixed-effect models in R I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lef" panose="00000500000000000000" pitchFamily="2" charset="-79"/>
                        <a:ea typeface="+mn-ea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2059633359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Mixed-effect models II: Coding, interactions, centering &amp; Transformations, Logistic LMM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Mixed-effect models in R II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5524375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Mixed-effect models III: Determining random effect structure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Mixed-effect models in R III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496288465"/>
                  </a:ext>
                </a:extLst>
              </a:tr>
              <a:tr h="47581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Summary so far</a:t>
                      </a:r>
                    </a:p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Introduction to multivariate, non-parametric, and Bayesian inference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DVs (multivariate)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4112028723"/>
                  </a:ext>
                </a:extLst>
              </a:tr>
              <a:tr h="778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Student presentations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DVs (multivariate)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894875085"/>
                  </a:ext>
                </a:extLst>
              </a:tr>
              <a:tr h="778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lef" panose="00000500000000000000" pitchFamily="2" charset="-79"/>
                          <a:ea typeface="Calibri" panose="020F0502020204030204" pitchFamily="34" charset="0"/>
                          <a:cs typeface="Alef" panose="00000500000000000000" pitchFamily="2" charset="-79"/>
                        </a:rPr>
                        <a:t>13</a:t>
                      </a: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</a:rPr>
                        <a:t>Student presentations </a:t>
                      </a:r>
                      <a:r>
                        <a:rPr lang="en-US" sz="1200" b="1" dirty="0">
                          <a:effectLst/>
                        </a:rPr>
                        <a:t>*two weeks into break</a:t>
                      </a: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lef" panose="00000500000000000000" pitchFamily="2" charset="-79"/>
                        <a:ea typeface="Calibri" panose="020F0502020204030204" pitchFamily="34" charset="0"/>
                        <a:cs typeface="Alef" panose="00000500000000000000" pitchFamily="2" charset="-79"/>
                      </a:endParaRPr>
                    </a:p>
                  </a:txBody>
                  <a:tcPr marL="16738" marR="16738" marT="0" marB="0" anchor="ctr"/>
                </a:tc>
                <a:extLst>
                  <a:ext uri="{0D108BD9-81ED-4DB2-BD59-A6C34878D82A}">
                    <a16:rowId xmlns:a16="http://schemas.microsoft.com/office/drawing/2014/main" val="1144305512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726B2CB9-6A1E-EE85-50B7-C0D94C107B46}"/>
              </a:ext>
            </a:extLst>
          </p:cNvPr>
          <p:cNvSpPr/>
          <p:nvPr/>
        </p:nvSpPr>
        <p:spPr>
          <a:xfrm>
            <a:off x="9885217" y="1229946"/>
            <a:ext cx="304799" cy="22002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44CFD3-C9EA-82A8-A523-BACB211BBB5A}"/>
              </a:ext>
            </a:extLst>
          </p:cNvPr>
          <p:cNvSpPr/>
          <p:nvPr/>
        </p:nvSpPr>
        <p:spPr>
          <a:xfrm>
            <a:off x="9885217" y="3430220"/>
            <a:ext cx="304799" cy="26244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9C730-C492-012B-0D5D-356C18BF8FB5}"/>
              </a:ext>
            </a:extLst>
          </p:cNvPr>
          <p:cNvSpPr txBox="1"/>
          <p:nvPr/>
        </p:nvSpPr>
        <p:spPr>
          <a:xfrm>
            <a:off x="10190017" y="1867642"/>
            <a:ext cx="1615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latin typeface="Alef" panose="00000500000000000000" pitchFamily="2" charset="-79"/>
                <a:cs typeface="Alef" panose="00000500000000000000" pitchFamily="2" charset="-79"/>
              </a:rPr>
              <a:t>More familiar </a:t>
            </a:r>
            <a:r>
              <a:rPr lang="en-US" sz="1200" dirty="0">
                <a:latin typeface="Alef" panose="00000500000000000000" pitchFamily="2" charset="-79"/>
                <a:cs typeface="Alef" panose="00000500000000000000" pitchFamily="2" charset="-79"/>
              </a:rPr>
              <a:t>(</a:t>
            </a:r>
            <a:r>
              <a:rPr lang="en-US" sz="1200" i="1" dirty="0">
                <a:latin typeface="Alef" panose="00000500000000000000" pitchFamily="2" charset="-79"/>
                <a:cs typeface="Alef" panose="00000500000000000000" pitchFamily="2" charset="-79"/>
              </a:rPr>
              <a:t>but</a:t>
            </a:r>
            <a:r>
              <a:rPr lang="en-US" sz="1200" dirty="0">
                <a:latin typeface="Alef" panose="00000500000000000000" pitchFamily="2" charset="-79"/>
                <a:cs typeface="Alef" panose="00000500000000000000" pitchFamily="2" charset="-79"/>
              </a:rPr>
              <a:t>: more advanced discussions, </a:t>
            </a:r>
          </a:p>
          <a:p>
            <a:pPr algn="l" rtl="0"/>
            <a:r>
              <a:rPr lang="en-US" sz="1200" dirty="0">
                <a:latin typeface="Alef" panose="00000500000000000000" pitchFamily="2" charset="-79"/>
                <a:cs typeface="Alef" panose="00000500000000000000" pitchFamily="2" charset="-79"/>
              </a:rPr>
              <a:t>Must-read papers, </a:t>
            </a:r>
          </a:p>
          <a:p>
            <a:pPr algn="l" rtl="0"/>
            <a:r>
              <a:rPr lang="en-US" sz="1200" dirty="0">
                <a:latin typeface="Alef" panose="00000500000000000000" pitchFamily="2" charset="-79"/>
                <a:cs typeface="Alef" panose="00000500000000000000" pitchFamily="2" charset="-79"/>
              </a:rPr>
              <a:t>R inc. simulations)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CD9F7-2818-6ABB-9239-FCC31C932990}"/>
              </a:ext>
            </a:extLst>
          </p:cNvPr>
          <p:cNvSpPr txBox="1"/>
          <p:nvPr/>
        </p:nvSpPr>
        <p:spPr>
          <a:xfrm>
            <a:off x="10190016" y="4573190"/>
            <a:ext cx="161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latin typeface="Alef" panose="00000500000000000000" pitchFamily="2" charset="-79"/>
                <a:cs typeface="Alef" panose="00000500000000000000" pitchFamily="2" charset="-79"/>
              </a:rPr>
              <a:t>More novel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859CA-45BE-8557-6E79-E66AEDBE7B7E}"/>
              </a:ext>
            </a:extLst>
          </p:cNvPr>
          <p:cNvSpPr/>
          <p:nvPr/>
        </p:nvSpPr>
        <p:spPr>
          <a:xfrm>
            <a:off x="2308113" y="2694536"/>
            <a:ext cx="3067050" cy="39188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CAB3-919A-399C-EFE9-36FDB77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  <a:t>Unrelated to stats, but important</a:t>
            </a:r>
            <a:endParaRPr lang="he-IL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735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E1B-3C25-CCCF-46B8-EC6F8D54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5"/>
            <a:ext cx="10515600" cy="1325563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Alef" panose="00000500000000000000" pitchFamily="2" charset="-79"/>
                <a:cs typeface="Alef" panose="00000500000000000000" pitchFamily="2" charset="-79"/>
              </a:rPr>
              <a:t>Notes from the Academic Administration Unit &amp; Commission for the Prevention of Sexual Harassment   </a:t>
            </a:r>
          </a:p>
        </p:txBody>
      </p:sp>
      <p:pic>
        <p:nvPicPr>
          <p:cNvPr id="4" name="Online Media 3" title="יושרה אקדמית בלימודים באוניברסיטה העברית">
            <a:hlinkClick r:id="" action="ppaction://media"/>
            <a:extLst>
              <a:ext uri="{FF2B5EF4-FFF2-40B4-BE49-F238E27FC236}">
                <a16:creationId xmlns:a16="http://schemas.microsoft.com/office/drawing/2014/main" id="{D76F951E-7AE6-EBF0-CF8A-89AA5A6FBE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440816"/>
            <a:ext cx="9144000" cy="51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סרטון מניעת הטרדה מינית 29-4-21">
            <a:hlinkClick r:id="" action="ppaction://media"/>
            <a:extLst>
              <a:ext uri="{FF2B5EF4-FFF2-40B4-BE49-F238E27FC236}">
                <a16:creationId xmlns:a16="http://schemas.microsoft.com/office/drawing/2014/main" id="{CD0BBFA5-19AD-169D-1FA5-A50ED48175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3225" y="1440815"/>
            <a:ext cx="9144000" cy="5166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CE41BF-1829-8B15-A2E1-34554A4D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5"/>
            <a:ext cx="10515600" cy="1325563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Alef" panose="00000500000000000000" pitchFamily="2" charset="-79"/>
                <a:cs typeface="Alef" panose="00000500000000000000" pitchFamily="2" charset="-79"/>
              </a:rPr>
              <a:t>Notes from the Academic Administration Unit &amp; Commission for the Prevention of Sexual Harassment   </a:t>
            </a:r>
          </a:p>
        </p:txBody>
      </p:sp>
    </p:spTree>
    <p:extLst>
      <p:ext uri="{BB962C8B-B14F-4D97-AF65-F5344CB8AC3E}">
        <p14:creationId xmlns:p14="http://schemas.microsoft.com/office/powerpoint/2010/main" val="33010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CAB3-919A-399C-EFE9-36FDB77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  <a:t>Contrasts</a:t>
            </a:r>
            <a:br>
              <a:rPr lang="en-US" sz="48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Planned comparisons</a:t>
            </a:r>
            <a:endParaRPr lang="he-IL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47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45" y="0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Planned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1172095"/>
                <a:ext cx="11277600" cy="5552901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We use </a:t>
                </a:r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planned contrasts</a:t>
                </a:r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 when, </a:t>
                </a:r>
                <a:r>
                  <a:rPr lang="en-US" sz="24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prior </a:t>
                </a:r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to running the study, we had predictions regarding the source of the effect. </a:t>
                </a: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E.g., in the city of residence study, we 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a priori 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hypothesized that residents of cities next to the ocean (New York, L.A., Seattle, but not Nashville) attract people who have higher depression levels. </a:t>
                </a:r>
              </a:p>
              <a:p>
                <a:pPr lvl="1"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sz="2400" dirty="0">
                    <a:latin typeface="Alef" panose="00000500000000000000" pitchFamily="2" charset="-79"/>
                    <a:cs typeface="Alef" panose="00000500000000000000" pitchFamily="2" charset="-79"/>
                  </a:rPr>
                  <a:t>The idea is simple:</a:t>
                </a:r>
              </a:p>
              <a:p>
                <a:pPr lvl="1"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Define a new parameter,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lef" panose="00000500000000000000" pitchFamily="2" charset="-79"/>
                      </a:rPr>
                      <m:t>𝝍</m:t>
                    </m:r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, </a:t>
                </a: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a linear combination of group population means 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based on a theoretical question of interest.</a:t>
                </a:r>
              </a:p>
              <a:p>
                <a:pPr lvl="1"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+.....+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lvl="1" indent="0" algn="l" rtl="0">
                  <a:buNone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Define a new statistic,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lef" panose="00000500000000000000" pitchFamily="2" charset="-79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ef" panose="00000500000000000000" pitchFamily="2" charset="-79"/>
                          </a:rPr>
                          <m:t>𝝍</m:t>
                        </m:r>
                      </m:e>
                    </m:acc>
                  </m:oMath>
                </a14:m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, which is an estimate of this parameter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. </a:t>
                </a:r>
              </a:p>
              <a:p>
                <a:pPr lvl="1" algn="l" rtl="0"/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+.....+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lef" panose="00000500000000000000" pitchFamily="2" charset="-79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lvl="1" indent="0" algn="l" rtl="0">
                  <a:buNone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Using the statistic, test whether the parameter is different than a fixed value (in practice, 0), using a good-old NHST procedure. </a:t>
                </a:r>
              </a:p>
              <a:p>
                <a:pPr marL="457200" lvl="1" indent="0" algn="l" rtl="0">
                  <a:buNone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C3FB12-04BF-4299-24EB-BD5C4316E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172095"/>
                <a:ext cx="11277600" cy="5552901"/>
              </a:xfrm>
              <a:blipFill>
                <a:blip r:embed="rId3"/>
                <a:stretch>
                  <a:fillRect l="-703" t="-1866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365125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Setting up contrasts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9FD8BE-B650-0EA3-7223-4A90E45A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50901"/>
              </p:ext>
            </p:extLst>
          </p:nvPr>
        </p:nvGraphicFramePr>
        <p:xfrm>
          <a:off x="417951" y="2076684"/>
          <a:ext cx="5304884" cy="210312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326221">
                  <a:extLst>
                    <a:ext uri="{9D8B030D-6E8A-4147-A177-3AD203B41FA5}">
                      <a16:colId xmlns:a16="http://schemas.microsoft.com/office/drawing/2014/main" val="3440880534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29825612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2898142570"/>
                    </a:ext>
                  </a:extLst>
                </a:gridCol>
                <a:gridCol w="1326221">
                  <a:extLst>
                    <a:ext uri="{9D8B030D-6E8A-4147-A177-3AD203B41FA5}">
                      <a16:colId xmlns:a16="http://schemas.microsoft.com/office/drawing/2014/main" val="31658795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Nashville (4)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Seattle (3)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 (2)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 City (1)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6651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6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181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/>
              <p:nvPr/>
            </p:nvSpPr>
            <p:spPr>
              <a:xfrm>
                <a:off x="6354818" y="848958"/>
                <a:ext cx="5580403" cy="564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Test our “</a:t>
                </a:r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cities next to the ocean</a:t>
                </a:r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” hypothesis: </a:t>
                </a:r>
              </a:p>
              <a:p>
                <a:pPr algn="l" rtl="0"/>
                <a:endParaRPr lang="en-US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parameter: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endParaRPr lang="en-US" b="1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statistic: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Alef" panose="00000500000000000000" pitchFamily="2" charset="-79"/>
                  <a:ea typeface="Calibri" panose="020F0502020204030204" pitchFamily="34" charset="0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set of contrast weights:</a:t>
                </a:r>
              </a:p>
              <a:p>
                <a:pPr algn="ctr" rtl="0"/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C = (0.33, 0.33, 0.33, -1) </a:t>
                </a: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285750" indent="-285750" algn="l" rtl="0">
                  <a:buFont typeface="Wingdings" panose="05000000000000000000" pitchFamily="2" charset="2"/>
                  <a:buChar char="à"/>
                </a:pPr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Contrast weights should always sum up to 0</a:t>
                </a: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The goal: </a:t>
                </a:r>
                <a:r>
                  <a:rPr lang="en-US" dirty="0">
                    <a:latin typeface="Alef" panose="00000500000000000000" pitchFamily="2" charset="-79"/>
                    <a:cs typeface="Alef" panose="00000500000000000000" pitchFamily="2" charset="-79"/>
                  </a:rPr>
                  <a:t>Testing the hypothesis: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lef" panose="00000500000000000000" pitchFamily="2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lef" panose="00000500000000000000" pitchFamily="2" charset="-79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lef" panose="00000500000000000000" pitchFamily="2" charset="-79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ctr" rtl="0"/>
                <a:endParaRPr lang="en-US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algn="l" rtl="0"/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US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This is a one-tailed test! </a:t>
                </a:r>
                <a:r>
                  <a:rPr lang="en-US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Contrasts can be tested with a one- or two-tailed tests…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988A3-5BAC-31D3-DCB7-987190A5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18" y="848958"/>
                <a:ext cx="5580403" cy="5643917"/>
              </a:xfrm>
              <a:prstGeom prst="rect">
                <a:avLst/>
              </a:prstGeom>
              <a:blipFill>
                <a:blip r:embed="rId3"/>
                <a:stretch>
                  <a:fillRect l="-873" t="-540" r="-109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/>
              <p:nvPr/>
            </p:nvSpPr>
            <p:spPr>
              <a:xfrm>
                <a:off x="625541" y="4165423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9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4213-27CB-A18C-2725-4A9E4CA5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1" y="4165423"/>
                <a:ext cx="746102" cy="369332"/>
              </a:xfrm>
              <a:prstGeom prst="rect">
                <a:avLst/>
              </a:prstGeom>
              <a:blipFill>
                <a:blip r:embed="rId4"/>
                <a:stretch>
                  <a:fillRect t="-8197" r="-57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/>
              <p:nvPr/>
            </p:nvSpPr>
            <p:spPr>
              <a:xfrm>
                <a:off x="2003626" y="4182649"/>
                <a:ext cx="74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7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23D1F-D482-121A-92FD-15509FAB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6" y="4182649"/>
                <a:ext cx="746102" cy="369332"/>
              </a:xfrm>
              <a:prstGeom prst="rect">
                <a:avLst/>
              </a:prstGeom>
              <a:blipFill>
                <a:blip r:embed="rId5"/>
                <a:stretch>
                  <a:fillRect t="-8197" r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/>
              <p:nvPr/>
            </p:nvSpPr>
            <p:spPr>
              <a:xfrm>
                <a:off x="3344302" y="4165423"/>
                <a:ext cx="863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A98DD-481A-5D48-0A11-A3C50F7B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2" y="4165423"/>
                <a:ext cx="863121" cy="369332"/>
              </a:xfrm>
              <a:prstGeom prst="rect">
                <a:avLst/>
              </a:prstGeom>
              <a:blipFill>
                <a:blip r:embed="rId6"/>
                <a:stretch>
                  <a:fillRect t="-8197" r="-56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/>
              <p:nvPr/>
            </p:nvSpPr>
            <p:spPr>
              <a:xfrm>
                <a:off x="4722387" y="4172921"/>
                <a:ext cx="69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376A6-7698-F3BC-7337-27E6C830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87" y="4172921"/>
                <a:ext cx="698525" cy="369332"/>
              </a:xfrm>
              <a:prstGeom prst="rect">
                <a:avLst/>
              </a:prstGeom>
              <a:blipFill>
                <a:blip r:embed="rId7"/>
                <a:stretch>
                  <a:fillRect t="-10000" r="-61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/>
              <p:nvPr/>
            </p:nvSpPr>
            <p:spPr>
              <a:xfrm>
                <a:off x="578591" y="4551981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AAD42-DC79-4ECB-3B43-BF1B8C58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91" y="4551981"/>
                <a:ext cx="874983" cy="369332"/>
              </a:xfrm>
              <a:prstGeom prst="rect">
                <a:avLst/>
              </a:prstGeom>
              <a:blipFill>
                <a:blip r:embed="rId8"/>
                <a:stretch>
                  <a:fillRect t="-10000" r="-48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/>
              <p:nvPr/>
            </p:nvSpPr>
            <p:spPr>
              <a:xfrm>
                <a:off x="1939185" y="4551981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7E1DD-46C8-A315-9C29-5FD2B550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85" y="4551981"/>
                <a:ext cx="874983" cy="369332"/>
              </a:xfrm>
              <a:prstGeom prst="rect">
                <a:avLst/>
              </a:prstGeom>
              <a:blipFill>
                <a:blip r:embed="rId9"/>
                <a:stretch>
                  <a:fillRect t="-10000" r="-55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/>
              <p:nvPr/>
            </p:nvSpPr>
            <p:spPr>
              <a:xfrm>
                <a:off x="3322447" y="4534755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DFB1B4-D410-B3AE-30AB-6BEE9B62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47" y="4534755"/>
                <a:ext cx="874983" cy="369332"/>
              </a:xfrm>
              <a:prstGeom prst="rect">
                <a:avLst/>
              </a:prstGeom>
              <a:blipFill>
                <a:blip r:embed="rId10"/>
                <a:stretch>
                  <a:fillRect t="-10000" r="-55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/>
              <p:nvPr/>
            </p:nvSpPr>
            <p:spPr>
              <a:xfrm>
                <a:off x="4683041" y="4534755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10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5CFB8-6F34-C7BC-3224-8455A1CD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41" y="4534755"/>
                <a:ext cx="874983" cy="369332"/>
              </a:xfrm>
              <a:prstGeom prst="rect">
                <a:avLst/>
              </a:prstGeom>
              <a:blipFill>
                <a:blip r:embed="rId11"/>
                <a:stretch>
                  <a:fillRect t="-10000" r="-55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/>
              <p:nvPr/>
            </p:nvSpPr>
            <p:spPr>
              <a:xfrm>
                <a:off x="5071649" y="4971820"/>
                <a:ext cx="8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7.75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CAECC-CD64-AD59-2336-15AE10D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649" y="4971820"/>
                <a:ext cx="892167" cy="369332"/>
              </a:xfrm>
              <a:prstGeom prst="rect">
                <a:avLst/>
              </a:prstGeom>
              <a:blipFill>
                <a:blip r:embed="rId12"/>
                <a:stretch>
                  <a:fillRect t="-10000" r="-47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8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60026"/>
            <a:ext cx="11211560" cy="1325563"/>
          </a:xfrm>
        </p:spPr>
        <p:txBody>
          <a:bodyPr/>
          <a:lstStyle/>
          <a:p>
            <a:pPr algn="l" rtl="0"/>
            <a:r>
              <a:rPr lang="en-US" sz="4000" b="1" dirty="0">
                <a:latin typeface="Alef" panose="00000500000000000000" pitchFamily="2" charset="-79"/>
                <a:cs typeface="Alef" panose="00000500000000000000" pitchFamily="2" charset="-79"/>
              </a:rPr>
              <a:t>A blast from the past!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Three questions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Same three questions from Z- and t-tests about the </a:t>
                </a:r>
                <a:r>
                  <a:rPr lang="en-US" sz="2000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sampling distribution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</a:t>
                </a:r>
              </a:p>
              <a:p>
                <a:pPr marL="457200" indent="-457200" algn="l" rtl="0">
                  <a:buAutoNum type="arabicParenR"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the expected value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the variance/SD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the shape of the sampling distribution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AutoNum type="arabicParenR"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he-IL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  <a:blipFill>
                <a:blip r:embed="rId2"/>
                <a:stretch>
                  <a:fillRect l="-779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60026"/>
            <a:ext cx="11211560" cy="1325563"/>
          </a:xfrm>
        </p:spPr>
        <p:txBody>
          <a:bodyPr/>
          <a:lstStyle/>
          <a:p>
            <a:pPr algn="l" rtl="0"/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A blast from the past! Three questions</a:t>
            </a:r>
            <a:endParaRPr lang="he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Same three questions from Z- and t-tests about the </a:t>
                </a:r>
                <a:r>
                  <a:rPr lang="en-US" sz="2000" b="1" i="1" dirty="0">
                    <a:latin typeface="Alef" panose="00000500000000000000" pitchFamily="2" charset="-79"/>
                    <a:cs typeface="Alef" panose="00000500000000000000" pitchFamily="2" charset="-79"/>
                  </a:rPr>
                  <a:t>sampling distribution</a:t>
                </a:r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latin typeface="Alef" panose="00000500000000000000" pitchFamily="2" charset="-79"/>
                    <a:cs typeface="Alef" panose="00000500000000000000" pitchFamily="2" charset="-79"/>
                  </a:rPr>
                  <a:t>: </a:t>
                </a:r>
              </a:p>
              <a:p>
                <a:pPr marL="457200" indent="-457200" algn="l" rtl="0">
                  <a:buAutoNum type="arabicParenR"/>
                </a:pPr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What is the expected value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en-US" sz="2000" b="1" dirty="0"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variance/SD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</a:p>
              <a:p>
                <a:pPr marL="457200" indent="-457200" algn="l" rtl="0">
                  <a:buFont typeface="Arial" panose="020B0604020202020204" pitchFamily="34" charset="0"/>
                  <a:buAutoNum type="arabicParenR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What is the shape of the sampling distribution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?</a:t>
                </a: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457200" indent="-457200" algn="l" rtl="0">
                  <a:buAutoNum type="arabicParenR"/>
                </a:pPr>
                <a:endParaRPr lang="en-US" sz="20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en-US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marL="0" indent="0" algn="l" rtl="0">
                  <a:buNone/>
                </a:pPr>
                <a:endParaRPr lang="en-US" sz="14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 lvl="1" algn="l" rtl="0"/>
                <a:endParaRPr lang="he-IL" sz="180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53" y="1569250"/>
                <a:ext cx="10963293" cy="5032375"/>
              </a:xfrm>
              <a:blipFill>
                <a:blip r:embed="rId2"/>
                <a:stretch>
                  <a:fillRect l="-779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6FA38-11F4-A190-1E06-CFE57060EEB3}"/>
                  </a:ext>
                </a:extLst>
              </p:cNvPr>
              <p:cNvSpPr txBox="1"/>
              <p:nvPr/>
            </p:nvSpPr>
            <p:spPr>
              <a:xfrm>
                <a:off x="870484" y="3818119"/>
                <a:ext cx="4991931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+.....+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6FA38-11F4-A190-1E06-CFE57060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" y="3818119"/>
                <a:ext cx="4991931" cy="347403"/>
              </a:xfrm>
              <a:prstGeom prst="rect">
                <a:avLst/>
              </a:prstGeom>
              <a:blipFill>
                <a:blip r:embed="rId3"/>
                <a:stretch>
                  <a:fillRect t="-2105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77A7B-7148-A1D1-7FF4-427A18B6DB36}"/>
                  </a:ext>
                </a:extLst>
              </p:cNvPr>
              <p:cNvSpPr txBox="1"/>
              <p:nvPr/>
            </p:nvSpPr>
            <p:spPr>
              <a:xfrm>
                <a:off x="1613968" y="4497121"/>
                <a:ext cx="53935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+.....+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77A7B-7148-A1D1-7FF4-427A18B6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68" y="4497121"/>
                <a:ext cx="5393584" cy="307777"/>
              </a:xfrm>
              <a:prstGeom prst="rect">
                <a:avLst/>
              </a:prstGeom>
              <a:blipFill>
                <a:blip r:embed="rId4"/>
                <a:stretch>
                  <a:fillRect l="-113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6DDD58-9868-BBB0-EAB4-D56EFC738CE8}"/>
              </a:ext>
            </a:extLst>
          </p:cNvPr>
          <p:cNvSpPr txBox="1"/>
          <p:nvPr/>
        </p:nvSpPr>
        <p:spPr>
          <a:xfrm>
            <a:off x="7512232" y="4505667"/>
            <a:ext cx="363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[independent samples in groups 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462F78-6484-ACAB-181C-DA2A4906B232}"/>
                  </a:ext>
                </a:extLst>
              </p:cNvPr>
              <p:cNvSpPr txBox="1"/>
              <p:nvPr/>
            </p:nvSpPr>
            <p:spPr>
              <a:xfrm>
                <a:off x="1613968" y="5134861"/>
                <a:ext cx="53935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+.....+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462F78-6484-ACAB-181C-DA2A4906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68" y="5134861"/>
                <a:ext cx="5393584" cy="307777"/>
              </a:xfrm>
              <a:prstGeom prst="rect">
                <a:avLst/>
              </a:prstGeom>
              <a:blipFill>
                <a:blip r:embed="rId5"/>
                <a:stretch>
                  <a:fillRect l="-113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673195-586F-0E4F-DA1F-F677FFCFB95C}"/>
              </a:ext>
            </a:extLst>
          </p:cNvPr>
          <p:cNvSpPr txBox="1"/>
          <p:nvPr/>
        </p:nvSpPr>
        <p:spPr>
          <a:xfrm>
            <a:off x="7512232" y="512581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[C1…Ck are constants]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A0758-46CE-9CF0-A401-0DCCB73410EF}"/>
                  </a:ext>
                </a:extLst>
              </p:cNvPr>
              <p:cNvSpPr txBox="1"/>
              <p:nvPr/>
            </p:nvSpPr>
            <p:spPr>
              <a:xfrm>
                <a:off x="1613968" y="5699479"/>
                <a:ext cx="53935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.....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A0758-46CE-9CF0-A401-0DCCB7341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68" y="5699479"/>
                <a:ext cx="5393584" cy="307777"/>
              </a:xfrm>
              <a:prstGeom prst="rect">
                <a:avLst/>
              </a:prstGeom>
              <a:blipFill>
                <a:blip r:embed="rId6"/>
                <a:stretch>
                  <a:fillRect l="-1130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5DF3E-5786-EE13-1E75-9CB70F5E6DEE}"/>
                  </a:ext>
                </a:extLst>
              </p:cNvPr>
              <p:cNvSpPr txBox="1"/>
              <p:nvPr/>
            </p:nvSpPr>
            <p:spPr>
              <a:xfrm>
                <a:off x="7512232" y="5704063"/>
                <a:ext cx="25030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[E(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)…E(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)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Alef" panose="00000500000000000000" pitchFamily="2" charset="-79"/>
                    <a:cs typeface="Alef" panose="00000500000000000000" pitchFamily="2" charset="-79"/>
                  </a:rPr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5DF3E-5786-EE13-1E75-9CB70F5E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232" y="5704063"/>
                <a:ext cx="2503058" cy="338554"/>
              </a:xfrm>
              <a:prstGeom prst="rect">
                <a:avLst/>
              </a:prstGeom>
              <a:blipFill>
                <a:blip r:embed="rId7"/>
                <a:stretch>
                  <a:fillRect l="-1217" t="-3636" r="-973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035033-DB62-6A03-BB30-0164982E0299}"/>
                  </a:ext>
                </a:extLst>
              </p:cNvPr>
              <p:cNvSpPr txBox="1"/>
              <p:nvPr/>
            </p:nvSpPr>
            <p:spPr>
              <a:xfrm>
                <a:off x="6783976" y="6492744"/>
                <a:ext cx="5478808" cy="34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1600" i="1" dirty="0"/>
                  <a:t>*end result is unsurprising, otherwise we wouldn’t have used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acc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035033-DB62-6A03-BB30-0164982E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76" y="6492744"/>
                <a:ext cx="5478808" cy="348942"/>
              </a:xfrm>
              <a:prstGeom prst="rect">
                <a:avLst/>
              </a:prstGeom>
              <a:blipFill>
                <a:blip r:embed="rId8"/>
                <a:stretch>
                  <a:fillRect l="-667" t="-1754" r="-2225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56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4914</Words>
  <Application>Microsoft Office PowerPoint</Application>
  <PresentationFormat>Widescreen</PresentationFormat>
  <Paragraphs>806</Paragraphs>
  <Slides>46</Slides>
  <Notes>31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Alef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Statistics for Graduate Students Lecture #4</vt:lpstr>
      <vt:lpstr>Reminder: One- and two-way ANOVA</vt:lpstr>
      <vt:lpstr>Reminder: One- and two-way ANOVA</vt:lpstr>
      <vt:lpstr>An example: City of residence and depression</vt:lpstr>
      <vt:lpstr>Contrasts Planned comparisons</vt:lpstr>
      <vt:lpstr>Planned contrasts</vt:lpstr>
      <vt:lpstr>Setting up contrasts</vt:lpstr>
      <vt:lpstr>A blast from the past! Three questions</vt:lpstr>
      <vt:lpstr>A blast from the past! Three questions</vt:lpstr>
      <vt:lpstr>A blast from the past! Three questions</vt:lpstr>
      <vt:lpstr>A blast from the past! Three questions</vt:lpstr>
      <vt:lpstr>Back to our example</vt:lpstr>
      <vt:lpstr>Planned contrasts: Orthogonality of contrasts</vt:lpstr>
      <vt:lpstr>Planned contrasts: Orthogonality of contrasts</vt:lpstr>
      <vt:lpstr>Planned contrasts: orthogonality of contrasts</vt:lpstr>
      <vt:lpstr>Planned contrasts: orthogonality of contrasts</vt:lpstr>
      <vt:lpstr>Planned contrasts in R</vt:lpstr>
      <vt:lpstr>Contrasts Post-hoc comparisons</vt:lpstr>
      <vt:lpstr>Post-hoc contrasts</vt:lpstr>
      <vt:lpstr>Bonferroni correction</vt:lpstr>
      <vt:lpstr>Other corrections: Specific for post-hoc contrasts</vt:lpstr>
      <vt:lpstr>Planned vs. Post-hoc contrasts</vt:lpstr>
      <vt:lpstr>False-positive Psychology What NOT to do (and what can we learn from these rather common bad practices)</vt:lpstr>
      <vt:lpstr>False-Positive Psychology paper</vt:lpstr>
      <vt:lpstr>Impact on PPV (remember last time?)</vt:lpstr>
      <vt:lpstr>False-Positive Psychology</vt:lpstr>
      <vt:lpstr>False-Positive Psychology</vt:lpstr>
      <vt:lpstr>Before we start: How bad could it be?</vt:lpstr>
      <vt:lpstr>1. Treatment of outliers</vt:lpstr>
      <vt:lpstr>Treatment of outliers</vt:lpstr>
      <vt:lpstr>Outlier removal: How to do it right?</vt:lpstr>
      <vt:lpstr>2. Gradual increase in sample size</vt:lpstr>
      <vt:lpstr>2. Gradual increase in sample size</vt:lpstr>
      <vt:lpstr>Determination of sample size: How to do it right?</vt:lpstr>
      <vt:lpstr>3. Multiple dependent variables + partial reporting 4. Omission of experimental conditions</vt:lpstr>
      <vt:lpstr>Multiple comparisons</vt:lpstr>
      <vt:lpstr>Multiple comparisons: How to do it right?</vt:lpstr>
      <vt:lpstr>Taking it a step further</vt:lpstr>
      <vt:lpstr>Taking it a step further II: Pre-registration, registered reports</vt:lpstr>
      <vt:lpstr>Taking it a step further II: Pre-registration, registered reports</vt:lpstr>
      <vt:lpstr>More things you can do to avoid QPR and increase reproducibility </vt:lpstr>
      <vt:lpstr>Things sound easy, until they aren’t *my two cents, take with a grain of salt</vt:lpstr>
      <vt:lpstr>Where are we? Where are we going?</vt:lpstr>
      <vt:lpstr>Unrelated to stats, but important</vt:lpstr>
      <vt:lpstr>Notes from the Academic Administration Unit &amp; Commission for the Prevention of Sexual Harassment   </vt:lpstr>
      <vt:lpstr>Notes from the Academic Administration Unit &amp; Commission for the Prevention of Sexual Harassment 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בקוגניציה – שיעור מספר 12</dc:title>
  <dc:creator>Noam Siegelman</dc:creator>
  <cp:lastModifiedBy>Noam Siegelman</cp:lastModifiedBy>
  <cp:revision>304</cp:revision>
  <dcterms:created xsi:type="dcterms:W3CDTF">2015-09-20T10:38:44Z</dcterms:created>
  <dcterms:modified xsi:type="dcterms:W3CDTF">2022-11-22T11:04:09Z</dcterms:modified>
</cp:coreProperties>
</file>