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6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cd/B19306_01/appdev.102/b14261/collection_definition.htm" TargetMode="External"/><Relationship Id="rId2" Type="http://schemas.openxmlformats.org/officeDocument/2006/relationships/hyperlink" Target="http://docs.oracle.com/cd/B19306_01/appdev.102/b14289/dcitblfn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97" y="1474305"/>
            <a:ext cx="10414193" cy="1454426"/>
          </a:xfrm>
        </p:spPr>
        <p:txBody>
          <a:bodyPr/>
          <a:lstStyle/>
          <a:p>
            <a:r>
              <a:rPr lang="en-US" sz="4400" dirty="0"/>
              <a:t>   USING PIPELINED AND PARALLEL </a:t>
            </a:r>
            <a:br>
              <a:rPr lang="en-US" sz="4400" dirty="0"/>
            </a:br>
            <a:r>
              <a:rPr lang="en-US" sz="4400" dirty="0"/>
              <a:t>       TABLE FUNCTIONS (ORACLE) </a:t>
            </a:r>
          </a:p>
        </p:txBody>
      </p:sp>
      <p:sp>
        <p:nvSpPr>
          <p:cNvPr id="3" name="Subtitle 2"/>
          <p:cNvSpPr>
            <a:spLocks noGrp="1"/>
          </p:cNvSpPr>
          <p:nvPr>
            <p:ph type="subTitle" idx="1"/>
          </p:nvPr>
        </p:nvSpPr>
        <p:spPr>
          <a:xfrm>
            <a:off x="7659757" y="4777379"/>
            <a:ext cx="3538330" cy="1411385"/>
          </a:xfrm>
        </p:spPr>
        <p:txBody>
          <a:bodyPr>
            <a:normAutofit/>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Ramesh nadavati</a:t>
            </a:r>
          </a:p>
          <a:p>
            <a:endParaRPr lang="en-US" dirty="0">
              <a:latin typeface="Times New Roman" panose="02020603050405020304" pitchFamily="18" charset="0"/>
              <a:cs typeface="Times New Roman" panose="02020603050405020304" pitchFamily="18" charset="0"/>
            </a:endParaRPr>
          </a:p>
        </p:txBody>
      </p:sp>
      <p:pic>
        <p:nvPicPr>
          <p:cNvPr id="1026" name="Picture 2" descr="https://lh3.ggpht.com/2uJCZ_OC3mibLq9-HDXbqY82HemZT_sChHDR3UxpFlD1TDwZG27UIBC8JlJ0uGruv7q1=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5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75862"/>
            <a:ext cx="8946541" cy="5572538"/>
          </a:xfrm>
        </p:spPr>
        <p:txBody>
          <a:bodyPr/>
          <a:lstStyle/>
          <a:p>
            <a:r>
              <a:rPr lang="en-US" dirty="0"/>
              <a:t>Implementing the interface approach: to use this interface, you must define an implementation type that implements the ODCI Table interface. It consists of start, fetch, and close these are specified by oracle and which you implement as methods of the type.</a:t>
            </a:r>
          </a:p>
          <a:p>
            <a:endParaRPr lang="en-US" dirty="0"/>
          </a:p>
          <a:p>
            <a:pPr marL="0" lvl="0" indent="0" defTabSz="914400" eaLnBrk="0" fontAlgn="base" hangingPunct="0">
              <a:spcBef>
                <a:spcPct val="0"/>
              </a:spcBef>
              <a:spcAft>
                <a:spcPct val="0"/>
              </a:spcAft>
              <a:buClrTx/>
              <a:buSzTx/>
              <a:buNone/>
            </a:pPr>
            <a:r>
              <a:rPr lang="en-US" altLang="en-US" b="1" i="1" u="sng" dirty="0"/>
              <a:t>Start:</a:t>
            </a:r>
            <a:r>
              <a:rPr lang="en-US" altLang="en-US" i="1" u="sng" dirty="0"/>
              <a:t> </a:t>
            </a:r>
            <a:r>
              <a:rPr lang="en-US" altLang="en-US" dirty="0"/>
              <a:t>Initialize the </a:t>
            </a:r>
            <a:r>
              <a:rPr lang="en-US" altLang="en-US" b="1" dirty="0"/>
              <a:t>scan context</a:t>
            </a:r>
            <a:r>
              <a:rPr lang="en-US" altLang="en-US" dirty="0"/>
              <a:t> parameter. This is then used during the second phase.</a:t>
            </a:r>
          </a:p>
          <a:p>
            <a:pPr marL="0" lvl="0" indent="0" defTabSz="914400" eaLnBrk="0" fontAlgn="base" hangingPunct="0">
              <a:spcBef>
                <a:spcPct val="0"/>
              </a:spcBef>
              <a:spcAft>
                <a:spcPct val="0"/>
              </a:spcAft>
              <a:buClrTx/>
              <a:buSzTx/>
              <a:buNone/>
            </a:pPr>
            <a:r>
              <a:rPr lang="en-US" altLang="en-US" b="1" i="1" u="sng" dirty="0"/>
              <a:t>Fetch:</a:t>
            </a:r>
            <a:r>
              <a:rPr lang="en-US" altLang="en-US" dirty="0"/>
              <a:t> Produce a subset of the rows in the result collection. This routine is invoked as many times as necessary to return the entire collection.</a:t>
            </a:r>
          </a:p>
          <a:p>
            <a:pPr marL="0" lvl="0" indent="0" defTabSz="914400" eaLnBrk="0" fontAlgn="base" hangingPunct="0">
              <a:spcBef>
                <a:spcPct val="0"/>
              </a:spcBef>
              <a:spcAft>
                <a:spcPct val="0"/>
              </a:spcAft>
              <a:buClrTx/>
              <a:buSzTx/>
              <a:buNone/>
            </a:pPr>
            <a:r>
              <a:rPr lang="en-US" altLang="en-US" b="1" u="sng" dirty="0"/>
              <a:t>Close</a:t>
            </a:r>
            <a:r>
              <a:rPr lang="en-US" altLang="en-US" u="sng" dirty="0"/>
              <a:t>:</a:t>
            </a:r>
            <a:r>
              <a:rPr lang="en-US" altLang="en-US" dirty="0"/>
              <a:t> Clean up (for example, release memory) after the last </a:t>
            </a:r>
            <a:r>
              <a:rPr lang="en-US" altLang="en-US" sz="1800" b="1" dirty="0"/>
              <a:t>fetch.</a:t>
            </a:r>
          </a:p>
          <a:p>
            <a:pPr marL="0" lvl="0" indent="0" defTabSz="914400" eaLnBrk="0" fontAlgn="base" hangingPunct="0">
              <a:spcBef>
                <a:spcPct val="0"/>
              </a:spcBef>
              <a:spcAft>
                <a:spcPct val="0"/>
              </a:spcAft>
              <a:buClrTx/>
              <a:buSzTx/>
              <a:buNone/>
            </a:pPr>
            <a:endParaRPr lang="en-US" altLang="en-US" sz="1800" b="1" dirty="0"/>
          </a:p>
          <a:p>
            <a:pPr defTabSz="914400" eaLnBrk="0" fontAlgn="base" hangingPunct="0">
              <a:spcBef>
                <a:spcPct val="0"/>
              </a:spcBef>
              <a:spcAft>
                <a:spcPct val="0"/>
              </a:spcAft>
              <a:buClrTx/>
              <a:buSzTx/>
            </a:pPr>
            <a:r>
              <a:rPr lang="en-US" altLang="en-US" sz="1800" dirty="0"/>
              <a:t>Prepare and describe are also two optional parameters of ODCI Table interface</a:t>
            </a:r>
            <a:endParaRPr lang="en-US" altLang="en-US" dirty="0"/>
          </a:p>
          <a:p>
            <a:pPr marL="0" lvl="0" indent="0" defTabSz="914400" eaLnBrk="0" fontAlgn="base" hangingPunct="0">
              <a:spcBef>
                <a:spcPct val="0"/>
              </a:spcBef>
              <a:spcAft>
                <a:spcPct val="0"/>
              </a:spcAft>
              <a:buClrTx/>
              <a:buSzTx/>
              <a:buNone/>
            </a:pPr>
            <a:endParaRPr lang="en-US" altLang="en-US" sz="4400" dirty="0"/>
          </a:p>
          <a:p>
            <a:endParaRPr lang="en-US" dirty="0"/>
          </a:p>
        </p:txBody>
      </p:sp>
    </p:spTree>
    <p:extLst>
      <p:ext uri="{BB962C8B-B14F-4D97-AF65-F5344CB8AC3E}">
        <p14:creationId xmlns:p14="http://schemas.microsoft.com/office/powerpoint/2010/main" val="156317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148" y="728870"/>
            <a:ext cx="9674087" cy="5519530"/>
          </a:xfrm>
        </p:spPr>
        <p:txBody>
          <a:bodyPr>
            <a:normAutofit lnSpcReduction="10000"/>
          </a:bodyPr>
          <a:lstStyle/>
          <a:p>
            <a:r>
              <a:rPr lang="en-US" sz="1800" b="1" i="1" u="sng" dirty="0">
                <a:latin typeface="Times New Roman" panose="02020603050405020304" pitchFamily="18" charset="0"/>
                <a:cs typeface="Times New Roman" panose="02020603050405020304" pitchFamily="18" charset="0"/>
              </a:rPr>
              <a:t>Scan context:</a:t>
            </a:r>
            <a:r>
              <a:rPr lang="en-US" sz="1800" dirty="0"/>
              <a:t> it is defined by the attributes of the implementation type. For the fetch to produce next set of rows, a table function needs to be able to maintain context between successive invocations of the interface routines to fetch another set of rows. A table function preserves the scan context by modelling it in an object instance of the implementation type.</a:t>
            </a:r>
          </a:p>
          <a:p>
            <a:pPr lvl="0"/>
            <a:r>
              <a:rPr lang="en-US" sz="1800" b="1" i="1" u="sng" dirty="0">
                <a:latin typeface="Times New Roman" panose="02020603050405020304" pitchFamily="18" charset="0"/>
                <a:cs typeface="Times New Roman" panose="02020603050405020304" pitchFamily="18" charset="0"/>
              </a:rPr>
              <a:t>Start Routine</a:t>
            </a:r>
            <a:r>
              <a:rPr lang="en-US" sz="1800" b="1" i="1" u="sng" dirty="0"/>
              <a:t>:</a:t>
            </a:r>
            <a:r>
              <a:rPr lang="en-US" sz="1800" dirty="0"/>
              <a:t> T</a:t>
            </a:r>
            <a:r>
              <a:rPr lang="en-US" altLang="en-US" sz="1800" dirty="0"/>
              <a:t>he start routine </a:t>
            </a:r>
            <a:r>
              <a:rPr lang="en-US" altLang="en-US" sz="1800" b="1" dirty="0"/>
              <a:t>ODCI Table Start</a:t>
            </a:r>
            <a:r>
              <a:rPr lang="en-US" altLang="en-US" sz="1800" dirty="0"/>
              <a:t> is the first routine that is invoked to begin retrieving rows from a table function. </a:t>
            </a:r>
          </a:p>
          <a:p>
            <a:pPr lvl="0"/>
            <a:r>
              <a:rPr lang="en-US" altLang="en-US" sz="1800" dirty="0">
                <a:latin typeface="Times New Roman" panose="02020603050405020304" pitchFamily="18" charset="0"/>
                <a:cs typeface="Times New Roman" panose="02020603050405020304" pitchFamily="18" charset="0"/>
              </a:rPr>
              <a:t>Example: STATIC FUNCTION </a:t>
            </a:r>
            <a:r>
              <a:rPr lang="en-US" altLang="en-US" sz="1800" dirty="0" err="1">
                <a:latin typeface="Times New Roman" panose="02020603050405020304" pitchFamily="18" charset="0"/>
                <a:cs typeface="Times New Roman" panose="02020603050405020304" pitchFamily="18" charset="0"/>
              </a:rPr>
              <a:t>ODCITableStart</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sctx</a:t>
            </a:r>
            <a:r>
              <a:rPr lang="en-US" altLang="en-US" sz="1800" dirty="0">
                <a:latin typeface="Times New Roman" panose="02020603050405020304" pitchFamily="18" charset="0"/>
                <a:cs typeface="Times New Roman" panose="02020603050405020304" pitchFamily="18" charset="0"/>
              </a:rPr>
              <a:t> IN OUT &lt;</a:t>
            </a:r>
            <a:r>
              <a:rPr lang="en-US" altLang="en-US" sz="1800" dirty="0" err="1">
                <a:latin typeface="Times New Roman" panose="02020603050405020304" pitchFamily="18" charset="0"/>
                <a:cs typeface="Times New Roman" panose="02020603050405020304" pitchFamily="18" charset="0"/>
              </a:rPr>
              <a:t>imptype</a:t>
            </a:r>
            <a:r>
              <a:rPr lang="en-US" altLang="en-US" sz="1800" dirty="0">
                <a:latin typeface="Times New Roman" panose="02020603050405020304" pitchFamily="18" charset="0"/>
                <a:cs typeface="Times New Roman" panose="02020603050405020304" pitchFamily="18" charset="0"/>
              </a:rPr>
              <a:t>&gt;, &lt;</a:t>
            </a:r>
            <a:r>
              <a:rPr lang="en-US" altLang="en-US" sz="1800" dirty="0" err="1">
                <a:latin typeface="Times New Roman" panose="02020603050405020304" pitchFamily="18" charset="0"/>
                <a:cs typeface="Times New Roman" panose="02020603050405020304" pitchFamily="18" charset="0"/>
              </a:rPr>
              <a:t>args</a:t>
            </a:r>
            <a:r>
              <a:rPr lang="en-US" altLang="en-US" sz="1800" dirty="0">
                <a:latin typeface="Times New Roman" panose="02020603050405020304" pitchFamily="18" charset="0"/>
                <a:cs typeface="Times New Roman" panose="02020603050405020304" pitchFamily="18" charset="0"/>
              </a:rPr>
              <a:t>&gt;) RETURN NUMBER;</a:t>
            </a:r>
            <a:r>
              <a:rPr lang="en-US" altLang="en-US" sz="2800" dirty="0">
                <a:latin typeface="Times New Roman" panose="02020603050405020304" pitchFamily="18" charset="0"/>
                <a:cs typeface="Times New Roman" panose="02020603050405020304" pitchFamily="18" charset="0"/>
              </a:rPr>
              <a:t> </a:t>
            </a:r>
            <a:endParaRPr lang="en-US" altLang="en-US" sz="4400" dirty="0">
              <a:latin typeface="Times New Roman" panose="02020603050405020304" pitchFamily="18" charset="0"/>
              <a:cs typeface="Times New Roman" panose="02020603050405020304" pitchFamily="18" charset="0"/>
            </a:endParaRPr>
          </a:p>
          <a:p>
            <a:pPr lvl="0"/>
            <a:r>
              <a:rPr lang="en-US" sz="1800" b="1" i="1" u="sng" dirty="0">
                <a:latin typeface="Times New Roman" panose="02020603050405020304" pitchFamily="18" charset="0"/>
                <a:cs typeface="Times New Roman" panose="02020603050405020304" pitchFamily="18" charset="0"/>
              </a:rPr>
              <a:t>Fetch Routine:</a:t>
            </a:r>
            <a:r>
              <a:rPr lang="en-US" sz="1800" dirty="0"/>
              <a:t> </a:t>
            </a:r>
            <a:r>
              <a:rPr lang="en-US" altLang="en-US" sz="1800" dirty="0"/>
              <a:t>The fetch routine </a:t>
            </a:r>
            <a:r>
              <a:rPr lang="en-US" altLang="en-US" sz="1800" b="1" dirty="0"/>
              <a:t>ODCI Table Fetch</a:t>
            </a:r>
            <a:r>
              <a:rPr lang="en-US" altLang="en-US" sz="1800" dirty="0"/>
              <a:t> is invoked one or more times by Oracle to retrieve all the rows in the table function's result set.  It returns the next subset of one or more rows.</a:t>
            </a:r>
          </a:p>
          <a:p>
            <a:pPr lvl="0"/>
            <a:r>
              <a:rPr lang="en-US" altLang="en-US" sz="1800" dirty="0">
                <a:latin typeface="Times New Roman" panose="02020603050405020304" pitchFamily="18" charset="0"/>
                <a:cs typeface="Times New Roman" panose="02020603050405020304" pitchFamily="18" charset="0"/>
              </a:rPr>
              <a:t>Example: MEMBER FUNCTION </a:t>
            </a:r>
            <a:r>
              <a:rPr lang="en-US" altLang="en-US" sz="1800" dirty="0" err="1">
                <a:latin typeface="Times New Roman" panose="02020603050405020304" pitchFamily="18" charset="0"/>
                <a:cs typeface="Times New Roman" panose="02020603050405020304" pitchFamily="18" charset="0"/>
              </a:rPr>
              <a:t>ODCITableFetch</a:t>
            </a:r>
            <a:r>
              <a:rPr lang="en-US" altLang="en-US" sz="1800" dirty="0">
                <a:latin typeface="Times New Roman" panose="02020603050405020304" pitchFamily="18" charset="0"/>
                <a:cs typeface="Times New Roman" panose="02020603050405020304" pitchFamily="18" charset="0"/>
              </a:rPr>
              <a:t>(self IN OUT &lt;</a:t>
            </a:r>
            <a:r>
              <a:rPr lang="en-US" altLang="en-US" sz="1800" dirty="0" err="1">
                <a:latin typeface="Times New Roman" panose="02020603050405020304" pitchFamily="18" charset="0"/>
                <a:cs typeface="Times New Roman" panose="02020603050405020304" pitchFamily="18" charset="0"/>
              </a:rPr>
              <a:t>imptype</a:t>
            </a:r>
            <a:r>
              <a:rPr lang="en-US" altLang="en-US" sz="1800" dirty="0">
                <a:latin typeface="Times New Roman" panose="02020603050405020304" pitchFamily="18" charset="0"/>
                <a:cs typeface="Times New Roman" panose="02020603050405020304" pitchFamily="18" charset="0"/>
              </a:rPr>
              <a:t>&gt;, </a:t>
            </a:r>
            <a:r>
              <a:rPr lang="en-US" altLang="en-US" sz="1800" dirty="0" err="1">
                <a:latin typeface="Times New Roman" panose="02020603050405020304" pitchFamily="18" charset="0"/>
                <a:cs typeface="Times New Roman" panose="02020603050405020304" pitchFamily="18" charset="0"/>
              </a:rPr>
              <a:t>nrows</a:t>
            </a:r>
            <a:r>
              <a:rPr lang="en-US" altLang="en-US" sz="1800" dirty="0">
                <a:latin typeface="Times New Roman" panose="02020603050405020304" pitchFamily="18" charset="0"/>
                <a:cs typeface="Times New Roman" panose="02020603050405020304" pitchFamily="18" charset="0"/>
              </a:rPr>
              <a:t> IN NUMBER, </a:t>
            </a:r>
            <a:r>
              <a:rPr lang="en-US" altLang="en-US" sz="1800" dirty="0" err="1">
                <a:latin typeface="Times New Roman" panose="02020603050405020304" pitchFamily="18" charset="0"/>
                <a:cs typeface="Times New Roman" panose="02020603050405020304" pitchFamily="18" charset="0"/>
              </a:rPr>
              <a:t>rws</a:t>
            </a:r>
            <a:r>
              <a:rPr lang="en-US" altLang="en-US" sz="1800" dirty="0">
                <a:latin typeface="Times New Roman" panose="02020603050405020304" pitchFamily="18" charset="0"/>
                <a:cs typeface="Times New Roman" panose="02020603050405020304" pitchFamily="18" charset="0"/>
              </a:rPr>
              <a:t> OUT &lt;</a:t>
            </a:r>
            <a:r>
              <a:rPr lang="en-US" altLang="en-US" sz="1800" dirty="0" err="1">
                <a:latin typeface="Times New Roman" panose="02020603050405020304" pitchFamily="18" charset="0"/>
                <a:cs typeface="Times New Roman" panose="02020603050405020304" pitchFamily="18" charset="0"/>
              </a:rPr>
              <a:t>coll</a:t>
            </a:r>
            <a:r>
              <a:rPr lang="en-US" altLang="en-US" sz="1800" dirty="0">
                <a:latin typeface="Times New Roman" panose="02020603050405020304" pitchFamily="18" charset="0"/>
                <a:cs typeface="Times New Roman" panose="02020603050405020304" pitchFamily="18" charset="0"/>
              </a:rPr>
              <a:t>-type&gt;) RETURN NUMBER;</a:t>
            </a:r>
            <a:r>
              <a:rPr lang="en-US" altLang="en-US" sz="2800" dirty="0"/>
              <a:t> </a:t>
            </a:r>
          </a:p>
          <a:p>
            <a:pPr defTabSz="914400" eaLnBrk="0" fontAlgn="base" hangingPunct="0">
              <a:spcBef>
                <a:spcPct val="0"/>
              </a:spcBef>
              <a:spcAft>
                <a:spcPct val="0"/>
              </a:spcAft>
              <a:buClrTx/>
              <a:buSzTx/>
            </a:pPr>
            <a:r>
              <a:rPr lang="en-US" altLang="en-US" sz="1800" b="1" i="1" u="sng" dirty="0">
                <a:latin typeface="Times New Roman" panose="02020603050405020304" pitchFamily="18" charset="0"/>
                <a:cs typeface="Times New Roman" panose="02020603050405020304" pitchFamily="18" charset="0"/>
              </a:rPr>
              <a:t>Close routine:</a:t>
            </a:r>
            <a:r>
              <a:rPr lang="en-US" altLang="en-US" sz="1800" dirty="0">
                <a:solidFill>
                  <a:srgbClr val="222222"/>
                </a:solidFill>
                <a:latin typeface="Helvetica Neue"/>
              </a:rPr>
              <a:t> </a:t>
            </a:r>
            <a:r>
              <a:rPr lang="en-US" altLang="en-US" sz="1800" dirty="0"/>
              <a:t>The close routine </a:t>
            </a:r>
            <a:r>
              <a:rPr lang="en-US" altLang="en-US" sz="1800" b="1" dirty="0"/>
              <a:t>ODCI Table Close</a:t>
            </a:r>
            <a:r>
              <a:rPr lang="en-US" altLang="en-US" sz="1800" dirty="0"/>
              <a:t> is invoked by Oracle after the last fetch invocation. It performs the necessary cleanup operations. </a:t>
            </a:r>
          </a:p>
          <a:p>
            <a:pPr defTabSz="914400" eaLnBrk="0" fontAlgn="base" hangingPunct="0">
              <a:spcBef>
                <a:spcPct val="0"/>
              </a:spcBef>
              <a:spcAft>
                <a:spcPct val="0"/>
              </a:spcAft>
              <a:buClrTx/>
              <a:buSzTx/>
            </a:pPr>
            <a:r>
              <a:rPr lang="en-US" altLang="en-US" sz="1800" u="sng" dirty="0">
                <a:latin typeface="Times New Roman" panose="02020603050405020304" pitchFamily="18" charset="0"/>
                <a:cs typeface="Times New Roman" panose="02020603050405020304" pitchFamily="18" charset="0"/>
              </a:rPr>
              <a:t>Example:</a:t>
            </a:r>
            <a:r>
              <a:rPr lang="en-US" altLang="en-US" sz="1800" dirty="0"/>
              <a:t> MEMBER FUNCTION ODCI </a:t>
            </a:r>
            <a:r>
              <a:rPr lang="en-US" altLang="en-US" sz="1800" dirty="0" err="1"/>
              <a:t>TableClose</a:t>
            </a:r>
            <a:r>
              <a:rPr lang="en-US" altLang="en-US" sz="1800" dirty="0"/>
              <a:t>(self IN &lt;</a:t>
            </a:r>
            <a:r>
              <a:rPr lang="en-US" altLang="en-US" sz="1800" dirty="0" err="1"/>
              <a:t>imptype</a:t>
            </a:r>
            <a:r>
              <a:rPr lang="en-US" altLang="en-US" sz="1800" dirty="0"/>
              <a:t>&gt;) RETURN NUMBER; </a:t>
            </a:r>
          </a:p>
        </p:txBody>
      </p:sp>
    </p:spTree>
    <p:extLst>
      <p:ext uri="{BB962C8B-B14F-4D97-AF65-F5344CB8AC3E}">
        <p14:creationId xmlns:p14="http://schemas.microsoft.com/office/powerpoint/2010/main" val="76756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79374" y="967409"/>
            <a:ext cx="6281529" cy="4435303"/>
          </a:xfrm>
          <a:prstGeom prst="rect">
            <a:avLst/>
          </a:prstGeom>
        </p:spPr>
      </p:pic>
    </p:spTree>
    <p:extLst>
      <p:ext uri="{BB962C8B-B14F-4D97-AF65-F5344CB8AC3E}">
        <p14:creationId xmlns:p14="http://schemas.microsoft.com/office/powerpoint/2010/main" val="377560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2452" y="770044"/>
            <a:ext cx="9369288" cy="6093976"/>
          </a:xfrm>
          <a:prstGeom prst="rect">
            <a:avLst/>
          </a:prstGeom>
        </p:spPr>
        <p:txBody>
          <a:bodyPr wrap="square">
            <a:spAutoFit/>
          </a:bodyPr>
          <a:lstStyle/>
          <a:p>
            <a:pPr algn="just" defTabSz="914400" eaLnBrk="0" fontAlgn="base" hangingPunct="0">
              <a:spcBef>
                <a:spcPct val="0"/>
              </a:spcBef>
              <a:spcAft>
                <a:spcPct val="0"/>
              </a:spcAft>
            </a:pPr>
            <a:r>
              <a:rPr lang="en-US" altLang="en-US" b="1" i="1" u="sng" dirty="0">
                <a:latin typeface="Times New Roman" panose="02020603050405020304" pitchFamily="18" charset="0"/>
                <a:cs typeface="Times New Roman" panose="02020603050405020304" pitchFamily="18" charset="0"/>
              </a:rPr>
              <a:t>Describe method: </a:t>
            </a:r>
            <a:r>
              <a:rPr lang="en-US" altLang="en-US" dirty="0">
                <a:latin typeface="Helvetica Neue"/>
              </a:rPr>
              <a:t>The routine, </a:t>
            </a:r>
            <a:r>
              <a:rPr lang="en-US" altLang="en-US" sz="1600" b="1" dirty="0">
                <a:latin typeface="menlo"/>
              </a:rPr>
              <a:t>ODCI Table Describe</a:t>
            </a:r>
            <a:r>
              <a:rPr lang="en-US" altLang="en-US" dirty="0">
                <a:latin typeface="Helvetica Neue"/>
              </a:rPr>
              <a:t>, is invoked by Oracle at query compilation time to retrieve the specific type information</a:t>
            </a:r>
            <a:r>
              <a:rPr lang="en-US" altLang="en-US" dirty="0">
                <a:solidFill>
                  <a:srgbClr val="222222"/>
                </a:solidFill>
                <a:latin typeface="Helvetica Neue"/>
              </a:rPr>
              <a:t>.</a:t>
            </a:r>
            <a:endParaRPr lang="en-US" altLang="en-US" b="1" i="1" u="sng"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 CREATE FUNCTION </a:t>
            </a:r>
            <a:r>
              <a:rPr lang="en-US" altLang="en-US" dirty="0" err="1">
                <a:latin typeface="Times New Roman" panose="02020603050405020304" pitchFamily="18" charset="0"/>
                <a:cs typeface="Times New Roman" panose="02020603050405020304" pitchFamily="18" charset="0"/>
              </a:rPr>
              <a:t>AnyDocuments</a:t>
            </a:r>
            <a:r>
              <a:rPr lang="en-US" altLang="en-US" dirty="0">
                <a:latin typeface="Times New Roman" panose="02020603050405020304" pitchFamily="18" charset="0"/>
                <a:cs typeface="Times New Roman" panose="02020603050405020304" pitchFamily="18" charset="0"/>
              </a:rPr>
              <a:t>(VARCHAR2) RETURN ANYDATASET PIPELINED USING </a:t>
            </a:r>
            <a:r>
              <a:rPr lang="en-US" altLang="en-US" dirty="0" err="1">
                <a:latin typeface="Times New Roman" panose="02020603050405020304" pitchFamily="18" charset="0"/>
                <a:cs typeface="Times New Roman" panose="02020603050405020304" pitchFamily="18" charset="0"/>
              </a:rPr>
              <a:t>DocumentMethods</a:t>
            </a:r>
            <a:r>
              <a:rPr lang="en-US" altLang="en-US"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b="1" i="1" u="sng" dirty="0">
                <a:latin typeface="Times New Roman" panose="02020603050405020304" pitchFamily="18" charset="0"/>
                <a:cs typeface="Times New Roman" panose="02020603050405020304" pitchFamily="18" charset="0"/>
              </a:rPr>
              <a:t>Prepare method:</a:t>
            </a:r>
            <a:r>
              <a:rPr lang="en-US" altLang="en-US" dirty="0">
                <a:latin typeface="Times New Roman" panose="02020603050405020304" pitchFamily="18" charset="0"/>
                <a:cs typeface="Times New Roman" panose="02020603050405020304" pitchFamily="18" charset="0"/>
              </a:rPr>
              <a:t> </a:t>
            </a:r>
            <a:r>
              <a:rPr lang="en-US" altLang="en-US" dirty="0">
                <a:latin typeface="+mj-lt"/>
                <a:cs typeface="Times New Roman" panose="02020603050405020304" pitchFamily="18" charset="0"/>
              </a:rPr>
              <a:t>The prepare method is invoked at query compilation time. It generates and saves information to decrease the execution time of the query.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 STATIC FUNCTION </a:t>
            </a:r>
            <a:r>
              <a:rPr lang="en-US" altLang="en-US" dirty="0" err="1">
                <a:latin typeface="Times New Roman" panose="02020603050405020304" pitchFamily="18" charset="0"/>
                <a:cs typeface="Times New Roman" panose="02020603050405020304" pitchFamily="18" charset="0"/>
              </a:rPr>
              <a:t>ODCITablePrepare</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sctx</a:t>
            </a:r>
            <a:r>
              <a:rPr lang="en-US" altLang="en-US" dirty="0">
                <a:latin typeface="Times New Roman" panose="02020603050405020304" pitchFamily="18" charset="0"/>
                <a:cs typeface="Times New Roman" panose="02020603050405020304" pitchFamily="18" charset="0"/>
              </a:rPr>
              <a:t> OUT &lt;</a:t>
            </a:r>
            <a:r>
              <a:rPr lang="en-US" altLang="en-US" dirty="0" err="1">
                <a:latin typeface="Times New Roman" panose="02020603050405020304" pitchFamily="18" charset="0"/>
                <a:cs typeface="Times New Roman" panose="02020603050405020304" pitchFamily="18" charset="0"/>
              </a:rPr>
              <a:t>imptype</a:t>
            </a:r>
            <a:r>
              <a:rPr lang="en-US" altLang="en-US" dirty="0">
                <a:latin typeface="Times New Roman" panose="02020603050405020304" pitchFamily="18" charset="0"/>
                <a:cs typeface="Times New Roman" panose="02020603050405020304" pitchFamily="18" charset="0"/>
              </a:rPr>
              <a:t>&gt;, </a:t>
            </a:r>
            <a:r>
              <a:rPr lang="en-US" altLang="en-US" dirty="0" err="1">
                <a:latin typeface="Times New Roman" panose="02020603050405020304" pitchFamily="18" charset="0"/>
                <a:cs typeface="Times New Roman" panose="02020603050405020304" pitchFamily="18" charset="0"/>
              </a:rPr>
              <a:t>tf_info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SYS.ODCITabFuncInfo</a:t>
            </a:r>
            <a:r>
              <a:rPr lang="en-US" altLang="en-US" dirty="0">
                <a:latin typeface="Times New Roman" panose="02020603050405020304" pitchFamily="18" charset="0"/>
                <a:cs typeface="Times New Roman" panose="02020603050405020304" pitchFamily="18" charset="0"/>
              </a:rPr>
              <a:t>, &lt;</a:t>
            </a:r>
            <a:r>
              <a:rPr lang="en-US" altLang="en-US" dirty="0" err="1">
                <a:latin typeface="Times New Roman" panose="02020603050405020304" pitchFamily="18" charset="0"/>
                <a:cs typeface="Times New Roman" panose="02020603050405020304" pitchFamily="18" charset="0"/>
              </a:rPr>
              <a:t>args</a:t>
            </a:r>
            <a:r>
              <a:rPr lang="en-US" altLang="en-US" dirty="0">
                <a:latin typeface="Times New Roman" panose="02020603050405020304" pitchFamily="18" charset="0"/>
                <a:cs typeface="Times New Roman" panose="02020603050405020304" pitchFamily="18" charset="0"/>
              </a:rPr>
              <a:t>&gt;); </a:t>
            </a:r>
          </a:p>
          <a:p>
            <a:pPr lvl="0" algn="just" defTabSz="914400" eaLnBrk="0" fontAlgn="base" hangingPunct="0">
              <a:spcBef>
                <a:spcPct val="0"/>
              </a:spcBef>
              <a:spcAft>
                <a:spcPct val="0"/>
              </a:spcAft>
            </a:pPr>
            <a:endParaRPr lang="en-US" altLang="en-US" b="1" u="sng"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lang="en-US" altLang="en-US" b="1" i="1" u="sng" dirty="0">
                <a:latin typeface="Times New Roman" panose="02020603050405020304" pitchFamily="18" charset="0"/>
                <a:cs typeface="Times New Roman" panose="02020603050405020304" pitchFamily="18" charset="0"/>
              </a:rPr>
              <a:t>Performing DML Operations Inside Table Functions:</a:t>
            </a:r>
            <a:r>
              <a:rPr lang="en-US" altLang="en-US" dirty="0">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CREATE FUNCTION f(p SYS_REFCURSOR) return </a:t>
            </a:r>
            <a:r>
              <a:rPr lang="en-US" altLang="en-US" dirty="0" err="1">
                <a:latin typeface="Times New Roman" panose="02020603050405020304" pitchFamily="18" charset="0"/>
                <a:cs typeface="Times New Roman" panose="02020603050405020304" pitchFamily="18" charset="0"/>
              </a:rPr>
              <a:t>CollType</a:t>
            </a:r>
            <a:r>
              <a:rPr lang="en-US" altLang="en-US" dirty="0">
                <a:latin typeface="Times New Roman" panose="02020603050405020304" pitchFamily="18" charset="0"/>
                <a:cs typeface="Times New Roman" panose="02020603050405020304" pitchFamily="18" charset="0"/>
              </a:rPr>
              <a:t> PIPELINED IS PRAGMA AUTONOMOUS_TRANSACTION; BEGIN ... END;</a:t>
            </a:r>
            <a:r>
              <a:rPr lang="en-US" altLang="en-US" sz="2800"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b="1" i="1" u="sng" dirty="0">
                <a:latin typeface="Times New Roman" panose="02020603050405020304" pitchFamily="18" charset="0"/>
                <a:cs typeface="Times New Roman" panose="02020603050405020304" pitchFamily="18" charset="0"/>
              </a:rPr>
              <a:t>Performing DML Operations on Table Functions: </a:t>
            </a:r>
          </a:p>
          <a:p>
            <a:pPr lvl="0" algn="just"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CREATE FUNCTION f(p SYS_REFCURSOR) return </a:t>
            </a:r>
            <a:r>
              <a:rPr lang="en-US" altLang="en-US" dirty="0" err="1">
                <a:latin typeface="Times New Roman" panose="02020603050405020304" pitchFamily="18" charset="0"/>
                <a:cs typeface="Times New Roman" panose="02020603050405020304" pitchFamily="18" charset="0"/>
              </a:rPr>
              <a:t>CollType</a:t>
            </a:r>
            <a:r>
              <a:rPr lang="en-US" altLang="en-US" dirty="0">
                <a:latin typeface="Times New Roman" panose="02020603050405020304" pitchFamily="18" charset="0"/>
                <a:cs typeface="Times New Roman" panose="02020603050405020304" pitchFamily="18" charset="0"/>
              </a:rPr>
              <a:t> PIPELINED IS PRAGMA AUTONOMOUS_TRANSACTION; BEGIN ... END;</a:t>
            </a:r>
            <a:r>
              <a:rPr lang="en-US" altLang="en-US" sz="2800" dirty="0">
                <a:latin typeface="Times New Roman" panose="02020603050405020304" pitchFamily="18" charset="0"/>
                <a:cs typeface="Times New Roman" panose="02020603050405020304" pitchFamily="18" charset="0"/>
              </a:rPr>
              <a:t> </a:t>
            </a:r>
            <a:endParaRPr lang="en-US" altLang="en-US" sz="44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endParaRPr lang="en-US" altLang="en-US" b="1" i="1" u="sng"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a:t>
            </a:r>
            <a:endParaRPr lang="en-US" altLang="en-US" b="1" u="sng" dirty="0">
              <a:latin typeface="Times New Roman" panose="02020603050405020304" pitchFamily="18" charset="0"/>
              <a:cs typeface="Times New Roman" panose="02020603050405020304" pitchFamily="18" charset="0"/>
            </a:endParaRPr>
          </a:p>
        </p:txBody>
      </p:sp>
      <p:sp>
        <p:nvSpPr>
          <p:cNvPr id="9" name="Oval 8"/>
          <p:cNvSpPr/>
          <p:nvPr/>
        </p:nvSpPr>
        <p:spPr>
          <a:xfrm>
            <a:off x="887895" y="5022574"/>
            <a:ext cx="9064487" cy="159026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49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3183" y="735881"/>
            <a:ext cx="8534400" cy="3293209"/>
          </a:xfrm>
          <a:prstGeom prst="rect">
            <a:avLst/>
          </a:prstGeom>
        </p:spPr>
        <p:txBody>
          <a:bodyPr wrap="square">
            <a:spAutoFit/>
          </a:bodyPr>
          <a:lstStyle/>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CREATE VIEW </a:t>
            </a:r>
            <a:r>
              <a:rPr lang="en-US" altLang="en-US" dirty="0" err="1">
                <a:latin typeface="Times New Roman" panose="02020603050405020304" pitchFamily="18" charset="0"/>
                <a:cs typeface="Times New Roman" panose="02020603050405020304" pitchFamily="18" charset="0"/>
              </a:rPr>
              <a:t>BookTable</a:t>
            </a:r>
            <a:r>
              <a:rPr lang="en-US" altLang="en-US" dirty="0">
                <a:latin typeface="Times New Roman" panose="02020603050405020304" pitchFamily="18" charset="0"/>
                <a:cs typeface="Times New Roman" panose="02020603050405020304" pitchFamily="18" charset="0"/>
              </a:rPr>
              <a:t> AS SELECT </a:t>
            </a:r>
            <a:r>
              <a:rPr lang="en-US" altLang="en-US" dirty="0" err="1">
                <a:latin typeface="Times New Roman" panose="02020603050405020304" pitchFamily="18" charset="0"/>
                <a:cs typeface="Times New Roman" panose="02020603050405020304" pitchFamily="18" charset="0"/>
              </a:rPr>
              <a:t>x.Name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x.Author</a:t>
            </a:r>
            <a:r>
              <a:rPr lang="en-US" altLang="en-US" dirty="0">
                <a:latin typeface="Times New Roman" panose="02020603050405020304" pitchFamily="18" charset="0"/>
                <a:cs typeface="Times New Roman" panose="02020603050405020304" pitchFamily="18" charset="0"/>
              </a:rPr>
              <a:t> FROM TABLE(</a:t>
            </a:r>
            <a:r>
              <a:rPr lang="en-US" altLang="en-US" dirty="0" err="1">
                <a:latin typeface="Times New Roman" panose="02020603050405020304" pitchFamily="18" charset="0"/>
                <a:cs typeface="Times New Roman" panose="02020603050405020304" pitchFamily="18" charset="0"/>
              </a:rPr>
              <a:t>GetBooks</a:t>
            </a:r>
            <a:r>
              <a:rPr lang="en-US" altLang="en-US" dirty="0">
                <a:latin typeface="Times New Roman" panose="02020603050405020304" pitchFamily="18" charset="0"/>
                <a:cs typeface="Times New Roman" panose="02020603050405020304" pitchFamily="18" charset="0"/>
              </a:rPr>
              <a:t>('data.txt')) x; </a:t>
            </a:r>
            <a:endParaRPr lang="en-US" altLang="en-US" sz="28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CREATE TRIGGER </a:t>
            </a:r>
            <a:r>
              <a:rPr lang="en-US" altLang="en-US" dirty="0" err="1">
                <a:latin typeface="Times New Roman" panose="02020603050405020304" pitchFamily="18" charset="0"/>
                <a:cs typeface="Times New Roman" panose="02020603050405020304" pitchFamily="18" charset="0"/>
              </a:rPr>
              <a:t>BookTable_insert</a:t>
            </a:r>
            <a:r>
              <a:rPr lang="en-US" altLang="en-US"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INSTEAD OF </a:t>
            </a:r>
            <a:r>
              <a:rPr lang="en-US" altLang="en-US" dirty="0">
                <a:solidFill>
                  <a:srgbClr val="FFFF00"/>
                </a:solidFill>
                <a:latin typeface="Times New Roman" panose="02020603050405020304" pitchFamily="18" charset="0"/>
                <a:cs typeface="Times New Roman" panose="02020603050405020304" pitchFamily="18" charset="0"/>
              </a:rPr>
              <a:t>INSERT</a:t>
            </a:r>
            <a:r>
              <a:rPr lang="en-US" altLang="en-US" dirty="0">
                <a:latin typeface="Times New Roman" panose="02020603050405020304" pitchFamily="18" charset="0"/>
                <a:cs typeface="Times New Roman" panose="02020603050405020304" pitchFamily="18" charset="0"/>
              </a:rPr>
              <a:t> ON </a:t>
            </a:r>
            <a:r>
              <a:rPr lang="en-US" altLang="en-US" dirty="0" err="1">
                <a:latin typeface="Times New Roman" panose="02020603050405020304" pitchFamily="18" charset="0"/>
                <a:cs typeface="Times New Roman" panose="02020603050405020304" pitchFamily="18" charset="0"/>
              </a:rPr>
              <a:t>BookTable</a:t>
            </a:r>
            <a:r>
              <a:rPr lang="en-US" altLang="en-US"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REFERENCING NEW AS n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FOR EACH ROW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BEGIN ... </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END;</a:t>
            </a:r>
          </a:p>
          <a:p>
            <a:pPr lvl="0" algn="just"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INSERT INTO </a:t>
            </a:r>
            <a:r>
              <a:rPr lang="en-US" altLang="en-US" dirty="0" err="1">
                <a:latin typeface="Times New Roman" panose="02020603050405020304" pitchFamily="18" charset="0"/>
                <a:cs typeface="Times New Roman" panose="02020603050405020304" pitchFamily="18" charset="0"/>
              </a:rPr>
              <a:t>BookTable</a:t>
            </a:r>
            <a:r>
              <a:rPr lang="en-US" altLang="en-US" dirty="0">
                <a:latin typeface="Times New Roman" panose="02020603050405020304" pitchFamily="18" charset="0"/>
                <a:cs typeface="Times New Roman" panose="02020603050405020304" pitchFamily="18" charset="0"/>
              </a:rPr>
              <a:t> VALUES (...);</a:t>
            </a:r>
            <a:r>
              <a:rPr lang="en-US" altLang="en-US" sz="2800" dirty="0">
                <a:latin typeface="Times New Roman" panose="02020603050405020304" pitchFamily="18" charset="0"/>
                <a:cs typeface="Times New Roman" panose="02020603050405020304" pitchFamily="18" charset="0"/>
              </a:rPr>
              <a:t> </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70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9844"/>
            <a:ext cx="9352653" cy="5678556"/>
          </a:xfrm>
        </p:spPr>
        <p:txBody>
          <a:bodyPr>
            <a:normAutofit/>
          </a:bodyPr>
          <a:lstStyle/>
          <a:p>
            <a:pPr algn="just"/>
            <a:r>
              <a:rPr lang="en-US" sz="1800" b="1" i="1" u="sng" dirty="0">
                <a:latin typeface="Times New Roman" panose="02020603050405020304" pitchFamily="18" charset="0"/>
                <a:cs typeface="Times New Roman" panose="02020603050405020304" pitchFamily="18" charset="0"/>
              </a:rPr>
              <a:t>Parallel Table Functions: </a:t>
            </a:r>
            <a:r>
              <a:rPr lang="en-US" sz="1800" dirty="0">
                <a:latin typeface="Arial" panose="020B0604020202020204" pitchFamily="34" charset="0"/>
                <a:cs typeface="Arial" panose="020B0604020202020204" pitchFamily="34" charset="0"/>
              </a:rPr>
              <a:t>it must have a partitioned input parameter, parallelism turned when only both the conditions satisfied. Function  should have the PARALLEL_ENABLE clause in its declaration. Exactly one REF CURSOR is specified with a PARTITION by CLAUSE.</a:t>
            </a:r>
          </a:p>
          <a:p>
            <a:pPr algn="just"/>
            <a:endParaRPr lang="en-US" sz="1800" dirty="0">
              <a:latin typeface="Arial" panose="020B0604020202020204" pitchFamily="34" charset="0"/>
              <a:cs typeface="Arial" panose="020B0604020202020204" pitchFamily="34" charset="0"/>
            </a:endParaRPr>
          </a:p>
          <a:p>
            <a:pPr algn="just" defTabSz="914400" eaLnBrk="0" fontAlgn="base" hangingPunct="0">
              <a:spcBef>
                <a:spcPct val="0"/>
              </a:spcBef>
              <a:spcAft>
                <a:spcPct val="0"/>
              </a:spcAft>
              <a:buClrTx/>
              <a:buSzTx/>
            </a:pPr>
            <a:r>
              <a:rPr lang="en-US" sz="1800" dirty="0">
                <a:latin typeface="Times New Roman" panose="02020603050405020304" pitchFamily="18" charset="0"/>
                <a:cs typeface="Times New Roman" panose="02020603050405020304" pitchFamily="18" charset="0"/>
              </a:rPr>
              <a:t> </a:t>
            </a:r>
            <a:r>
              <a:rPr lang="en-US" altLang="en-US" sz="1800" b="1" i="1" u="sng" dirty="0">
                <a:latin typeface="Times New Roman" panose="02020603050405020304" pitchFamily="18" charset="0"/>
                <a:cs typeface="Times New Roman" panose="02020603050405020304" pitchFamily="18" charset="0"/>
              </a:rPr>
              <a:t>Inputting Data with Cursor Variables:</a:t>
            </a:r>
          </a:p>
          <a:p>
            <a:pPr marL="0" lvl="0" indent="0" algn="just" defTabSz="914400" eaLnBrk="0" fontAlgn="base" hangingPunct="0">
              <a:spcBef>
                <a:spcPct val="0"/>
              </a:spcBef>
              <a:spcAft>
                <a:spcPct val="0"/>
              </a:spcAft>
              <a:buClrTx/>
              <a:buSzTx/>
              <a:buNone/>
            </a:pPr>
            <a:r>
              <a:rPr lang="en-US" altLang="en-US" sz="1800" dirty="0">
                <a:latin typeface="Helvetica Neue"/>
              </a:rPr>
              <a:t>You can pass a set of rows to a PL/SQL function in a </a:t>
            </a:r>
            <a:r>
              <a:rPr lang="en-US" altLang="en-US" sz="1800" b="1" dirty="0">
                <a:latin typeface="menlo"/>
              </a:rPr>
              <a:t>REF CURSOR</a:t>
            </a:r>
            <a:r>
              <a:rPr lang="en-US" altLang="en-US" sz="1800" dirty="0">
                <a:latin typeface="Helvetica Neue"/>
              </a:rPr>
              <a:t> parameter. For </a:t>
            </a:r>
            <a:r>
              <a:rPr lang="en-US" altLang="en-US" sz="1800" dirty="0">
                <a:latin typeface="Times New Roman" panose="02020603050405020304" pitchFamily="18" charset="0"/>
                <a:cs typeface="Times New Roman" panose="02020603050405020304" pitchFamily="18" charset="0"/>
              </a:rPr>
              <a:t>Example: FUNCTION f(p1 IN SYS_REFCURSOR) RETURN ... ; </a:t>
            </a:r>
          </a:p>
          <a:p>
            <a:pPr algn="just" defTabSz="914400" eaLnBrk="0" fontAlgn="base" hangingPunct="0">
              <a:spcBef>
                <a:spcPct val="0"/>
              </a:spcBef>
              <a:spcAft>
                <a:spcPct val="0"/>
              </a:spcAft>
              <a:buClrTx/>
              <a:buSzTx/>
            </a:pPr>
            <a:r>
              <a:rPr lang="en-US" altLang="en-US" sz="1800" b="1" u="sng" dirty="0">
                <a:latin typeface="Times New Roman" panose="02020603050405020304" pitchFamily="18" charset="0"/>
                <a:cs typeface="Times New Roman" panose="02020603050405020304" pitchFamily="18" charset="0"/>
              </a:rPr>
              <a:t>Using Multiple REF CURSOR Input Variables:</a:t>
            </a:r>
          </a:p>
          <a:p>
            <a:pPr marL="0" lvl="0" indent="0" algn="just" defTabSz="914400" eaLnBrk="0" fontAlgn="base" hangingPunct="0">
              <a:spcBef>
                <a:spcPct val="0"/>
              </a:spcBef>
              <a:spcAft>
                <a:spcPct val="0"/>
              </a:spcAft>
              <a:buClrTx/>
              <a:buSzTx/>
              <a:buNone/>
            </a:pPr>
            <a:r>
              <a:rPr lang="en-US" altLang="en-US" sz="1800" dirty="0">
                <a:latin typeface="Arial" panose="020B0604020202020204" pitchFamily="34" charset="0"/>
                <a:cs typeface="Arial" panose="020B0604020202020204" pitchFamily="34" charset="0"/>
              </a:rPr>
              <a:t>PL/SQL functions can accept multiple </a:t>
            </a:r>
            <a:r>
              <a:rPr lang="en-US" altLang="en-US" sz="1800" b="1" dirty="0">
                <a:latin typeface="Arial" panose="020B0604020202020204" pitchFamily="34" charset="0"/>
                <a:cs typeface="Arial" panose="020B0604020202020204" pitchFamily="34" charset="0"/>
              </a:rPr>
              <a:t>REF CURSOR</a:t>
            </a:r>
            <a:r>
              <a:rPr lang="en-US" altLang="en-US" sz="1800" dirty="0">
                <a:latin typeface="Arial" panose="020B0604020202020204" pitchFamily="34" charset="0"/>
                <a:cs typeface="Arial" panose="020B0604020202020204" pitchFamily="34" charset="0"/>
              </a:rPr>
              <a:t> input variables:</a:t>
            </a:r>
          </a:p>
          <a:p>
            <a:pPr marL="0" lvl="0" indent="0" algn="just"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Examples: CREATE FUNCTION g(p1 pkg.refcur_t1, p2 pkg.refcur_t2) RETURN... PIPELINED ... ; </a:t>
            </a:r>
          </a:p>
          <a:p>
            <a:pPr marL="0" lvl="0" indent="0" algn="just" defTabSz="914400" eaLnBrk="0" fontAlgn="base" hangingPunct="0">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lang="en-US" altLang="en-US" sz="1800" b="1" i="1" u="sng" dirty="0">
                <a:latin typeface="Times New Roman" panose="02020603050405020304" pitchFamily="18" charset="0"/>
                <a:cs typeface="Times New Roman" panose="02020603050405020304" pitchFamily="18" charset="0"/>
              </a:rPr>
              <a:t>Explicitly Opening a REF CURSOR for a Query:</a:t>
            </a:r>
          </a:p>
          <a:p>
            <a:pPr marL="0" lvl="0" indent="0" algn="just" defTabSz="914400" eaLnBrk="0" fontAlgn="base" hangingPunct="0">
              <a:spcBef>
                <a:spcPct val="0"/>
              </a:spcBef>
              <a:spcAft>
                <a:spcPct val="0"/>
              </a:spcAft>
              <a:buClrTx/>
              <a:buSzTx/>
              <a:buNone/>
            </a:pPr>
            <a:r>
              <a:rPr lang="en-US" altLang="en-US" sz="1800" dirty="0">
                <a:latin typeface="Arial" panose="020B0604020202020204" pitchFamily="34" charset="0"/>
                <a:cs typeface="Arial" panose="020B0604020202020204" pitchFamily="34" charset="0"/>
              </a:rPr>
              <a:t>You can explicitly open a REF CURSOR for a query and pass it as a parameter to a table function:</a:t>
            </a:r>
          </a:p>
          <a:p>
            <a:pPr marL="0" lvl="0" indent="0" algn="just"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Example: BEGIN OPEN r FOR SELECT * FROM TABLE(f(...)); -- Must return a single row result set. SELECT * INTO rec FROM TABLE(g(r)); END; </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02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62610"/>
            <a:ext cx="8946541" cy="5585790"/>
          </a:xfrm>
        </p:spPr>
        <p:txBody>
          <a:bodyPr/>
          <a:lstStyle/>
          <a:p>
            <a:r>
              <a:rPr lang="en-US" sz="1800" b="1" i="1" u="sng" dirty="0">
                <a:latin typeface="Times New Roman" panose="02020603050405020304" pitchFamily="18" charset="0"/>
                <a:cs typeface="Times New Roman" panose="02020603050405020304" pitchFamily="18" charset="0"/>
              </a:rPr>
              <a:t>Input data partitioning:</a:t>
            </a:r>
            <a:endParaRPr lang="en-US" sz="1800" i="1" dirty="0">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sz="1800" dirty="0">
                <a:latin typeface="Arial" panose="020B0604020202020204" pitchFamily="34" charset="0"/>
                <a:cs typeface="Arial" panose="020B0604020202020204" pitchFamily="34" charset="0"/>
              </a:rPr>
              <a:t>The table function declaration can specify data partitioning for exactly one </a:t>
            </a:r>
            <a:r>
              <a:rPr lang="en-US" altLang="en-US" sz="1800" b="1" dirty="0">
                <a:latin typeface="Arial" panose="020B0604020202020204" pitchFamily="34" charset="0"/>
                <a:cs typeface="Arial" panose="020B0604020202020204" pitchFamily="34" charset="0"/>
              </a:rPr>
              <a:t>REF CURSOR</a:t>
            </a:r>
            <a:r>
              <a:rPr lang="en-US" altLang="en-US" sz="1800" dirty="0">
                <a:latin typeface="Arial" panose="020B0604020202020204" pitchFamily="34" charset="0"/>
                <a:cs typeface="Arial" panose="020B0604020202020204" pitchFamily="34" charset="0"/>
              </a:rPr>
              <a:t> parameter. </a:t>
            </a:r>
          </a:p>
          <a:p>
            <a:pPr marL="0" lvl="0" indent="0" defTabSz="914400" eaLnBrk="0" fontAlgn="base" hangingPunct="0">
              <a:spcBef>
                <a:spcPct val="0"/>
              </a:spcBef>
              <a:spcAft>
                <a:spcPct val="0"/>
              </a:spcAft>
              <a:buClrTx/>
              <a:buSzTx/>
              <a:buNone/>
            </a:pPr>
            <a:endParaRPr lang="en-US" altLang="en-US" sz="1800" dirty="0">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sz="1800" b="1" i="1" u="sng" dirty="0">
                <a:latin typeface="Times New Roman" panose="02020603050405020304" pitchFamily="18" charset="0"/>
                <a:cs typeface="Times New Roman" panose="02020603050405020304" pitchFamily="18" charset="0"/>
              </a:rPr>
              <a:t>Syntax: </a:t>
            </a:r>
          </a:p>
          <a:p>
            <a:pPr marL="0" lvl="0" indent="0"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CREATE FUNCTION f(p &lt;ref cursor type&gt;) </a:t>
            </a:r>
          </a:p>
          <a:p>
            <a:pPr marL="0" lvl="0" indent="0"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RETURN </a:t>
            </a:r>
            <a:r>
              <a:rPr lang="en-US" altLang="en-US" sz="1800" dirty="0" err="1">
                <a:latin typeface="Times New Roman" panose="02020603050405020304" pitchFamily="18" charset="0"/>
                <a:cs typeface="Times New Roman" panose="02020603050405020304" pitchFamily="18" charset="0"/>
              </a:rPr>
              <a:t>rec_tab_type</a:t>
            </a:r>
            <a:r>
              <a:rPr lang="en-US" altLang="en-US" sz="1800" dirty="0">
                <a:latin typeface="Times New Roman" panose="02020603050405020304" pitchFamily="18" charset="0"/>
                <a:cs typeface="Times New Roman" panose="02020603050405020304" pitchFamily="18" charset="0"/>
              </a:rPr>
              <a:t> PIPELINED </a:t>
            </a:r>
            <a:r>
              <a:rPr lang="en-US" altLang="en-US" sz="1800" b="1" dirty="0">
                <a:latin typeface="Times New Roman" panose="02020603050405020304" pitchFamily="18" charset="0"/>
                <a:cs typeface="Times New Roman" panose="02020603050405020304" pitchFamily="18" charset="0"/>
              </a:rPr>
              <a:t>PARALLEL_ENABLE</a:t>
            </a:r>
            <a:r>
              <a:rPr lang="en-US" altLang="en-US" sz="1800"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PARTITION </a:t>
            </a:r>
            <a:r>
              <a:rPr lang="en-US" altLang="en-US" sz="1800" dirty="0">
                <a:latin typeface="Times New Roman" panose="02020603050405020304" pitchFamily="18" charset="0"/>
                <a:cs typeface="Times New Roman" panose="02020603050405020304" pitchFamily="18" charset="0"/>
              </a:rPr>
              <a:t>p </a:t>
            </a:r>
            <a:r>
              <a:rPr lang="en-US" altLang="en-US" sz="1800" b="1" dirty="0">
                <a:latin typeface="Times New Roman" panose="02020603050405020304" pitchFamily="18" charset="0"/>
                <a:cs typeface="Times New Roman" panose="02020603050405020304" pitchFamily="18" charset="0"/>
              </a:rPr>
              <a:t>BY</a:t>
            </a:r>
            <a:r>
              <a:rPr lang="en-US" altLang="en-US" sz="1800" dirty="0">
                <a:latin typeface="Times New Roman" panose="02020603050405020304" pitchFamily="18" charset="0"/>
                <a:cs typeface="Times New Roman" panose="02020603050405020304" pitchFamily="18" charset="0"/>
              </a:rPr>
              <a:t> [{HASH | RANGE} (&lt;column list&gt;) | ANY ]) IS </a:t>
            </a:r>
          </a:p>
          <a:p>
            <a:pPr marL="0" lvl="0" indent="0"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BEGIN ... </a:t>
            </a:r>
          </a:p>
          <a:p>
            <a:pPr marL="0" lvl="0" indent="0" defTabSz="914400" eaLnBrk="0" fontAlgn="base" hangingPunct="0">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END; </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sz="1800" b="1" i="1" u="sng" dirty="0">
                <a:latin typeface="Times New Roman" panose="02020603050405020304" pitchFamily="18" charset="0"/>
                <a:cs typeface="Times New Roman" panose="02020603050405020304" pitchFamily="18" charset="0"/>
              </a:rPr>
              <a:t>Parallel Execution of Leaf-level Table Functions:</a:t>
            </a:r>
          </a:p>
          <a:p>
            <a:pPr marL="0" lvl="0" indent="0" defTabSz="914400" eaLnBrk="0" fontAlgn="base" hangingPunct="0">
              <a:spcBef>
                <a:spcPct val="0"/>
              </a:spcBef>
              <a:spcAft>
                <a:spcPct val="0"/>
              </a:spcAft>
              <a:buClrTx/>
              <a:buSzTx/>
              <a:buNone/>
            </a:pPr>
            <a:r>
              <a:rPr lang="en-US" altLang="en-US" sz="1800" dirty="0">
                <a:latin typeface="Arial" panose="020B0604020202020204" pitchFamily="34" charset="0"/>
                <a:cs typeface="Arial" panose="020B0604020202020204" pitchFamily="34" charset="0"/>
              </a:rPr>
              <a:t>	To use parallel execution with a leaf-level table function—that is, a function to perform a unitary operation that does not involve a REF CURSOR—arrange things so as to create a need for a REF CURSOR.</a:t>
            </a:r>
          </a:p>
          <a:p>
            <a:pPr marL="0" lvl="0" indent="0" defTabSz="914400" eaLnBrk="0" fontAlgn="base" hangingPunct="0">
              <a:spcBef>
                <a:spcPct val="0"/>
              </a:spcBef>
              <a:spcAft>
                <a:spcPct val="0"/>
              </a:spcAft>
              <a:buClrTx/>
              <a:buSzTx/>
              <a:buNone/>
            </a:pPr>
            <a:endParaRPr lang="en-US" altLang="en-US" sz="1800" b="1" i="1" u="sng" dirty="0">
              <a:latin typeface="Times New Roman" panose="02020603050405020304" pitchFamily="18" charset="0"/>
              <a:cs typeface="Times New Roman" panose="02020603050405020304" pitchFamily="18" charset="0"/>
            </a:endParaRPr>
          </a:p>
          <a:p>
            <a:endParaRPr lang="en-US" sz="18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14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1635" y="838997"/>
            <a:ext cx="9342782" cy="4524315"/>
          </a:xfrm>
          <a:prstGeom prst="rect">
            <a:avLst/>
          </a:prstGeom>
        </p:spPr>
        <p:txBody>
          <a:bodyPr wrap="square">
            <a:spAutoFit/>
          </a:bodyPr>
          <a:lstStyle/>
          <a:p>
            <a:pPr lvl="0" defTabSz="914400" eaLnBrk="0" fontAlgn="base" hangingPunct="0">
              <a:spcBef>
                <a:spcPct val="0"/>
              </a:spcBef>
              <a:spcAft>
                <a:spcPct val="0"/>
              </a:spcAft>
            </a:pPr>
            <a:r>
              <a:rPr lang="en-US" altLang="en-US" b="1" i="1" u="sng" dirty="0">
                <a:latin typeface="Times New Roman" panose="02020603050405020304" pitchFamily="18" charset="0"/>
                <a:cs typeface="Times New Roman" panose="02020603050405020304" pitchFamily="18" charset="0"/>
              </a:rPr>
              <a:t>Input Data Streaming for Table Functions:</a:t>
            </a:r>
          </a:p>
          <a:p>
            <a:pPr lvl="0" defTabSz="91440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The way in which a table function orders or clusters rows that it fetches from cursor arguments is called data streaming. A function can stream its input data in any of the following ways:</a:t>
            </a:r>
          </a:p>
          <a:p>
            <a:pPr lvl="0" defTabSz="914400" eaLnBrk="0" fontAlgn="base" hangingPunct="0">
              <a:spcBef>
                <a:spcPct val="0"/>
              </a:spcBef>
              <a:spcAft>
                <a:spcPct val="0"/>
              </a:spcAft>
              <a:buFontTx/>
              <a:buChar char="•"/>
            </a:pPr>
            <a:r>
              <a:rPr lang="en-US" altLang="en-US" dirty="0">
                <a:latin typeface="Arial" panose="020B0604020202020204" pitchFamily="34" charset="0"/>
                <a:cs typeface="Arial" panose="020B0604020202020204" pitchFamily="34" charset="0"/>
              </a:rPr>
              <a:t>Place no restriction on the ordering of the incoming rows</a:t>
            </a:r>
          </a:p>
          <a:p>
            <a:pPr lvl="0" defTabSz="914400" eaLnBrk="0" fontAlgn="base" hangingPunct="0">
              <a:spcBef>
                <a:spcPct val="0"/>
              </a:spcBef>
              <a:spcAft>
                <a:spcPct val="0"/>
              </a:spcAft>
              <a:buFontTx/>
              <a:buChar char="•"/>
            </a:pPr>
            <a:r>
              <a:rPr lang="en-US" altLang="en-US" dirty="0">
                <a:latin typeface="Arial" panose="020B0604020202020204" pitchFamily="34" charset="0"/>
                <a:cs typeface="Arial" panose="020B0604020202020204" pitchFamily="34" charset="0"/>
              </a:rPr>
              <a:t>Order them on a particular key column or columns</a:t>
            </a:r>
          </a:p>
          <a:p>
            <a:pPr lvl="0" defTabSz="914400" eaLnBrk="0" fontAlgn="base" hangingPunct="0">
              <a:spcBef>
                <a:spcPct val="0"/>
              </a:spcBef>
              <a:spcAft>
                <a:spcPct val="0"/>
              </a:spcAft>
              <a:buFontTx/>
              <a:buChar char="•"/>
            </a:pPr>
            <a:r>
              <a:rPr lang="en-US" altLang="en-US" dirty="0">
                <a:latin typeface="Arial" panose="020B0604020202020204" pitchFamily="34" charset="0"/>
                <a:cs typeface="Arial" panose="020B0604020202020204" pitchFamily="34" charset="0"/>
              </a:rPr>
              <a:t>Cluster them on a particular key</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 </a:t>
            </a:r>
            <a:r>
              <a:rPr lang="en-US" altLang="en-US" b="1" i="1" u="sng" dirty="0">
                <a:latin typeface="Times New Roman" panose="02020603050405020304" pitchFamily="18" charset="0"/>
                <a:cs typeface="Times New Roman" panose="02020603050405020304" pitchFamily="18" charset="0"/>
              </a:rPr>
              <a:t>Clustering: </a:t>
            </a:r>
            <a:r>
              <a:rPr lang="en-US" altLang="en-US" dirty="0">
                <a:latin typeface="Arial" panose="020B0604020202020204" pitchFamily="34" charset="0"/>
                <a:cs typeface="Arial" panose="020B0604020202020204" pitchFamily="34" charset="0"/>
              </a:rPr>
              <a:t>causes rows that have the same key values to appear together but does not otherwise do any ordering of rows.</a:t>
            </a:r>
          </a:p>
          <a:p>
            <a:pPr lvl="0" defTabSz="91440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We can control the behavior of the input stream using the following syntax:</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b="1" i="1" dirty="0">
                <a:latin typeface="Times New Roman" panose="02020603050405020304" pitchFamily="18" charset="0"/>
                <a:cs typeface="Times New Roman" panose="02020603050405020304" pitchFamily="18" charset="0"/>
              </a:rPr>
              <a:t>Syntax:</a:t>
            </a:r>
            <a:r>
              <a:rPr lang="en-US" altLang="en-US" dirty="0">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FUNCTION f(p &lt;ref cursor type&gt;) RETURN </a:t>
            </a:r>
            <a:r>
              <a:rPr lang="en-US" altLang="en-US" dirty="0" err="1">
                <a:latin typeface="Times New Roman" panose="02020603050405020304" pitchFamily="18" charset="0"/>
                <a:cs typeface="Times New Roman" panose="02020603050405020304" pitchFamily="18" charset="0"/>
              </a:rPr>
              <a:t>tab_rec_type</a:t>
            </a:r>
            <a:r>
              <a:rPr lang="en-US" altLang="en-US" dirty="0">
                <a:latin typeface="Times New Roman" panose="02020603050405020304" pitchFamily="18" charset="0"/>
                <a:cs typeface="Times New Roman" panose="02020603050405020304" pitchFamily="18" charset="0"/>
              </a:rPr>
              <a:t> [PIPELINED] {[ORDER | CLUSTER] BY &lt;column list&gt;} PARALLEL_ENABLE({PARTITION p BY [ANY | (HASH | RANGE) &lt;column list&gt;]} ) IS BEGIN ... END; </a:t>
            </a:r>
          </a:p>
        </p:txBody>
      </p:sp>
    </p:spTree>
    <p:extLst>
      <p:ext uri="{BB962C8B-B14F-4D97-AF65-F5344CB8AC3E}">
        <p14:creationId xmlns:p14="http://schemas.microsoft.com/office/powerpoint/2010/main" val="981162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626" y="742122"/>
            <a:ext cx="9621078" cy="5506277"/>
          </a:xfrm>
        </p:spPr>
        <p:txBody>
          <a:bodyPr/>
          <a:lstStyle/>
          <a:p>
            <a:pPr algn="just"/>
            <a:r>
              <a:rPr lang="en-US" b="1" i="1" u="sng" dirty="0">
                <a:latin typeface="Times New Roman" panose="02020603050405020304" pitchFamily="18" charset="0"/>
                <a:cs typeface="Times New Roman" panose="02020603050405020304" pitchFamily="18" charset="0"/>
              </a:rPr>
              <a:t>Parallel execution: Partitioning and Clustering:</a:t>
            </a:r>
            <a:r>
              <a:rPr lang="en-US" dirty="0">
                <a:latin typeface="Times New Roman" panose="02020603050405020304" pitchFamily="18" charset="0"/>
                <a:cs typeface="Times New Roman" panose="02020603050405020304" pitchFamily="18" charset="0"/>
              </a:rPr>
              <a:t> sometimes both are easily confuse the user, but they do different things. For example sometimes partitioning can be sufficient without clustering in parallel execution. </a:t>
            </a:r>
          </a:p>
          <a:p>
            <a:pPr algn="just"/>
            <a:r>
              <a:rPr lang="en-US" b="1" i="1" u="sng" dirty="0">
                <a:latin typeface="Times New Roman" panose="02020603050405020304" pitchFamily="18" charset="0"/>
                <a:cs typeface="Times New Roman" panose="02020603050405020304" pitchFamily="18" charset="0"/>
              </a:rPr>
              <a:t>Parallelizing Creation Of a Domain Index:</a:t>
            </a:r>
            <a:r>
              <a:rPr lang="en-US" dirty="0">
                <a:latin typeface="Times New Roman" panose="02020603050405020304" pitchFamily="18" charset="0"/>
                <a:cs typeface="Times New Roman" panose="02020603050405020304" pitchFamily="18" charset="0"/>
              </a:rPr>
              <a:t> because of huge data creating a domain index might be a lengthy process</a:t>
            </a:r>
          </a:p>
          <a:p>
            <a:pPr marL="0" indent="0" algn="just">
              <a:buNone/>
            </a:pPr>
            <a:r>
              <a:rPr lang="en-US" dirty="0" err="1">
                <a:latin typeface="Times New Roman" panose="02020603050405020304" pitchFamily="18" charset="0"/>
                <a:cs typeface="Times New Roman" panose="02020603050405020304" pitchFamily="18" charset="0"/>
              </a:rPr>
              <a:t>ODCIIndexcreate</a:t>
            </a:r>
            <a:r>
              <a:rPr lang="en-US" dirty="0">
                <a:latin typeface="Times New Roman" panose="02020603050405020304" pitchFamily="18" charset="0"/>
                <a:cs typeface="Times New Roman" panose="02020603050405020304" pitchFamily="18" charset="0"/>
              </a:rPr>
              <a:t> routine does the following steps:</a:t>
            </a:r>
          </a:p>
          <a:p>
            <a:pPr marL="0" indent="0" algn="just">
              <a:buNone/>
            </a:pPr>
            <a:r>
              <a:rPr lang="en-US" sz="1800" dirty="0">
                <a:latin typeface="Arial" panose="020B0604020202020204" pitchFamily="34" charset="0"/>
                <a:cs typeface="Arial" panose="020B0604020202020204" pitchFamily="34" charset="0"/>
              </a:rPr>
              <a:t>	1.Creates table(s) for storing the index data</a:t>
            </a:r>
          </a:p>
          <a:p>
            <a:pPr marL="0" indent="0" algn="just">
              <a:buNone/>
            </a:pPr>
            <a:r>
              <a:rPr lang="en-US" sz="1800" dirty="0">
                <a:latin typeface="Arial" panose="020B0604020202020204" pitchFamily="34" charset="0"/>
                <a:cs typeface="Arial" panose="020B0604020202020204" pitchFamily="34" charset="0"/>
              </a:rPr>
              <a:t>	2. Fetches the relevant data (typically, </a:t>
            </a:r>
            <a:r>
              <a:rPr lang="en-US" sz="1800" dirty="0" err="1">
                <a:latin typeface="Arial" panose="020B0604020202020204" pitchFamily="34" charset="0"/>
                <a:cs typeface="Arial" panose="020B0604020202020204" pitchFamily="34" charset="0"/>
              </a:rPr>
              <a:t>keycols</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rowid</a:t>
            </a:r>
            <a:r>
              <a:rPr lang="en-US" sz="1800" dirty="0">
                <a:latin typeface="Arial" panose="020B0604020202020204" pitchFamily="34" charset="0"/>
                <a:cs typeface="Arial" panose="020B0604020202020204" pitchFamily="34" charset="0"/>
              </a:rPr>
              <a:t>) from the base table,     transforms it, and inserts relevant transformed data into the table created for storing the index data.</a:t>
            </a:r>
          </a:p>
          <a:p>
            <a:pPr marL="0" indent="0" algn="just">
              <a:buNone/>
            </a:pPr>
            <a:r>
              <a:rPr lang="en-US" sz="1800" dirty="0">
                <a:latin typeface="Arial" panose="020B0604020202020204" pitchFamily="34" charset="0"/>
                <a:cs typeface="Arial" panose="020B0604020202020204" pitchFamily="34" charset="0"/>
              </a:rPr>
              <a:t>	3. Builds secondary indexes on the tables that store the index data, for faster access during query.</a:t>
            </a:r>
          </a:p>
          <a:p>
            <a:pPr algn="just"/>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66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33701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Topics </a:t>
            </a:r>
          </a:p>
        </p:txBody>
      </p:sp>
      <p:sp>
        <p:nvSpPr>
          <p:cNvPr id="3" name="Content Placeholder 2"/>
          <p:cNvSpPr>
            <a:spLocks noGrp="1"/>
          </p:cNvSpPr>
          <p:nvPr>
            <p:ph idx="1"/>
          </p:nvPr>
        </p:nvSpPr>
        <p:spPr>
          <a:xfrm>
            <a:off x="1103312" y="1881810"/>
            <a:ext cx="8946541" cy="4366590"/>
          </a:xfrm>
        </p:spPr>
        <p:txBody>
          <a:bodyPr/>
          <a:lstStyle/>
          <a:p>
            <a:r>
              <a:rPr lang="en-US" dirty="0"/>
              <a:t>Overview of table functions </a:t>
            </a:r>
          </a:p>
          <a:p>
            <a:r>
              <a:rPr lang="en-US" dirty="0"/>
              <a:t>Pipelined table functions </a:t>
            </a:r>
          </a:p>
          <a:p>
            <a:r>
              <a:rPr lang="en-US" dirty="0"/>
              <a:t>Parallel table functions</a:t>
            </a:r>
          </a:p>
          <a:p>
            <a:r>
              <a:rPr lang="en-US" dirty="0"/>
              <a:t>Input data streaming for table functions </a:t>
            </a:r>
          </a:p>
          <a:p>
            <a:r>
              <a:rPr lang="en-US" dirty="0"/>
              <a:t>Parallelizing creation of a domain index</a:t>
            </a:r>
          </a:p>
          <a:p>
            <a:r>
              <a:rPr lang="en-US" dirty="0"/>
              <a:t>Transient and generic types</a:t>
            </a:r>
          </a:p>
        </p:txBody>
      </p:sp>
      <p:pic>
        <p:nvPicPr>
          <p:cNvPr id="2050" name="Picture 2" descr="http://www.badili.org/wp-content/uploads/2015/11/lifecyc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365" y="1417984"/>
            <a:ext cx="5300870" cy="529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1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543339" y="1628848"/>
            <a:ext cx="11198087" cy="4195481"/>
          </a:xfrm>
        </p:spPr>
        <p:txBody>
          <a:bodyPr/>
          <a:lstStyle/>
          <a:p>
            <a:r>
              <a:rPr lang="en-US" dirty="0"/>
              <a:t>document-1:</a:t>
            </a:r>
          </a:p>
          <a:p>
            <a:r>
              <a:rPr lang="en-US" dirty="0">
                <a:hlinkClick r:id="rId2"/>
              </a:rPr>
              <a:t>http://docs.oracle.com/cd/B19306_01/appdev.102/b14289/dcitblfns.htm</a:t>
            </a:r>
            <a:endParaRPr lang="en-US" dirty="0"/>
          </a:p>
          <a:p>
            <a:r>
              <a:rPr lang="en-US" dirty="0"/>
              <a:t>document-2: </a:t>
            </a:r>
            <a:r>
              <a:rPr lang="en-US" dirty="0">
                <a:hlinkClick r:id="rId3"/>
              </a:rPr>
              <a:t>http://docs.oracle.com/cd/B19306_01/appdev.102/b14261/collection_definition.htm</a:t>
            </a:r>
            <a:endParaRPr lang="en-US" dirty="0"/>
          </a:p>
          <a:p>
            <a:endParaRPr lang="en-US" dirty="0"/>
          </a:p>
        </p:txBody>
      </p:sp>
    </p:spTree>
    <p:extLst>
      <p:ext uri="{BB962C8B-B14F-4D97-AF65-F5344CB8AC3E}">
        <p14:creationId xmlns:p14="http://schemas.microsoft.com/office/powerpoint/2010/main" val="258759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565" y="2665830"/>
            <a:ext cx="4813784" cy="899004"/>
          </a:xfrm>
        </p:spPr>
        <p:txBody>
          <a:bodyPr/>
          <a:lstStyle/>
          <a:p>
            <a:r>
              <a:rPr lang="en-US" dirty="0"/>
              <a:t>  Thank you All</a:t>
            </a:r>
          </a:p>
        </p:txBody>
      </p:sp>
    </p:spTree>
    <p:extLst>
      <p:ext uri="{BB962C8B-B14F-4D97-AF65-F5344CB8AC3E}">
        <p14:creationId xmlns:p14="http://schemas.microsoft.com/office/powerpoint/2010/main" val="262463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256"/>
          </a:xfrm>
        </p:spPr>
        <p:txBody>
          <a:bodyPr/>
          <a:lstStyle/>
          <a:p>
            <a:r>
              <a:rPr lang="en-US" dirty="0"/>
              <a:t>Overview of table functions: </a:t>
            </a:r>
            <a:br>
              <a:rPr lang="en-US" dirty="0"/>
            </a:br>
            <a:endParaRPr lang="en-US" dirty="0"/>
          </a:p>
        </p:txBody>
      </p:sp>
      <p:sp>
        <p:nvSpPr>
          <p:cNvPr id="3" name="Content Placeholder 2"/>
          <p:cNvSpPr>
            <a:spLocks noGrp="1"/>
          </p:cNvSpPr>
          <p:nvPr>
            <p:ph idx="1"/>
          </p:nvPr>
        </p:nvSpPr>
        <p:spPr>
          <a:xfrm>
            <a:off x="1103312" y="1537252"/>
            <a:ext cx="8946541" cy="4711147"/>
          </a:xfrm>
        </p:spPr>
        <p:txBody>
          <a:bodyPr/>
          <a:lstStyle/>
          <a:p>
            <a:r>
              <a:rPr lang="en-US" dirty="0"/>
              <a:t>Table functions are functions that produce a collection of rows that can be queried like a physical database.</a:t>
            </a:r>
          </a:p>
          <a:p>
            <a:r>
              <a:rPr lang="en-US" dirty="0"/>
              <a:t>A table function can take a collection of rows as input.</a:t>
            </a:r>
          </a:p>
          <a:p>
            <a:r>
              <a:rPr lang="en-US" dirty="0"/>
              <a:t>By enabling multithread and concurrent execution of table functions.</a:t>
            </a:r>
          </a:p>
          <a:p>
            <a:r>
              <a:rPr lang="en-US" dirty="0"/>
              <a:t>By eliminating intermediate staging between processes.</a:t>
            </a:r>
          </a:p>
          <a:p>
            <a:r>
              <a:rPr lang="en-US" dirty="0"/>
              <a:t>It improves the query response time by enabling pipeline techniques.</a:t>
            </a:r>
          </a:p>
          <a:p>
            <a:r>
              <a:rPr lang="en-US" dirty="0"/>
              <a:t>It also reduce the required memory of a table functions.</a:t>
            </a:r>
          </a:p>
          <a:p>
            <a:endParaRPr lang="en-US" dirty="0"/>
          </a:p>
        </p:txBody>
      </p:sp>
    </p:spTree>
    <p:extLst>
      <p:ext uri="{BB962C8B-B14F-4D97-AF65-F5344CB8AC3E}">
        <p14:creationId xmlns:p14="http://schemas.microsoft.com/office/powerpoint/2010/main" val="203945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82878" y="874643"/>
            <a:ext cx="8587408" cy="1775791"/>
          </a:xfrm>
          <a:prstGeom prst="rect">
            <a:avLst/>
          </a:prstGeom>
        </p:spPr>
      </p:pic>
      <p:pic>
        <p:nvPicPr>
          <p:cNvPr id="7" name="Picture 6"/>
          <p:cNvPicPr>
            <a:picLocks noChangeAspect="1"/>
          </p:cNvPicPr>
          <p:nvPr/>
        </p:nvPicPr>
        <p:blipFill>
          <a:blip r:embed="rId3"/>
          <a:stretch>
            <a:fillRect/>
          </a:stretch>
        </p:blipFill>
        <p:spPr>
          <a:xfrm>
            <a:off x="1282878" y="3184663"/>
            <a:ext cx="8587407" cy="2354746"/>
          </a:xfrm>
          <a:prstGeom prst="rect">
            <a:avLst/>
          </a:prstGeom>
        </p:spPr>
      </p:pic>
    </p:spTree>
    <p:extLst>
      <p:ext uri="{BB962C8B-B14F-4D97-AF65-F5344CB8AC3E}">
        <p14:creationId xmlns:p14="http://schemas.microsoft.com/office/powerpoint/2010/main" val="241684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Pipelined Table Functions:</a:t>
            </a:r>
          </a:p>
        </p:txBody>
      </p:sp>
      <p:sp>
        <p:nvSpPr>
          <p:cNvPr id="3" name="Content Placeholder 2"/>
          <p:cNvSpPr>
            <a:spLocks noGrp="1"/>
          </p:cNvSpPr>
          <p:nvPr>
            <p:ph idx="1"/>
          </p:nvPr>
        </p:nvSpPr>
        <p:spPr>
          <a:xfrm>
            <a:off x="1103312" y="1643270"/>
            <a:ext cx="10055018" cy="4605129"/>
          </a:xfrm>
        </p:spPr>
        <p:txBody>
          <a:bodyPr>
            <a:normAutofit/>
          </a:bodyPr>
          <a:lstStyle/>
          <a:p>
            <a:pPr algn="just"/>
            <a:r>
              <a:rPr lang="en-US" dirty="0"/>
              <a:t>Data said to be pipelined if it is consumed by a consumer (T) as soon as the producer (T) produce it, without being staged in tables or a cache before being input to the next transformation.</a:t>
            </a:r>
          </a:p>
          <a:p>
            <a:pPr algn="just"/>
            <a:r>
              <a:rPr lang="en-US" dirty="0"/>
              <a:t>Pipeline enables a table function to return rows faster and can reduce the required memory in cache a table functions.</a:t>
            </a:r>
          </a:p>
          <a:p>
            <a:pPr algn="just"/>
            <a:r>
              <a:rPr lang="en-US" dirty="0"/>
              <a:t>It return the table function’s result collection in subsets. The return collection behaves like a stream that can be fetched from on demand. This makes it possible to use a table function like a virtual table.</a:t>
            </a:r>
          </a:p>
          <a:p>
            <a:pPr algn="just"/>
            <a:r>
              <a:rPr lang="en-US" dirty="0"/>
              <a:t>1. Native PL/SQL approach: the consumer and producers can run on separate threads and communicate through a pipe or queuing mechanism.</a:t>
            </a:r>
          </a:p>
          <a:p>
            <a:pPr algn="just"/>
            <a:r>
              <a:rPr lang="en-US" dirty="0"/>
              <a:t>2. interface approach: run on the same execution thread. Producer explicitly returns the control back to the consumer after producing a set of result.</a:t>
            </a:r>
          </a:p>
          <a:p>
            <a:pPr algn="just"/>
            <a:endParaRPr lang="en-US" dirty="0"/>
          </a:p>
        </p:txBody>
      </p:sp>
    </p:spTree>
    <p:extLst>
      <p:ext uri="{BB962C8B-B14F-4D97-AF65-F5344CB8AC3E}">
        <p14:creationId xmlns:p14="http://schemas.microsoft.com/office/powerpoint/2010/main" val="268795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21635"/>
            <a:ext cx="9312897" cy="5426764"/>
          </a:xfrm>
        </p:spPr>
        <p:txBody>
          <a:bodyPr>
            <a:normAutofit/>
          </a:bodyPr>
          <a:lstStyle/>
          <a:p>
            <a:pPr algn="just"/>
            <a:r>
              <a:rPr lang="en-US" b="1" u="sng" dirty="0"/>
              <a:t>Pipelined Table Functions with REF CURSOR Arguments:</a:t>
            </a:r>
            <a:r>
              <a:rPr lang="en-US" dirty="0"/>
              <a:t> it accepts any argument that regular functions accept. </a:t>
            </a:r>
          </a:p>
          <a:p>
            <a:pPr algn="just"/>
            <a:r>
              <a:rPr lang="en-US" dirty="0"/>
              <a:t>It accepts a </a:t>
            </a:r>
            <a:r>
              <a:rPr lang="en-US" b="1" i="1" dirty="0"/>
              <a:t>REF CURSOR</a:t>
            </a:r>
            <a:r>
              <a:rPr lang="en-US" dirty="0"/>
              <a:t> as an argument can serve as a transformation function and to fetch the input rows, perform some operation on them, and then pipeline the results out.</a:t>
            </a:r>
          </a:p>
          <a:p>
            <a:pPr algn="just"/>
            <a:r>
              <a:rPr lang="en-US" b="1" u="sng" dirty="0"/>
              <a:t>Parallel Execution of Table Function:</a:t>
            </a:r>
            <a:r>
              <a:rPr lang="en-US" dirty="0"/>
              <a:t> parallel enabling table functions allows their work load to be split between multiple slave processes, which may result in faster execution.</a:t>
            </a:r>
          </a:p>
          <a:p>
            <a:pPr algn="just"/>
            <a:r>
              <a:rPr lang="en-US" b="1" u="sng" dirty="0"/>
              <a:t>Pipelined Table Functions (con’s): </a:t>
            </a:r>
          </a:p>
          <a:p>
            <a:pPr lvl="1" algn="just"/>
            <a:r>
              <a:rPr lang="en-US" b="1" u="sng" dirty="0"/>
              <a:t>1.implementation choices for pipelined table functions:</a:t>
            </a:r>
            <a:r>
              <a:rPr lang="en-US" dirty="0"/>
              <a:t> interface approach requires the user to supply a type that implements a predefined oracle interface consisting of start, fetch, and close operations.</a:t>
            </a:r>
          </a:p>
          <a:p>
            <a:pPr lvl="1" algn="just"/>
            <a:r>
              <a:rPr lang="en-US" dirty="0"/>
              <a:t>Type is associated with the table function when the table function is created, the fetch method is invoked repeatedly to iteratively retrieve the results. In the interface type is associated with the TF can be implemented in any supported internal or external language.  </a:t>
            </a:r>
            <a:r>
              <a:rPr lang="en-US" b="1" u="sng" dirty="0"/>
              <a:t> </a:t>
            </a:r>
          </a:p>
        </p:txBody>
      </p:sp>
    </p:spTree>
    <p:extLst>
      <p:ext uri="{BB962C8B-B14F-4D97-AF65-F5344CB8AC3E}">
        <p14:creationId xmlns:p14="http://schemas.microsoft.com/office/powerpoint/2010/main" val="297074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48140"/>
            <a:ext cx="9299645" cy="5400260"/>
          </a:xfrm>
        </p:spPr>
        <p:txBody>
          <a:bodyPr/>
          <a:lstStyle/>
          <a:p>
            <a:r>
              <a:rPr lang="en-US" dirty="0"/>
              <a:t>A single PL/SQL includes a special instruction to pipeline results out of the function instead of returning the whole collection as a single value. It does not effect the way pipelined TF implement used.</a:t>
            </a:r>
          </a:p>
          <a:p>
            <a:r>
              <a:rPr lang="en-US" b="1" u="sng" dirty="0"/>
              <a:t>Declaration of Pipelined Table Functions</a:t>
            </a:r>
            <a:r>
              <a:rPr lang="en-US" dirty="0"/>
              <a:t> pipelined TF declared by a keyword called </a:t>
            </a:r>
            <a:r>
              <a:rPr lang="en-US" i="1" dirty="0">
                <a:latin typeface="Times New Roman" panose="02020603050405020304" pitchFamily="18" charset="0"/>
                <a:cs typeface="Times New Roman" panose="02020603050405020304" pitchFamily="18" charset="0"/>
              </a:rPr>
              <a:t>PIPELINED</a:t>
            </a:r>
            <a:r>
              <a:rPr lang="en-US" i="1" dirty="0"/>
              <a:t> , it must be a collection type (a nested table or a v array).</a:t>
            </a:r>
          </a:p>
          <a:p>
            <a:pPr lvl="0"/>
            <a:r>
              <a:rPr lang="en-US" b="1" i="1" u="sng" dirty="0"/>
              <a:t>Example</a:t>
            </a:r>
            <a:r>
              <a:rPr lang="en-US" dirty="0"/>
              <a:t>: </a:t>
            </a:r>
            <a:r>
              <a:rPr lang="en-US" altLang="en-US" sz="1800" dirty="0">
                <a:latin typeface="Times New Roman" panose="02020603050405020304" pitchFamily="18" charset="0"/>
                <a:cs typeface="Times New Roman" panose="02020603050405020304" pitchFamily="18" charset="0"/>
              </a:rPr>
              <a:t>CREATE FUNCTION </a:t>
            </a:r>
            <a:r>
              <a:rPr lang="en-US" altLang="en-US" sz="1800" dirty="0" err="1">
                <a:latin typeface="Times New Roman" panose="02020603050405020304" pitchFamily="18" charset="0"/>
                <a:cs typeface="Times New Roman" panose="02020603050405020304" pitchFamily="18" charset="0"/>
              </a:rPr>
              <a:t>GetBooks</a:t>
            </a:r>
            <a:r>
              <a:rPr lang="en-US" altLang="en-US" sz="1800" dirty="0">
                <a:latin typeface="Times New Roman" panose="02020603050405020304" pitchFamily="18" charset="0"/>
                <a:cs typeface="Times New Roman" panose="02020603050405020304" pitchFamily="18" charset="0"/>
              </a:rPr>
              <a:t>(cat CLOB) RETURN </a:t>
            </a:r>
            <a:r>
              <a:rPr lang="en-US" altLang="en-US" sz="1800" dirty="0" err="1">
                <a:latin typeface="Times New Roman" panose="02020603050405020304" pitchFamily="18" charset="0"/>
                <a:cs typeface="Times New Roman" panose="02020603050405020304" pitchFamily="18" charset="0"/>
              </a:rPr>
              <a:t>BookSet_t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PIPELINED USING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BookMethods</a:t>
            </a:r>
            <a:r>
              <a:rPr lang="en-US" altLang="en-US" sz="1800" dirty="0">
                <a:latin typeface="Times New Roman" panose="02020603050405020304" pitchFamily="18" charset="0"/>
                <a:cs typeface="Times New Roman" panose="02020603050405020304" pitchFamily="18" charset="0"/>
              </a:rPr>
              <a:t>;</a:t>
            </a:r>
          </a:p>
          <a:p>
            <a:r>
              <a:rPr lang="en-US" b="1" i="1" u="sng" dirty="0"/>
              <a:t>Implementing the Native PL/SQL Approach:</a:t>
            </a:r>
            <a:r>
              <a:rPr lang="en-US" dirty="0"/>
              <a:t> pipe row cause a table function to pipe a row and continue processing. The statement enables a </a:t>
            </a:r>
            <a:r>
              <a:rPr lang="en-US" dirty="0" err="1"/>
              <a:t>pl</a:t>
            </a:r>
            <a:r>
              <a:rPr lang="en-US" dirty="0"/>
              <a:t>/</a:t>
            </a:r>
            <a:r>
              <a:rPr lang="en-US" dirty="0" err="1"/>
              <a:t>sql</a:t>
            </a:r>
            <a:r>
              <a:rPr lang="en-US" dirty="0"/>
              <a:t> TF to return rows as soon as they are produced.</a:t>
            </a:r>
          </a:p>
          <a:p>
            <a:pPr lvl="0"/>
            <a:r>
              <a:rPr lang="en-US" altLang="en-US" sz="1800" dirty="0">
                <a:latin typeface="Times New Roman" panose="02020603050405020304" pitchFamily="18" charset="0"/>
                <a:cs typeface="Times New Roman" panose="02020603050405020304" pitchFamily="18" charset="0"/>
              </a:rPr>
              <a:t>CREATE FUNCTION </a:t>
            </a:r>
            <a:r>
              <a:rPr lang="en-US" altLang="en-US" sz="1800" dirty="0" err="1">
                <a:latin typeface="Times New Roman" panose="02020603050405020304" pitchFamily="18" charset="0"/>
                <a:cs typeface="Times New Roman" panose="02020603050405020304" pitchFamily="18" charset="0"/>
              </a:rPr>
              <a:t>StockPivot</a:t>
            </a:r>
            <a:r>
              <a:rPr lang="en-US" altLang="en-US" sz="1800" dirty="0">
                <a:latin typeface="Times New Roman" panose="02020603050405020304" pitchFamily="18" charset="0"/>
                <a:cs typeface="Times New Roman" panose="02020603050405020304" pitchFamily="18" charset="0"/>
              </a:rPr>
              <a:t>(p </a:t>
            </a:r>
            <a:r>
              <a:rPr lang="en-US" altLang="en-US" sz="1800" dirty="0" err="1">
                <a:latin typeface="Times New Roman" panose="02020603050405020304" pitchFamily="18" charset="0"/>
                <a:cs typeface="Times New Roman" panose="02020603050405020304" pitchFamily="18" charset="0"/>
              </a:rPr>
              <a:t>refcur_pkg.refcur_t</a:t>
            </a:r>
            <a:r>
              <a:rPr lang="en-US" altLang="en-US" sz="1800" dirty="0">
                <a:latin typeface="Times New Roman" panose="02020603050405020304" pitchFamily="18" charset="0"/>
                <a:cs typeface="Times New Roman" panose="02020603050405020304" pitchFamily="18" charset="0"/>
              </a:rPr>
              <a:t>) RETURN </a:t>
            </a:r>
            <a:r>
              <a:rPr lang="en-US" altLang="en-US" sz="1800" dirty="0" err="1">
                <a:latin typeface="Times New Roman" panose="02020603050405020304" pitchFamily="18" charset="0"/>
                <a:cs typeface="Times New Roman" panose="02020603050405020304" pitchFamily="18" charset="0"/>
              </a:rPr>
              <a:t>TickerTypeSet</a:t>
            </a:r>
            <a:r>
              <a:rPr lang="en-US" altLang="en-US" sz="1800" dirty="0">
                <a:latin typeface="Times New Roman" panose="02020603050405020304" pitchFamily="18" charset="0"/>
                <a:cs typeface="Times New Roman" panose="02020603050405020304" pitchFamily="18" charset="0"/>
              </a:rPr>
              <a:t> PIPELINED IS </a:t>
            </a:r>
            <a:r>
              <a:rPr lang="en-US" altLang="en-US" sz="1800" dirty="0" err="1">
                <a:latin typeface="Times New Roman" panose="02020603050405020304" pitchFamily="18" charset="0"/>
                <a:cs typeface="Times New Roman" panose="02020603050405020304" pitchFamily="18" charset="0"/>
              </a:rPr>
              <a:t>out_rec</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TickerType</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TickerType</a:t>
            </a:r>
            <a:r>
              <a:rPr lang="en-US" altLang="en-US" sz="1800" dirty="0">
                <a:latin typeface="Times New Roman" panose="02020603050405020304" pitchFamily="18" charset="0"/>
                <a:cs typeface="Times New Roman" panose="02020603050405020304" pitchFamily="18" charset="0"/>
              </a:rPr>
              <a:t>(NULL,NULL,NULL); </a:t>
            </a:r>
            <a:r>
              <a:rPr lang="en-US" altLang="en-US" sz="1800" dirty="0" err="1">
                <a:latin typeface="Times New Roman" panose="02020603050405020304" pitchFamily="18" charset="0"/>
                <a:cs typeface="Times New Roman" panose="02020603050405020304" pitchFamily="18" charset="0"/>
              </a:rPr>
              <a:t>in_rec</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p%ROWTYPE</a:t>
            </a:r>
            <a:r>
              <a:rPr lang="en-US" altLang="en-US" sz="1800" dirty="0">
                <a:latin typeface="Times New Roman" panose="02020603050405020304" pitchFamily="18" charset="0"/>
                <a:cs typeface="Times New Roman" panose="02020603050405020304" pitchFamily="18" charset="0"/>
              </a:rPr>
              <a:t>; </a:t>
            </a:r>
          </a:p>
          <a:p>
            <a:endParaRPr lang="en-US" b="1" i="1" u="sng" dirty="0"/>
          </a:p>
        </p:txBody>
      </p:sp>
      <p:sp>
        <p:nvSpPr>
          <p:cNvPr id="8" name="Rectangle 5"/>
          <p:cNvSpPr>
            <a:spLocks noChangeArrowheads="1"/>
          </p:cNvSpPr>
          <p:nvPr/>
        </p:nvSpPr>
        <p:spPr bwMode="auto">
          <a:xfrm>
            <a:off x="0" y="9975"/>
            <a:ext cx="65" cy="437249"/>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702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a:xfrm>
            <a:off x="1154955" y="371061"/>
            <a:ext cx="8825658" cy="6486940"/>
          </a:xfrm>
        </p:spPr>
        <p:txBody>
          <a:bodyPr>
            <a:normAutofit fontScale="92500" lnSpcReduction="10000"/>
          </a:bodyPr>
          <a:lstStyle/>
          <a:p>
            <a:pPr lvl="0"/>
            <a:r>
              <a:rPr lang="en-US" altLang="en-US" cap="none" dirty="0">
                <a:solidFill>
                  <a:schemeClr val="tx1"/>
                </a:solidFill>
                <a:latin typeface="Times New Roman" panose="02020603050405020304" pitchFamily="18" charset="0"/>
                <a:cs typeface="Times New Roman" panose="02020603050405020304" pitchFamily="18" charset="0"/>
              </a:rPr>
              <a:t>BEGIN LOOP FETCH p INTO </a:t>
            </a:r>
            <a:r>
              <a:rPr lang="en-US" altLang="en-US" cap="none" dirty="0" err="1">
                <a:solidFill>
                  <a:schemeClr val="tx1"/>
                </a:solidFill>
                <a:latin typeface="Times New Roman" panose="02020603050405020304" pitchFamily="18" charset="0"/>
                <a:cs typeface="Times New Roman" panose="02020603050405020304" pitchFamily="18" charset="0"/>
              </a:rPr>
              <a:t>in_rec</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a:solidFill>
                  <a:schemeClr val="tx1"/>
                </a:solidFill>
                <a:latin typeface="Times New Roman" panose="02020603050405020304" pitchFamily="18" charset="0"/>
                <a:cs typeface="Times New Roman" panose="02020603050405020304" pitchFamily="18" charset="0"/>
              </a:rPr>
              <a:t>EXIT WHEN </a:t>
            </a:r>
            <a:r>
              <a:rPr lang="en-US" altLang="en-US" cap="none" dirty="0" err="1">
                <a:solidFill>
                  <a:schemeClr val="tx1"/>
                </a:solidFill>
                <a:latin typeface="Times New Roman" panose="02020603050405020304" pitchFamily="18" charset="0"/>
                <a:cs typeface="Times New Roman" panose="02020603050405020304" pitchFamily="18" charset="0"/>
              </a:rPr>
              <a:t>p%NOTFOUND</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a:solidFill>
                  <a:schemeClr val="tx1"/>
                </a:solidFill>
                <a:latin typeface="Times New Roman" panose="02020603050405020304" pitchFamily="18" charset="0"/>
                <a:cs typeface="Times New Roman" panose="02020603050405020304" pitchFamily="18" charset="0"/>
              </a:rPr>
              <a:t>-- first row </a:t>
            </a:r>
          </a:p>
          <a:p>
            <a:pPr lvl="0"/>
            <a:r>
              <a:rPr lang="en-US" altLang="en-US" cap="none" dirty="0" err="1">
                <a:solidFill>
                  <a:schemeClr val="tx1"/>
                </a:solidFill>
                <a:latin typeface="Times New Roman" panose="02020603050405020304" pitchFamily="18" charset="0"/>
                <a:cs typeface="Times New Roman" panose="02020603050405020304" pitchFamily="18" charset="0"/>
              </a:rPr>
              <a:t>out_rec.ticker</a:t>
            </a:r>
            <a:r>
              <a:rPr lang="en-US" altLang="en-US" cap="none" dirty="0">
                <a:solidFill>
                  <a:schemeClr val="tx1"/>
                </a:solidFill>
                <a:latin typeface="Times New Roman" panose="02020603050405020304" pitchFamily="18" charset="0"/>
                <a:cs typeface="Times New Roman" panose="02020603050405020304" pitchFamily="18" charset="0"/>
              </a:rPr>
              <a:t> := </a:t>
            </a:r>
            <a:r>
              <a:rPr lang="en-US" altLang="en-US" cap="none" dirty="0" err="1">
                <a:solidFill>
                  <a:schemeClr val="tx1"/>
                </a:solidFill>
                <a:latin typeface="Times New Roman" panose="02020603050405020304" pitchFamily="18" charset="0"/>
                <a:cs typeface="Times New Roman" panose="02020603050405020304" pitchFamily="18" charset="0"/>
              </a:rPr>
              <a:t>in_rec.Ticker</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err="1">
                <a:solidFill>
                  <a:schemeClr val="tx1"/>
                </a:solidFill>
                <a:latin typeface="Times New Roman" panose="02020603050405020304" pitchFamily="18" charset="0"/>
                <a:cs typeface="Times New Roman" panose="02020603050405020304" pitchFamily="18" charset="0"/>
              </a:rPr>
              <a:t>out_rec.PriceType</a:t>
            </a:r>
            <a:r>
              <a:rPr lang="en-US" altLang="en-US" cap="none" dirty="0">
                <a:solidFill>
                  <a:schemeClr val="tx1"/>
                </a:solidFill>
                <a:latin typeface="Times New Roman" panose="02020603050405020304" pitchFamily="18" charset="0"/>
                <a:cs typeface="Times New Roman" panose="02020603050405020304" pitchFamily="18" charset="0"/>
              </a:rPr>
              <a:t> := 'O'; </a:t>
            </a:r>
          </a:p>
          <a:p>
            <a:pPr lvl="0"/>
            <a:r>
              <a:rPr lang="en-US" altLang="en-US" cap="none" dirty="0" err="1">
                <a:solidFill>
                  <a:schemeClr val="tx1"/>
                </a:solidFill>
                <a:latin typeface="Times New Roman" panose="02020603050405020304" pitchFamily="18" charset="0"/>
                <a:cs typeface="Times New Roman" panose="02020603050405020304" pitchFamily="18" charset="0"/>
              </a:rPr>
              <a:t>out_rc.price</a:t>
            </a:r>
            <a:r>
              <a:rPr lang="en-US" altLang="en-US" cap="none" dirty="0">
                <a:solidFill>
                  <a:schemeClr val="tx1"/>
                </a:solidFill>
                <a:latin typeface="Times New Roman" panose="02020603050405020304" pitchFamily="18" charset="0"/>
                <a:cs typeface="Times New Roman" panose="02020603050405020304" pitchFamily="18" charset="0"/>
              </a:rPr>
              <a:t> := </a:t>
            </a:r>
            <a:r>
              <a:rPr lang="en-US" altLang="en-US" cap="none" dirty="0" err="1">
                <a:solidFill>
                  <a:schemeClr val="tx1"/>
                </a:solidFill>
                <a:latin typeface="Times New Roman" panose="02020603050405020304" pitchFamily="18" charset="0"/>
                <a:cs typeface="Times New Roman" panose="02020603050405020304" pitchFamily="18" charset="0"/>
              </a:rPr>
              <a:t>in_rec.OpenPrice</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a:solidFill>
                  <a:schemeClr val="tx1"/>
                </a:solidFill>
                <a:latin typeface="Times New Roman" panose="02020603050405020304" pitchFamily="18" charset="0"/>
                <a:cs typeface="Times New Roman" panose="02020603050405020304" pitchFamily="18" charset="0"/>
              </a:rPr>
              <a:t>PIPE ROW(</a:t>
            </a:r>
            <a:r>
              <a:rPr lang="en-US" altLang="en-US" cap="none" dirty="0" err="1">
                <a:solidFill>
                  <a:schemeClr val="tx1"/>
                </a:solidFill>
                <a:latin typeface="Times New Roman" panose="02020603050405020304" pitchFamily="18" charset="0"/>
                <a:cs typeface="Times New Roman" panose="02020603050405020304" pitchFamily="18" charset="0"/>
              </a:rPr>
              <a:t>out_rec</a:t>
            </a:r>
            <a:r>
              <a:rPr lang="en-US" altLang="en-US" cap="none" dirty="0">
                <a:solidFill>
                  <a:schemeClr val="tx1"/>
                </a:solidFill>
                <a:latin typeface="Times New Roman" panose="02020603050405020304" pitchFamily="18" charset="0"/>
                <a:cs typeface="Times New Roman" panose="02020603050405020304" pitchFamily="18" charset="0"/>
              </a:rPr>
              <a:t>);</a:t>
            </a:r>
          </a:p>
          <a:p>
            <a:pPr lvl="0"/>
            <a:r>
              <a:rPr lang="en-US" altLang="en-US" cap="none" dirty="0">
                <a:solidFill>
                  <a:schemeClr val="tx1"/>
                </a:solidFill>
                <a:latin typeface="Times New Roman" panose="02020603050405020304" pitchFamily="18" charset="0"/>
                <a:cs typeface="Times New Roman" panose="02020603050405020304" pitchFamily="18" charset="0"/>
              </a:rPr>
              <a:t> -- second row </a:t>
            </a:r>
          </a:p>
          <a:p>
            <a:pPr lvl="0"/>
            <a:r>
              <a:rPr lang="en-US" altLang="en-US" cap="none" dirty="0" err="1">
                <a:solidFill>
                  <a:schemeClr val="tx1"/>
                </a:solidFill>
                <a:latin typeface="Times New Roman" panose="02020603050405020304" pitchFamily="18" charset="0"/>
                <a:cs typeface="Times New Roman" panose="02020603050405020304" pitchFamily="18" charset="0"/>
              </a:rPr>
              <a:t>out_rec.PriceType</a:t>
            </a:r>
            <a:r>
              <a:rPr lang="en-US" altLang="en-US" cap="none" dirty="0">
                <a:solidFill>
                  <a:schemeClr val="tx1"/>
                </a:solidFill>
                <a:latin typeface="Times New Roman" panose="02020603050405020304" pitchFamily="18" charset="0"/>
                <a:cs typeface="Times New Roman" panose="02020603050405020304" pitchFamily="18" charset="0"/>
              </a:rPr>
              <a:t> := 'C';</a:t>
            </a:r>
          </a:p>
          <a:p>
            <a:pPr lvl="0"/>
            <a:r>
              <a:rPr lang="en-US" altLang="en-US" cap="none" dirty="0">
                <a:solidFill>
                  <a:schemeClr val="tx1"/>
                </a:solidFill>
                <a:latin typeface="Times New Roman" panose="02020603050405020304" pitchFamily="18" charset="0"/>
                <a:cs typeface="Times New Roman" panose="02020603050405020304" pitchFamily="18" charset="0"/>
              </a:rPr>
              <a:t> </a:t>
            </a:r>
            <a:r>
              <a:rPr lang="en-US" altLang="en-US" cap="none" dirty="0" err="1">
                <a:solidFill>
                  <a:schemeClr val="tx1"/>
                </a:solidFill>
                <a:latin typeface="Times New Roman" panose="02020603050405020304" pitchFamily="18" charset="0"/>
                <a:cs typeface="Times New Roman" panose="02020603050405020304" pitchFamily="18" charset="0"/>
              </a:rPr>
              <a:t>out_rec.Price</a:t>
            </a:r>
            <a:r>
              <a:rPr lang="en-US" altLang="en-US" cap="none" dirty="0">
                <a:solidFill>
                  <a:schemeClr val="tx1"/>
                </a:solidFill>
                <a:latin typeface="Times New Roman" panose="02020603050405020304" pitchFamily="18" charset="0"/>
                <a:cs typeface="Times New Roman" panose="02020603050405020304" pitchFamily="18" charset="0"/>
              </a:rPr>
              <a:t> := </a:t>
            </a:r>
            <a:r>
              <a:rPr lang="en-US" altLang="en-US" cap="none" dirty="0" err="1">
                <a:solidFill>
                  <a:schemeClr val="tx1"/>
                </a:solidFill>
                <a:latin typeface="Times New Roman" panose="02020603050405020304" pitchFamily="18" charset="0"/>
                <a:cs typeface="Times New Roman" panose="02020603050405020304" pitchFamily="18" charset="0"/>
              </a:rPr>
              <a:t>in_rec.ClosePrice</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a:solidFill>
                  <a:schemeClr val="tx1"/>
                </a:solidFill>
                <a:latin typeface="Times New Roman" panose="02020603050405020304" pitchFamily="18" charset="0"/>
                <a:cs typeface="Times New Roman" panose="02020603050405020304" pitchFamily="18" charset="0"/>
              </a:rPr>
              <a:t>PIPE ROW(</a:t>
            </a:r>
            <a:r>
              <a:rPr lang="en-US" altLang="en-US" cap="none" dirty="0" err="1">
                <a:solidFill>
                  <a:schemeClr val="tx1"/>
                </a:solidFill>
                <a:latin typeface="Times New Roman" panose="02020603050405020304" pitchFamily="18" charset="0"/>
                <a:cs typeface="Times New Roman" panose="02020603050405020304" pitchFamily="18" charset="0"/>
              </a:rPr>
              <a:t>out_rec</a:t>
            </a:r>
            <a:r>
              <a:rPr lang="en-US" altLang="en-US" cap="none" dirty="0">
                <a:solidFill>
                  <a:schemeClr val="tx1"/>
                </a:solidFill>
                <a:latin typeface="Times New Roman" panose="02020603050405020304" pitchFamily="18" charset="0"/>
                <a:cs typeface="Times New Roman" panose="02020603050405020304" pitchFamily="18" charset="0"/>
              </a:rPr>
              <a:t>); </a:t>
            </a:r>
          </a:p>
          <a:p>
            <a:pPr lvl="0"/>
            <a:r>
              <a:rPr lang="en-US" altLang="en-US" cap="none" dirty="0">
                <a:solidFill>
                  <a:schemeClr val="tx1"/>
                </a:solidFill>
                <a:latin typeface="Times New Roman" panose="02020603050405020304" pitchFamily="18" charset="0"/>
                <a:cs typeface="Times New Roman" panose="02020603050405020304" pitchFamily="18" charset="0"/>
              </a:rPr>
              <a:t>END LOOP; </a:t>
            </a:r>
          </a:p>
          <a:p>
            <a:pPr lvl="0"/>
            <a:r>
              <a:rPr lang="en-US" altLang="en-US" cap="none" dirty="0">
                <a:solidFill>
                  <a:schemeClr val="tx1"/>
                </a:solidFill>
                <a:latin typeface="Times New Roman" panose="02020603050405020304" pitchFamily="18" charset="0"/>
                <a:cs typeface="Times New Roman" panose="02020603050405020304" pitchFamily="18" charset="0"/>
              </a:rPr>
              <a:t>CLOSE p; </a:t>
            </a:r>
          </a:p>
          <a:p>
            <a:pPr lvl="0"/>
            <a:r>
              <a:rPr lang="en-US" altLang="en-US" cap="none" dirty="0">
                <a:solidFill>
                  <a:schemeClr val="tx1"/>
                </a:solidFill>
                <a:latin typeface="Times New Roman" panose="02020603050405020304" pitchFamily="18" charset="0"/>
                <a:cs typeface="Times New Roman" panose="02020603050405020304" pitchFamily="18" charset="0"/>
              </a:rPr>
              <a:t>RETURN; </a:t>
            </a:r>
          </a:p>
          <a:p>
            <a:pPr lvl="0"/>
            <a:r>
              <a:rPr lang="en-US" altLang="en-US" cap="none" dirty="0">
                <a:solidFill>
                  <a:schemeClr val="tx1"/>
                </a:solidFill>
                <a:latin typeface="Times New Roman" panose="02020603050405020304" pitchFamily="18" charset="0"/>
                <a:cs typeface="Times New Roman" panose="02020603050405020304" pitchFamily="18" charset="0"/>
              </a:rPr>
              <a:t>END;</a:t>
            </a:r>
          </a:p>
          <a:p>
            <a:pPr lvl="0"/>
            <a:r>
              <a:rPr lang="en-US" altLang="en-US" cap="none" dirty="0">
                <a:solidFill>
                  <a:schemeClr val="tx1"/>
                </a:solidFill>
                <a:latin typeface="Times New Roman" panose="02020603050405020304" pitchFamily="18" charset="0"/>
                <a:cs typeface="Times New Roman" panose="02020603050405020304" pitchFamily="18" charset="0"/>
              </a:rPr>
              <a:t> /</a:t>
            </a:r>
            <a:r>
              <a:rPr lang="en-US" altLang="en-US" sz="3200" cap="none" dirty="0">
                <a:solidFill>
                  <a:schemeClr val="tx1"/>
                </a:solidFill>
                <a:latin typeface="Times New Roman" panose="02020603050405020304" pitchFamily="18" charset="0"/>
                <a:cs typeface="Times New Roman" panose="02020603050405020304" pitchFamily="18" charset="0"/>
              </a:rPr>
              <a:t> </a:t>
            </a:r>
            <a:endParaRPr lang="en-US" altLang="en-US" sz="4800" cap="none"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1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374" y="583096"/>
            <a:ext cx="9674087" cy="5665303"/>
          </a:xfrm>
        </p:spPr>
        <p:txBody>
          <a:bodyPr>
            <a:normAutofit/>
          </a:bodyPr>
          <a:lstStyle/>
          <a:p>
            <a:pPr algn="just"/>
            <a:r>
              <a:rPr lang="en-US" b="1" i="1" u="sng" dirty="0"/>
              <a:t>Pipelining Between PL/SQL Table Functions:</a:t>
            </a:r>
            <a:r>
              <a:rPr lang="en-US" dirty="0"/>
              <a:t> with serial execution, using an approach similar to co-routine execution results are pipelined from one PL/SQL table function to another.</a:t>
            </a:r>
          </a:p>
          <a:p>
            <a:pPr lvl="0" algn="just"/>
            <a:r>
              <a:rPr lang="en-US" b="1" i="1" u="sng" dirty="0"/>
              <a:t>Example:</a:t>
            </a:r>
            <a:r>
              <a:rPr lang="en-US" dirty="0"/>
              <a:t> the following statement pipelines results from function g to f:</a:t>
            </a:r>
          </a:p>
          <a:p>
            <a:pPr lvl="0" algn="just"/>
            <a:r>
              <a:rPr lang="en-US" altLang="en-US" sz="1800" dirty="0">
                <a:latin typeface="Times New Roman" panose="02020603050405020304" pitchFamily="18" charset="0"/>
                <a:cs typeface="Times New Roman" panose="02020603050405020304" pitchFamily="18" charset="0"/>
              </a:rPr>
              <a:t>SELECT * FROM TABLE(f(CURSOR(SELECT * FROM TABLE(g())))); </a:t>
            </a:r>
          </a:p>
          <a:p>
            <a:pPr algn="just"/>
            <a:r>
              <a:rPr lang="en-US" dirty="0"/>
              <a:t>Parallel executions works similarly except that each function executes in a different process or set of process.</a:t>
            </a:r>
          </a:p>
          <a:p>
            <a:pPr marL="0" lvl="0" indent="0" algn="just" defTabSz="914400" eaLnBrk="0" fontAlgn="base" hangingPunct="0">
              <a:spcBef>
                <a:spcPct val="0"/>
              </a:spcBef>
              <a:spcAft>
                <a:spcPct val="0"/>
              </a:spcAft>
              <a:buClrTx/>
              <a:buSzTx/>
              <a:buNone/>
            </a:pPr>
            <a:r>
              <a:rPr lang="en-US" altLang="en-US" sz="1800" b="1" i="1" u="sng" dirty="0">
                <a:cs typeface="Arial" panose="020B0604020202020204" pitchFamily="34" charset="0"/>
              </a:rPr>
              <a:t>Combining PIPE ROW with AUTONOMOUS_TRANSACTION:</a:t>
            </a:r>
          </a:p>
          <a:p>
            <a:pPr marL="0" lvl="0" indent="0" algn="just" defTabSz="914400" eaLnBrk="0" fontAlgn="base" hangingPunct="0">
              <a:spcBef>
                <a:spcPct val="0"/>
              </a:spcBef>
              <a:spcAft>
                <a:spcPct val="0"/>
              </a:spcAft>
              <a:buClrTx/>
              <a:buSzTx/>
              <a:buNone/>
            </a:pPr>
            <a:endParaRPr lang="en-US" altLang="en-US" sz="1800" b="1" i="1" u="sng" dirty="0">
              <a:cs typeface="Arial" panose="020B0604020202020204" pitchFamily="34" charset="0"/>
            </a:endParaRPr>
          </a:p>
          <a:p>
            <a:pPr marL="0" lvl="0" indent="0" algn="just" defTabSz="914400" eaLnBrk="0" fontAlgn="base" hangingPunct="0">
              <a:spcBef>
                <a:spcPct val="0"/>
              </a:spcBef>
              <a:spcAft>
                <a:spcPct val="0"/>
              </a:spcAft>
              <a:buClrTx/>
              <a:buSzTx/>
              <a:buNone/>
            </a:pPr>
            <a:r>
              <a:rPr lang="en-US" altLang="en-US" dirty="0">
                <a:solidFill>
                  <a:srgbClr val="222222"/>
                </a:solidFill>
              </a:rPr>
              <a:t>	</a:t>
            </a:r>
            <a:r>
              <a:rPr lang="en-US" altLang="en-US" dirty="0"/>
              <a:t>If a table function is part of an autonomous transaction, it must </a:t>
            </a:r>
            <a:r>
              <a:rPr lang="en-US" altLang="en-US" sz="1800" b="1" dirty="0"/>
              <a:t>COMMIT </a:t>
            </a:r>
            <a:r>
              <a:rPr lang="en-US" altLang="en-US" dirty="0"/>
              <a:t>or </a:t>
            </a:r>
            <a:r>
              <a:rPr lang="en-US" altLang="en-US" sz="1800" b="1" dirty="0"/>
              <a:t>ROLLBACK</a:t>
            </a:r>
            <a:r>
              <a:rPr lang="en-US" altLang="en-US" dirty="0"/>
              <a:t> before each </a:t>
            </a:r>
            <a:r>
              <a:rPr lang="en-US" altLang="en-US" sz="1800" b="1" dirty="0"/>
              <a:t>PIPE ROW</a:t>
            </a:r>
            <a:r>
              <a:rPr lang="en-US" altLang="en-US" dirty="0"/>
              <a:t> statement to avoid an error in the calling subprogram. Because a restriction on combining table functions and </a:t>
            </a:r>
            <a:r>
              <a:rPr lang="en-US" altLang="en-US" sz="1800" b="1" dirty="0"/>
              <a:t>PRAGMA AUTONOMOUS_TRANSACTION</a:t>
            </a:r>
            <a:r>
              <a:rPr lang="en-US" altLang="en-US" dirty="0"/>
              <a:t> has been introduced in the 10</a:t>
            </a:r>
            <a:r>
              <a:rPr lang="en-US" altLang="en-US" i="1" dirty="0"/>
              <a:t>g</a:t>
            </a:r>
            <a:r>
              <a:rPr lang="en-US" altLang="en-US" dirty="0"/>
              <a:t> (10.1) release because table functions pass control back and forth to a calling routine as rows are produced</a:t>
            </a:r>
            <a:r>
              <a:rPr lang="en-US" altLang="en-US" dirty="0">
                <a:latin typeface="Helvetica Neue"/>
              </a:rPr>
              <a:t>.</a:t>
            </a:r>
            <a:r>
              <a:rPr lang="en-US" altLang="en-US" dirty="0">
                <a:solidFill>
                  <a:srgbClr val="222222"/>
                </a:solidFill>
                <a:latin typeface="Helvetica Neue"/>
              </a:rPr>
              <a:t> </a:t>
            </a:r>
            <a:endParaRPr lang="en-US" dirty="0"/>
          </a:p>
          <a:p>
            <a:pPr algn="just"/>
            <a:endParaRPr lang="en-US" dirty="0"/>
          </a:p>
        </p:txBody>
      </p:sp>
    </p:spTree>
    <p:extLst>
      <p:ext uri="{BB962C8B-B14F-4D97-AF65-F5344CB8AC3E}">
        <p14:creationId xmlns:p14="http://schemas.microsoft.com/office/powerpoint/2010/main" val="67922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1543</TotalTime>
  <Words>1036</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Helvetica Neue</vt:lpstr>
      <vt:lpstr>menlo</vt:lpstr>
      <vt:lpstr>Times New Roman</vt:lpstr>
      <vt:lpstr>Wingdings 3</vt:lpstr>
      <vt:lpstr>Ion</vt:lpstr>
      <vt:lpstr>   USING PIPELINED AND PARALLEL         TABLE FUNCTIONS (ORACLE) </vt:lpstr>
      <vt:lpstr>Topics </vt:lpstr>
      <vt:lpstr>Overview of table functions:  </vt:lpstr>
      <vt:lpstr>PowerPoint Presentation</vt:lpstr>
      <vt:lpstr>Pipelined Table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  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PIPELINED AND PARALLEL             TABLE FUNCTIONS</dc:title>
  <dc:creator>ramesh nadavati</dc:creator>
  <cp:lastModifiedBy>ramesh nadavati</cp:lastModifiedBy>
  <cp:revision>47</cp:revision>
  <dcterms:created xsi:type="dcterms:W3CDTF">2016-04-13T18:05:08Z</dcterms:created>
  <dcterms:modified xsi:type="dcterms:W3CDTF">2016-04-15T14:09:41Z</dcterms:modified>
</cp:coreProperties>
</file>