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95" r:id="rId2"/>
    <p:sldId id="296" r:id="rId3"/>
    <p:sldId id="389" r:id="rId4"/>
    <p:sldId id="356" r:id="rId5"/>
    <p:sldId id="390" r:id="rId6"/>
    <p:sldId id="436" r:id="rId7"/>
    <p:sldId id="387" r:id="rId8"/>
    <p:sldId id="388" r:id="rId9"/>
    <p:sldId id="359" r:id="rId10"/>
    <p:sldId id="358" r:id="rId11"/>
    <p:sldId id="360" r:id="rId12"/>
    <p:sldId id="392" r:id="rId13"/>
    <p:sldId id="391" r:id="rId14"/>
    <p:sldId id="297" r:id="rId15"/>
    <p:sldId id="394" r:id="rId16"/>
    <p:sldId id="435" r:id="rId17"/>
    <p:sldId id="426" r:id="rId18"/>
    <p:sldId id="367" r:id="rId19"/>
    <p:sldId id="403" r:id="rId20"/>
    <p:sldId id="425" r:id="rId21"/>
    <p:sldId id="437" r:id="rId22"/>
    <p:sldId id="328" r:id="rId23"/>
    <p:sldId id="373" r:id="rId24"/>
    <p:sldId id="427" r:id="rId25"/>
    <p:sldId id="374" r:id="rId26"/>
    <p:sldId id="376" r:id="rId27"/>
    <p:sldId id="404" r:id="rId28"/>
    <p:sldId id="406" r:id="rId29"/>
    <p:sldId id="407" r:id="rId30"/>
    <p:sldId id="405" r:id="rId31"/>
    <p:sldId id="438" r:id="rId32"/>
    <p:sldId id="428" r:id="rId33"/>
    <p:sldId id="378" r:id="rId34"/>
    <p:sldId id="439" r:id="rId35"/>
    <p:sldId id="415" r:id="rId36"/>
    <p:sldId id="416" r:id="rId37"/>
    <p:sldId id="418" r:id="rId38"/>
    <p:sldId id="420" r:id="rId39"/>
    <p:sldId id="434" r:id="rId40"/>
    <p:sldId id="430" r:id="rId41"/>
    <p:sldId id="419" r:id="rId42"/>
    <p:sldId id="431" r:id="rId43"/>
    <p:sldId id="432" r:id="rId44"/>
    <p:sldId id="433" r:id="rId45"/>
    <p:sldId id="351" r:id="rId46"/>
    <p:sldId id="354" r:id="rId47"/>
    <p:sldId id="412" r:id="rId48"/>
    <p:sldId id="411" r:id="rId49"/>
    <p:sldId id="413" r:id="rId50"/>
    <p:sldId id="353" r:id="rId51"/>
    <p:sldId id="410" r:id="rId52"/>
    <p:sldId id="417" r:id="rId53"/>
    <p:sldId id="371" r:id="rId54"/>
    <p:sldId id="386" r:id="rId55"/>
    <p:sldId id="44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6410"/>
  </p:normalViewPr>
  <p:slideViewPr>
    <p:cSldViewPr snapToGrid="0">
      <p:cViewPr varScale="1">
        <p:scale>
          <a:sx n="157" d="100"/>
          <a:sy n="157" d="100"/>
        </p:scale>
        <p:origin x="17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48" d="100"/>
          <a:sy n="48" d="100"/>
        </p:scale>
        <p:origin x="26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68CD-3B4E-4971-BD5B-62DAFCE86508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6CC1-E977-47F5-AC2E-CDD0EAC54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19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1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8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7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1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9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5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8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501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0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1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73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6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8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7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7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0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5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3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46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44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5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9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61427" y="4428051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027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8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89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0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3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80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84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76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5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06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64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66174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36CC1-E977-47F5-AC2E-CDD0EAC54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5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2AC4-56A8-42CB-8322-56685284C149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63CD-607A-41ED-9B0E-E4815E9A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103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0.tmp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7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m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0.tmp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.tmp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21.tmp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7" Type="http://schemas.openxmlformats.org/officeDocument/2006/relationships/image" Target="../media/image2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7" Type="http://schemas.openxmlformats.org/officeDocument/2006/relationships/image" Target="../media/image33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5" Type="http://schemas.openxmlformats.org/officeDocument/2006/relationships/image" Target="../media/image58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tmp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5" Type="http://schemas.openxmlformats.org/officeDocument/2006/relationships/image" Target="../media/image61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63.tmp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65.tmp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661" y="1141028"/>
            <a:ext cx="9144000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Homotopic</a:t>
            </a:r>
            <a:r>
              <a:rPr lang="en-US" dirty="0" smtClean="0">
                <a:solidFill>
                  <a:schemeClr val="accent1"/>
                </a:solidFill>
              </a:rPr>
              <a:t> Morphing of Planar Curves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661" y="3620703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Nadav</a:t>
            </a:r>
            <a:r>
              <a:rPr lang="en-US" sz="2800" dirty="0" smtClean="0"/>
              <a:t> </a:t>
            </a:r>
            <a:r>
              <a:rPr lang="en-US" sz="2800" dirty="0" err="1" smtClean="0"/>
              <a:t>Dym</a:t>
            </a:r>
            <a:r>
              <a:rPr lang="en-US" sz="2800" dirty="0" smtClean="0"/>
              <a:t>, Anna </a:t>
            </a:r>
            <a:r>
              <a:rPr lang="en-US" sz="2800" dirty="0" err="1" smtClean="0"/>
              <a:t>Shtengel</a:t>
            </a:r>
            <a:r>
              <a:rPr lang="en-US" sz="2800" dirty="0" smtClean="0"/>
              <a:t> and </a:t>
            </a:r>
            <a:r>
              <a:rPr lang="en-US" sz="2800" dirty="0" err="1" smtClean="0"/>
              <a:t>Yaron</a:t>
            </a:r>
            <a:r>
              <a:rPr lang="en-US" sz="2800" dirty="0" smtClean="0"/>
              <a:t> </a:t>
            </a:r>
            <a:r>
              <a:rPr lang="en-US" sz="2800" dirty="0" err="1" smtClean="0"/>
              <a:t>Lipman</a:t>
            </a:r>
            <a:endParaRPr lang="en-US" sz="2800" dirty="0" smtClean="0"/>
          </a:p>
          <a:p>
            <a:r>
              <a:rPr lang="en-US" sz="2800" dirty="0" smtClean="0"/>
              <a:t>Weizmann Institute of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0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Turning number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http://www.scilogs.com/hlf/files/regularhomotopy.jpg"/>
          <p:cNvPicPr>
            <a:picLocks noChangeAspect="1" noChangeArrowheads="1"/>
          </p:cNvPicPr>
          <p:nvPr/>
        </p:nvPicPr>
        <p:blipFill rotWithShape="1"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8"/>
          <a:stretch/>
        </p:blipFill>
        <p:spPr bwMode="auto">
          <a:xfrm rot="-660000">
            <a:off x="3783315" y="3023853"/>
            <a:ext cx="1503493" cy="35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738283" y="3184092"/>
            <a:ext cx="2732794" cy="3148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363" y="150189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Turning number: </a:t>
            </a:r>
            <a:r>
              <a:rPr lang="en-US" sz="2800" dirty="0"/>
              <a:t> </a:t>
            </a:r>
            <a:r>
              <a:rPr lang="en-US" sz="2800" dirty="0" smtClean="0"/>
              <a:t>The angle accumulated by the tangent field when traversing the curve</a:t>
            </a:r>
            <a:endParaRPr lang="en-US" sz="2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277350" y="3016251"/>
            <a:ext cx="2286000" cy="3316816"/>
            <a:chOff x="7810500" y="3214248"/>
            <a:chExt cx="1409700" cy="1633442"/>
          </a:xfrm>
        </p:grpSpPr>
        <p:sp>
          <p:nvSpPr>
            <p:cNvPr id="14" name="Oval 13"/>
            <p:cNvSpPr/>
            <p:nvPr/>
          </p:nvSpPr>
          <p:spPr>
            <a:xfrm>
              <a:off x="8077200" y="3925163"/>
              <a:ext cx="876300" cy="9225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810500" y="3214248"/>
              <a:ext cx="1409700" cy="1633442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utoShape 6" descr="http://www.clker.com/cliparts/G/h/8/0/n/S/red-car-top-view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0001" y="4072429"/>
            <a:ext cx="1140694" cy="60223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09575" y="3177511"/>
            <a:ext cx="2732794" cy="3148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8337" y="2482250"/>
                <a:ext cx="9205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37" y="2482250"/>
                <a:ext cx="92057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8843" y="2471792"/>
                <a:ext cx="15151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43" y="2471792"/>
                <a:ext cx="151512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67627" y="2468505"/>
                <a:ext cx="18820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627" y="2468505"/>
                <a:ext cx="188207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960062" y="2453820"/>
                <a:ext cx="9205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62" y="2453820"/>
                <a:ext cx="92057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0000" flipH="1">
            <a:off x="10706675" y="3390439"/>
            <a:ext cx="1140694" cy="6022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622800" y="6515100"/>
            <a:ext cx="2032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-7440000">
            <a:off x="4237320" y="4381501"/>
            <a:ext cx="2032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4307" y="6317878"/>
            <a:ext cx="2032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396069" y="6317878"/>
            <a:ext cx="2032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547904" y="6317878"/>
            <a:ext cx="203200" cy="0"/>
          </a:xfrm>
          <a:prstGeom prst="straightConnector1">
            <a:avLst/>
          </a:prstGeom>
          <a:ln w="57150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9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/>
      <p:bldP spid="12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9093"/>
                <a:ext cx="10515600" cy="586787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(e.g., simple curves)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9093"/>
                <a:ext cx="10515600" cy="5867870"/>
              </a:xfrm>
              <a:blipFill rotWithShape="0">
                <a:blip r:embed="rId3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24" y="3106603"/>
            <a:ext cx="2848373" cy="258163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73" y="1968249"/>
            <a:ext cx="3080290" cy="371998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9" y="1956209"/>
            <a:ext cx="3428500" cy="37320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0918" y="5688238"/>
                <a:ext cx="1519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5688238"/>
                <a:ext cx="151970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1035" y="5636496"/>
                <a:ext cx="1519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35" y="5636496"/>
                <a:ext cx="151970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1152" y="5688238"/>
                <a:ext cx="15197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152" y="5688238"/>
                <a:ext cx="151970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6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75" y="28598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sz="3600" u="sng" dirty="0" smtClean="0"/>
              <a:t>Theorem</a:t>
            </a:r>
            <a:r>
              <a:rPr lang="en-US" sz="3600" dirty="0" smtClean="0"/>
              <a:t> (Whitney-</a:t>
            </a:r>
            <a:r>
              <a:rPr lang="en-US" sz="3600" dirty="0" err="1" smtClean="0"/>
              <a:t>Graustein</a:t>
            </a:r>
            <a:r>
              <a:rPr lang="en-US" sz="3600" dirty="0" smtClean="0"/>
              <a:t>)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5636381" y="2054976"/>
            <a:ext cx="981750" cy="3914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720" y="1879770"/>
            <a:ext cx="36189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Regular </a:t>
            </a:r>
            <a:r>
              <a:rPr lang="en-US" sz="3600" dirty="0" err="1" smtClean="0"/>
              <a:t>homotopy</a:t>
            </a:r>
            <a:endParaRPr lang="en-US" sz="3600" dirty="0" smtClean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60203" y="1879770"/>
                <a:ext cx="44697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03" y="1879770"/>
                <a:ext cx="446977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1575" y="3524596"/>
                <a:ext cx="1099912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Conclusions:</a:t>
                </a:r>
              </a:p>
              <a:p>
                <a:r>
                  <a:rPr lang="en-US" sz="2800" dirty="0" smtClean="0"/>
                  <a:t>1. We must assume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2. Regular </a:t>
                </a:r>
                <a:r>
                  <a:rPr lang="en-US" sz="2800" dirty="0" err="1" smtClean="0"/>
                  <a:t>homotopy</a:t>
                </a:r>
                <a:r>
                  <a:rPr lang="en-US" sz="2800" dirty="0" smtClean="0"/>
                  <a:t> preserves turning number (avoids flips).</a:t>
                </a:r>
                <a:endParaRPr lang="en-US" sz="2800" b="0" dirty="0" smtClean="0"/>
              </a:p>
              <a:p>
                <a:pPr marL="342900" indent="-342900"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75" y="3524596"/>
                <a:ext cx="10999123" cy="1815882"/>
              </a:xfrm>
              <a:prstGeom prst="rect">
                <a:avLst/>
              </a:prstGeom>
              <a:blipFill rotWithShape="0">
                <a:blip r:embed="rId4"/>
                <a:stretch>
                  <a:fillRect l="-1164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221" y="283449"/>
                <a:ext cx="10515600" cy="64168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Regular </a:t>
                </a:r>
                <a:r>
                  <a:rPr lang="en-US" dirty="0" err="1" smtClean="0"/>
                  <a:t>homotopy</a:t>
                </a:r>
                <a:r>
                  <a:rPr lang="en-US" dirty="0" smtClean="0"/>
                  <a:t> impossible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221" y="283449"/>
                <a:ext cx="10515600" cy="6416854"/>
              </a:xfrm>
              <a:blipFill rotWithShape="0">
                <a:blip r:embed="rId3"/>
                <a:stretch>
                  <a:fillRect l="-1159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03" y="1398871"/>
            <a:ext cx="6439799" cy="2857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54618" y="4256770"/>
                <a:ext cx="14077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=1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618" y="4256770"/>
                <a:ext cx="140775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779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85773" y="4256770"/>
                <a:ext cx="1777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773" y="4256770"/>
                <a:ext cx="177728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7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Our Goal: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12" y="4222904"/>
            <a:ext cx="1210713" cy="1602916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3802765" y="2504660"/>
            <a:ext cx="1598409" cy="604400"/>
          </a:xfrm>
          <a:prstGeom prst="straightConnector1">
            <a:avLst/>
          </a:prstGeom>
          <a:ln w="31750">
            <a:solidFill>
              <a:srgbClr val="FF000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20430" y="3214944"/>
            <a:ext cx="4121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 local intersections, degenerate edges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42094" y="2490907"/>
            <a:ext cx="1382806" cy="740662"/>
          </a:xfrm>
          <a:prstGeom prst="straightConnector1">
            <a:avLst/>
          </a:prstGeom>
          <a:ln w="31750">
            <a:solidFill>
              <a:srgbClr val="00B05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85280" y="3389662"/>
            <a:ext cx="3103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Aesthetic animation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5624" y="1844576"/>
            <a:ext cx="615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Regular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Homotopic </a:t>
            </a:r>
            <a:r>
              <a:rPr lang="en-US" sz="3600" b="1" dirty="0">
                <a:solidFill>
                  <a:schemeClr val="accent6"/>
                </a:solidFill>
              </a:rPr>
              <a:t>Morphing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3" y="4354344"/>
            <a:ext cx="1296649" cy="16656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73112" y="4162274"/>
            <a:ext cx="1142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9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3454" y="4156740"/>
            <a:ext cx="1142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9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" t="74459" r="1186" b="-414"/>
          <a:stretch/>
        </p:blipFill>
        <p:spPr>
          <a:xfrm>
            <a:off x="7086084" y="4556542"/>
            <a:ext cx="4502200" cy="13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Main result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Guaranteed regular homotopic morphing.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Obtained by (more details later):</a:t>
            </a:r>
          </a:p>
          <a:p>
            <a:pPr lvl="1"/>
            <a:r>
              <a:rPr lang="en-US" dirty="0" smtClean="0"/>
              <a:t>Convex representation of the space of regular curves</a:t>
            </a:r>
          </a:p>
          <a:p>
            <a:pPr lvl="1"/>
            <a:r>
              <a:rPr lang="en-US" dirty="0" smtClean="0"/>
              <a:t>Choosing optimal regular curve with respect to fitting energy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Limitation: Our theoretical guarantees don’t apply when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3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accent1"/>
                </a:solidFill>
              </a:rPr>
              <a:t>Method</a:t>
            </a:r>
            <a:endParaRPr lang="he-IL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36" y="1491304"/>
            <a:ext cx="4696480" cy="4772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Intrinsic coordinates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Edge lengths: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  <a:p>
                <a:r>
                  <a:rPr lang="en-US" dirty="0" smtClean="0"/>
                  <a:t>Exterior angles: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Intrinsic: Preserved under rigid motions</a:t>
                </a:r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0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55358" y="5851154"/>
                <a:ext cx="940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358" y="5851154"/>
                <a:ext cx="94015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86841" y="4293803"/>
                <a:ext cx="1050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841" y="4293803"/>
                <a:ext cx="105070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37938" y="2434259"/>
                <a:ext cx="807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38" y="2434259"/>
                <a:ext cx="8070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45014" y="3625641"/>
                <a:ext cx="8671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14" y="3625641"/>
                <a:ext cx="86717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-2520000">
                <a:off x="8892862" y="4584363"/>
                <a:ext cx="605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520000">
                <a:off x="8892862" y="4584363"/>
                <a:ext cx="60530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6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Reconstruction from intrinsic coordinates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23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Reconstruct curve from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Intrinsic coordinates: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Initial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2326"/>
              </a:xfrm>
              <a:blipFill rotWithShape="0">
                <a:blip r:embed="rId3"/>
                <a:stretch>
                  <a:fillRect l="-1217" t="-6084" b="-64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36" y="1491304"/>
            <a:ext cx="4696480" cy="4772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55358" y="5851154"/>
                <a:ext cx="9401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358" y="5851154"/>
                <a:ext cx="94015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086841" y="4293803"/>
                <a:ext cx="10507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841" y="4293803"/>
                <a:ext cx="105070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37938" y="2434259"/>
                <a:ext cx="807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38" y="2434259"/>
                <a:ext cx="80707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745014" y="3625641"/>
                <a:ext cx="8671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14" y="3625641"/>
                <a:ext cx="8671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-2520000">
                <a:off x="8892862" y="4584363"/>
                <a:ext cx="605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520000">
                <a:off x="8892862" y="4584363"/>
                <a:ext cx="60530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4468963"/>
                <a:ext cx="5924550" cy="141820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 defines an initial direction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2800" dirty="0"/>
              </a:p>
              <a:p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8963"/>
                <a:ext cx="5924550" cy="1418209"/>
              </a:xfrm>
              <a:prstGeom prst="rect">
                <a:avLst/>
              </a:prstGeom>
              <a:blipFill rotWithShape="0">
                <a:blip r:embed="rId10"/>
                <a:stretch>
                  <a:fillRect t="-25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4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Morphing of planar </a:t>
            </a:r>
            <a:r>
              <a:rPr lang="en-US" dirty="0" smtClean="0">
                <a:solidFill>
                  <a:schemeClr val="accent1"/>
                </a:solidFill>
              </a:rPr>
              <a:t>curves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3" y="4779156"/>
            <a:ext cx="9632051" cy="1655715"/>
          </a:xfrm>
        </p:spPr>
      </p:pic>
      <p:sp>
        <p:nvSpPr>
          <p:cNvPr id="13" name="TextBox 12"/>
          <p:cNvSpPr txBox="1"/>
          <p:nvPr/>
        </p:nvSpPr>
        <p:spPr>
          <a:xfrm>
            <a:off x="1742942" y="5311137"/>
            <a:ext cx="909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4193" y="3428796"/>
            <a:ext cx="10844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                                                                                                     </a:t>
            </a:r>
            <a:endParaRPr lang="en-US" sz="2800" dirty="0">
              <a:solidFill>
                <a:prstClr val="black"/>
              </a:solidFill>
            </a:endParaRPr>
          </a:p>
          <a:p>
            <a:endParaRPr lang="en-US" sz="2800" dirty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endParaRPr lang="en-US" sz="2800" dirty="0" smtClean="0">
              <a:solidFill>
                <a:prstClr val="black"/>
              </a:solidFill>
            </a:endParaRPr>
          </a:p>
          <a:p>
            <a:r>
              <a:rPr lang="en-US" sz="2800" dirty="0" smtClean="0">
                <a:solidFill>
                  <a:prstClr val="black"/>
                </a:solidFill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4193" y="4235848"/>
                <a:ext cx="1073599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</a:rPr>
                  <a:t>    Output: An animation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solidFill>
                      <a:prstClr val="black"/>
                    </a:solidFill>
                  </a:rPr>
                  <a:t>.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93" y="4235848"/>
                <a:ext cx="10735999" cy="800219"/>
              </a:xfrm>
              <a:prstGeom prst="rect">
                <a:avLst/>
              </a:prstGeom>
              <a:blipFill rotWithShape="0">
                <a:blip r:embed="rId4"/>
                <a:stretch>
                  <a:fillRect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94704" y="1429555"/>
                <a:ext cx="10959921" cy="182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</a:rPr>
                  <a:t>Input: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Two corresponding polygons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Source: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   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                                                                 Target</a:t>
                </a:r>
                <a:r>
                  <a:rPr lang="en-US" sz="2800" dirty="0">
                    <a:solidFill>
                      <a:prstClr val="black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04" y="1429555"/>
                <a:ext cx="10959921" cy="1827039"/>
              </a:xfrm>
              <a:prstGeom prst="rect">
                <a:avLst/>
              </a:prstGeom>
              <a:blipFill rotWithShape="0">
                <a:blip r:embed="rId5"/>
                <a:stretch>
                  <a:fillRect l="-1169" t="-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330" y="2544008"/>
            <a:ext cx="1378039" cy="140213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0" y="2754744"/>
            <a:ext cx="1038968" cy="11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7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Curve reconstruction</a:t>
            </a:r>
            <a:endParaRPr lang="he-IL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Reconstruct curve from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503752"/>
            <a:ext cx="5746116" cy="5839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27151" y="5948312"/>
                <a:ext cx="1150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151" y="5948312"/>
                <a:ext cx="11502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78963" y="1702648"/>
                <a:ext cx="98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63" y="1702648"/>
                <a:ext cx="98745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55318" y="3208098"/>
                <a:ext cx="1060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318" y="3208098"/>
                <a:ext cx="106098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-2460000">
                <a:off x="7747176" y="4407074"/>
                <a:ext cx="2206011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460000">
                <a:off x="7747176" y="4407074"/>
                <a:ext cx="2206011" cy="539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2940000">
                <a:off x="8065756" y="3096863"/>
                <a:ext cx="2143243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40000">
                <a:off x="8065756" y="3096863"/>
                <a:ext cx="2143243" cy="53982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02953" y="3910052"/>
                <a:ext cx="1285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953" y="3910052"/>
                <a:ext cx="12855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4875" y="3290617"/>
                <a:ext cx="362902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5" y="3290617"/>
                <a:ext cx="3629025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082" y="3925888"/>
                <a:ext cx="46266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82" y="3925888"/>
                <a:ext cx="462660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 rot="5400000">
            <a:off x="1443857" y="4735829"/>
            <a:ext cx="121498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/>
              <a:t>…</a:t>
            </a:r>
            <a:endParaRPr lang="he-IL" sz="5400" dirty="0"/>
          </a:p>
        </p:txBody>
      </p:sp>
      <p:sp>
        <p:nvSpPr>
          <p:cNvPr id="17" name="TextBox 16"/>
          <p:cNvSpPr txBox="1"/>
          <p:nvPr/>
        </p:nvSpPr>
        <p:spPr>
          <a:xfrm>
            <a:off x="666750" y="5619750"/>
            <a:ext cx="1064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Terms we met earlier, in these coordinates: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230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8" y="890220"/>
            <a:ext cx="5746116" cy="5839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29487" y="6334780"/>
                <a:ext cx="1150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487" y="6334780"/>
                <a:ext cx="115027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1299" y="2089116"/>
                <a:ext cx="987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299" y="2089116"/>
                <a:ext cx="98745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7654" y="3594566"/>
                <a:ext cx="1060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7654" y="3594566"/>
                <a:ext cx="106098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-2460000">
                <a:off x="8149512" y="4793542"/>
                <a:ext cx="2206011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460000">
                <a:off x="8149512" y="4793542"/>
                <a:ext cx="2206011" cy="5398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2940000">
                <a:off x="8468092" y="3483331"/>
                <a:ext cx="2143243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40000">
                <a:off x="8468092" y="3483331"/>
                <a:ext cx="2143243" cy="539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05289" y="4296520"/>
                <a:ext cx="1285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289" y="4296520"/>
                <a:ext cx="1285527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9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Closing condition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77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Regular polygonal curves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1991379"/>
            <a:ext cx="4707377" cy="2089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4149" y="1690688"/>
                <a:ext cx="10194878" cy="497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regular </a:t>
                </a:r>
                <a:r>
                  <a:rPr lang="en-US" sz="2800" b="1" dirty="0" smtClean="0"/>
                  <a:t>if and only if</a:t>
                </a:r>
                <a:r>
                  <a:rPr lang="en-US" sz="2800" dirty="0" smtClean="0"/>
                  <a:t>: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No local intersections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    (|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 smtClean="0"/>
                  <a:t>2. No degenerate edges</a:t>
                </a:r>
                <a:endParaRPr lang="en-US" sz="2800" dirty="0"/>
              </a:p>
              <a:p>
                <a:r>
                  <a:rPr lang="en-US" sz="2800" dirty="0" smtClean="0">
                    <a:solidFill>
                      <a:schemeClr val="accent2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1690688"/>
                <a:ext cx="10194878" cy="4979633"/>
              </a:xfrm>
              <a:prstGeom prst="rect">
                <a:avLst/>
              </a:prstGeom>
              <a:blipFill rotWithShape="0">
                <a:blip r:embed="rId4"/>
                <a:stretch>
                  <a:fillRect l="-1256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44" y="4381143"/>
            <a:ext cx="4728380" cy="2351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02320" y="1396536"/>
                <a:ext cx="1792224" cy="59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20" y="1396536"/>
                <a:ext cx="1792224" cy="5948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16384" y="4381143"/>
                <a:ext cx="117859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384" y="4381143"/>
                <a:ext cx="1178592" cy="5579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0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Angle-length method </a:t>
            </a:r>
            <a:r>
              <a:rPr lang="en-US" sz="2800" dirty="0"/>
              <a:t>[</a:t>
            </a:r>
            <a:r>
              <a:rPr lang="en-US" sz="2800" dirty="0" err="1"/>
              <a:t>Sederberg</a:t>
            </a:r>
            <a:r>
              <a:rPr lang="en-US" sz="2800" dirty="0"/>
              <a:t> et al. 1993]</a:t>
            </a:r>
            <a:br>
              <a:rPr lang="en-US" sz="2800" dirty="0"/>
            </a:b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2218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Linearly interpolate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1" dirty="0" smtClean="0"/>
                  <a:t>  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 smtClean="0"/>
                  <a:t> up to rigid motions</a:t>
                </a:r>
              </a:p>
              <a:p>
                <a:r>
                  <a:rPr lang="en-US" smtClean="0"/>
                  <a:t>Good start, </a:t>
                </a:r>
                <a:r>
                  <a:rPr lang="en-US" dirty="0" smtClean="0"/>
                  <a:t>but not closed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221863"/>
              </a:xfrm>
              <a:blipFill rotWithShape="0">
                <a:blip r:embed="rId3"/>
                <a:stretch>
                  <a:fillRect l="-1043" t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171" y="2662656"/>
            <a:ext cx="1916505" cy="40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Angle-length method </a:t>
            </a:r>
            <a:r>
              <a:rPr lang="en-US" sz="2800" dirty="0"/>
              <a:t>[</a:t>
            </a:r>
            <a:r>
              <a:rPr lang="en-US" sz="2800" dirty="0" err="1"/>
              <a:t>Sederberg</a:t>
            </a:r>
            <a:r>
              <a:rPr lang="en-US" sz="2800" dirty="0"/>
              <a:t> et al. 1993</a:t>
            </a:r>
            <a:r>
              <a:rPr lang="en-US" sz="2800" dirty="0" smtClean="0"/>
              <a:t>]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882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Keep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find closest lengths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which close the curve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882"/>
                <a:ext cx="10515600" cy="4351338"/>
              </a:xfrm>
              <a:blipFill rotWithShape="0">
                <a:blip r:embed="rId3"/>
                <a:stretch>
                  <a:fillRect l="-1043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2710" y="2834214"/>
                <a:ext cx="5689600" cy="179856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                </a:t>
                </a:r>
                <a:r>
                  <a:rPr lang="en-US" sz="2800" dirty="0" err="1" smtClean="0"/>
                  <a:t>s.t.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10" y="2834214"/>
                <a:ext cx="5689600" cy="1798569"/>
              </a:xfrm>
              <a:prstGeom prst="rect">
                <a:avLst/>
              </a:prstGeom>
              <a:blipFill rotWithShape="0">
                <a:blip r:embed="rId4"/>
                <a:stretch>
                  <a:fillRect b="-572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679" y="2706794"/>
            <a:ext cx="3094321" cy="3003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800" y="5309561"/>
            <a:ext cx="554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Convex 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4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10184" y="783209"/>
                <a:ext cx="10515600" cy="364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b="1" dirty="0"/>
                  <a:t>   </a:t>
                </a: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up to rigid </a:t>
                </a:r>
                <a:r>
                  <a:rPr lang="en-US" dirty="0" smtClean="0"/>
                  <a:t>motions.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/>
                  <a:t> is continuous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smtClean="0"/>
                  <a:t>. 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514350" indent="-514350">
                  <a:buAutoNum type="arabicPeriod" startAt="2"/>
                </a:pPr>
                <a:r>
                  <a:rPr lang="en-US" sz="2800" b="0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is closed.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3.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regular. </a:t>
                </a:r>
                <a:endParaRPr lang="en-US" sz="2800" b="1" dirty="0" smtClean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184" y="783209"/>
                <a:ext cx="10515600" cy="3642728"/>
              </a:xfrm>
              <a:prstGeom prst="rect">
                <a:avLst/>
              </a:prstGeom>
              <a:blipFill rotWithShape="0">
                <a:blip r:embed="rId3"/>
                <a:stretch>
                  <a:fillRect l="-1217" t="-2508" b="-38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52108" y="4253799"/>
            <a:ext cx="117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560" y="1701729"/>
            <a:ext cx="1042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20312" y="3833595"/>
                <a:ext cx="5153668" cy="59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>
                    <a:solidFill>
                      <a:schemeClr val="accent2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312" y="3833595"/>
                <a:ext cx="5153668" cy="592342"/>
              </a:xfrm>
              <a:prstGeom prst="rect">
                <a:avLst/>
              </a:prstGeom>
              <a:blipFill rotWithShape="0">
                <a:blip r:embed="rId4"/>
                <a:stretch>
                  <a:fillRect t="-6186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2152" y="2687638"/>
                <a:ext cx="2999232" cy="70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p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52" y="2687638"/>
                <a:ext cx="2999232" cy="7020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255313" y="4195625"/>
            <a:ext cx="1856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57900" y="2716650"/>
            <a:ext cx="117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120"/>
            <a:ext cx="10515600" cy="969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B0F0"/>
                </a:solidFill>
                <a:latin typeface="+mj-lt"/>
              </a:rPr>
              <a:t>Our method</a:t>
            </a:r>
            <a:endParaRPr lang="en-US" dirty="0">
              <a:solidFill>
                <a:srgbClr val="00B0F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1500" y="4564101"/>
                <a:ext cx="1057351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Questions: 1. Feasibility? </a:t>
                </a:r>
              </a:p>
              <a:p>
                <a:r>
                  <a:rPr lang="en-US" sz="2800" b="1" dirty="0" smtClean="0"/>
                  <a:t>                     2. What energy? How to deal with open constraint?</a:t>
                </a:r>
              </a:p>
              <a:p>
                <a:r>
                  <a:rPr lang="en-US" sz="2800" b="1" dirty="0" smtClean="0"/>
                  <a:t>                     3.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800" b="1" dirty="0" smtClean="0"/>
                  <a:t> well defined, continuous?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64101"/>
                <a:ext cx="1057351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211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3335" y="1552969"/>
                <a:ext cx="5689600" cy="25748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                </a:t>
                </a:r>
                <a:r>
                  <a:rPr lang="en-US" sz="2800" dirty="0" err="1" smtClean="0"/>
                  <a:t>s.t.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 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35" y="1552969"/>
                <a:ext cx="5689600" cy="25748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166" y="1092996"/>
            <a:ext cx="2643768" cy="38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7250" y="1609864"/>
                <a:ext cx="10335768" cy="185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 smtClean="0"/>
                  <a:t>Theorem: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then there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satisfying</m:t>
                    </m:r>
                  </m:oMath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sup>
                          </m:sSup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609864"/>
                <a:ext cx="10335768" cy="1851533"/>
              </a:xfrm>
              <a:prstGeom prst="rect">
                <a:avLst/>
              </a:prstGeom>
              <a:blipFill rotWithShape="0">
                <a:blip r:embed="rId3"/>
                <a:stretch>
                  <a:fillRect l="-1239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81100" y="590550"/>
            <a:ext cx="893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Feasibili</a:t>
            </a:r>
            <a:r>
              <a:rPr lang="en-US" sz="4400" dirty="0" smtClean="0">
                <a:solidFill>
                  <a:schemeClr val="accent1"/>
                </a:solidFill>
              </a:rPr>
              <a:t>ty theorem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Choosing an energy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5455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/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b/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b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54554"/>
              </a:xfrm>
              <a:blipFill rotWithShape="0">
                <a:blip r:embed="rId3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5204012" y="3106271"/>
            <a:ext cx="891988" cy="83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014447" y="2823882"/>
            <a:ext cx="1062318" cy="107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01353" y="3939988"/>
            <a:ext cx="2232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Relative error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8511988" y="3899647"/>
            <a:ext cx="186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Length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780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1950"/>
                <a:ext cx="10515600" cy="5815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" panose="02040503050406030204" pitchFamily="18" charset="0"/>
                  </a:rPr>
                  <a:t>Regrouping: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b/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Explodes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approaches </a:t>
                </a:r>
                <a:r>
                  <a:rPr lang="en-US" dirty="0" smtClean="0"/>
                  <a:t>zero</a:t>
                </a:r>
              </a:p>
              <a:p>
                <a:r>
                  <a:rPr lang="en-US" dirty="0" smtClean="0"/>
                  <a:t>Strictly convex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 smtClean="0"/>
                  <a:t>. </a:t>
                </a:r>
                <a:r>
                  <a:rPr lang="en-US" dirty="0" smtClean="0"/>
                  <a:t>Unique minimizer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1950"/>
                <a:ext cx="10515600" cy="5815013"/>
              </a:xfrm>
              <a:blipFill rotWithShape="0">
                <a:blip r:embed="rId3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how it looks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Leaves_1_3_5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2171" y="2276264"/>
            <a:ext cx="4712521" cy="37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1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0288" y="1679760"/>
                <a:ext cx="10573512" cy="348595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200000"/>
                  </a:lnSpc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s.t.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200000"/>
                  </a:lnSpc>
                </a:pP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" y="1679760"/>
                <a:ext cx="10573512" cy="3485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154412" y="4151851"/>
            <a:ext cx="1309687" cy="11283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5301" y="4414397"/>
                <a:ext cx="1676400" cy="59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01" y="4414397"/>
                <a:ext cx="1676400" cy="592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80288" y="479682"/>
            <a:ext cx="10573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Dealing with the open constraint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40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39612" y="5055486"/>
            <a:ext cx="10515600" cy="23825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Second order cone programming.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Available solvers (e.g., </a:t>
            </a:r>
            <a:r>
              <a:rPr lang="en-US" dirty="0" err="1" smtClean="0"/>
              <a:t>Mosek</a:t>
            </a:r>
            <a:r>
              <a:rPr lang="en-US" dirty="0" smtClean="0"/>
              <a:t>)</a:t>
            </a:r>
            <a:endParaRPr lang="en-US" sz="2800" dirty="0" smtClean="0"/>
          </a:p>
          <a:p>
            <a:pPr>
              <a:lnSpc>
                <a:spcPct val="200000"/>
              </a:lnSpc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288" y="1439917"/>
                <a:ext cx="10573512" cy="348595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200000"/>
                  </a:lnSpc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s.t.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200000"/>
                  </a:lnSpc>
                </a:pP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8" y="1439917"/>
                <a:ext cx="10573512" cy="34859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Well defined, continuous</a:t>
            </a:r>
            <a:endParaRPr lang="he-IL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2479323"/>
                <a:ext cx="10515600" cy="4801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800" u="sng" dirty="0" smtClean="0"/>
                  <a:t>Theorem: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9323"/>
                <a:ext cx="10515600" cy="480131"/>
              </a:xfrm>
              <a:prstGeom prst="rect">
                <a:avLst/>
              </a:prstGeom>
              <a:blipFill rotWithShape="0">
                <a:blip r:embed="rId5"/>
                <a:stretch>
                  <a:fillRect l="-1158" t="-20000" b="-3500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12" y="4057242"/>
            <a:ext cx="1038968" cy="115268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95" y="3976688"/>
            <a:ext cx="1378039" cy="140213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6825708" y="3438629"/>
            <a:ext cx="2832553" cy="61730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>
            <a:off x="9658261" y="3438629"/>
            <a:ext cx="1091747" cy="55088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3962400"/>
            <a:ext cx="4902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Smooth vertex path</a:t>
            </a:r>
            <a:endParaRPr lang="he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46208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is well defined since there is a unique minimizer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2089"/>
                <a:ext cx="105156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729234" y="1716659"/>
                <a:ext cx="10515600" cy="374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up to rigid </a:t>
                </a:r>
                <a:r>
                  <a:rPr lang="en-US" dirty="0" smtClean="0"/>
                  <a:t>motions. Regular </a:t>
                </a:r>
                <a:r>
                  <a:rPr lang="en-US" dirty="0" err="1" smtClean="0"/>
                  <a:t>homotopy</a:t>
                </a:r>
                <a:r>
                  <a:rPr lang="en-US" dirty="0" smtClean="0"/>
                  <a:t>?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1.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/>
                  <a:t> is continuous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smtClean="0"/>
                  <a:t>. 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2.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is closed.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b="0" dirty="0" smtClean="0"/>
                  <a:t>3.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regular. </a:t>
                </a:r>
                <a:endParaRPr lang="en-US" sz="2800" b="1" dirty="0" smtClean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234" y="1716659"/>
                <a:ext cx="10515600" cy="3744679"/>
              </a:xfrm>
              <a:prstGeom prst="rect">
                <a:avLst/>
              </a:prstGeom>
              <a:blipFill rotWithShape="0">
                <a:blip r:embed="rId6"/>
                <a:stretch>
                  <a:fillRect l="-1217" t="-2606" b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90282" y="4724883"/>
            <a:ext cx="117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1834" y="3621088"/>
            <a:ext cx="1042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39362" y="4767045"/>
                <a:ext cx="3895344" cy="59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2" y="4767045"/>
                <a:ext cx="3895344" cy="592342"/>
              </a:xfrm>
              <a:prstGeom prst="rect">
                <a:avLst/>
              </a:prstGeom>
              <a:blipFill rotWithShape="0">
                <a:blip r:embed="rId7"/>
                <a:stretch>
                  <a:fillRect t="-6186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1202" y="3621088"/>
                <a:ext cx="2999232" cy="702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p>
                      </m:sSup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202" y="3621088"/>
                <a:ext cx="2999232" cy="7020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99610" y="2663389"/>
            <a:ext cx="1042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sym typeface="Wingdings" panose="05000000000000000000" pitchFamily="2" charset="2"/>
              </a:rPr>
              <a:t>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9234" y="556674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  <a:latin typeface="+mj-lt"/>
              </a:rPr>
              <a:t>Mission accomplished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94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Main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showed how an optimal regular </a:t>
            </a:r>
            <a:r>
              <a:rPr lang="en-US" dirty="0" err="1" smtClean="0"/>
              <a:t>homotopy</a:t>
            </a:r>
            <a:r>
              <a:rPr lang="en-US" dirty="0" smtClean="0"/>
              <a:t> can be found by convex optimization over the space of regular curves.</a:t>
            </a:r>
          </a:p>
          <a:p>
            <a:endParaRPr lang="en-US" dirty="0"/>
          </a:p>
          <a:p>
            <a:r>
              <a:rPr lang="en-US" dirty="0" smtClean="0"/>
              <a:t>Let’s see some 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2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66750"/>
            <a:ext cx="10128652" cy="55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2" y="494675"/>
            <a:ext cx="11538778" cy="5622327"/>
          </a:xfrm>
        </p:spPr>
      </p:pic>
    </p:spTree>
    <p:extLst>
      <p:ext uri="{BB962C8B-B14F-4D97-AF65-F5344CB8AC3E}">
        <p14:creationId xmlns:p14="http://schemas.microsoft.com/office/powerpoint/2010/main" val="194162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Comparison with angle-length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13" y="2071704"/>
            <a:ext cx="3653348" cy="354569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85" y="2209800"/>
            <a:ext cx="1699479" cy="3354236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0" y="2209800"/>
            <a:ext cx="1688111" cy="3407601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92" y="2062594"/>
            <a:ext cx="2435258" cy="35014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15569" y="1539374"/>
            <a:ext cx="231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ngle-length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904220" y="1524384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27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0100" y="1066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angle-length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638800"/>
            <a:ext cx="245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ours</a:t>
            </a:r>
            <a:endParaRPr lang="en-US" sz="2800" b="1" dirty="0"/>
          </a:p>
        </p:txBody>
      </p:sp>
      <p:pic>
        <p:nvPicPr>
          <p:cNvPr id="12" name="Content Placeholder 11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766863"/>
            <a:ext cx="11628677" cy="3695093"/>
          </a:xfrm>
        </p:spPr>
      </p:pic>
    </p:spTree>
    <p:extLst>
      <p:ext uri="{BB962C8B-B14F-4D97-AF65-F5344CB8AC3E}">
        <p14:creationId xmlns:p14="http://schemas.microsoft.com/office/powerpoint/2010/main" val="14440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4" y="1237944"/>
            <a:ext cx="10012172" cy="4382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102" y="943817"/>
            <a:ext cx="245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7823" y="5379477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angle-length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3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Guaranteed morphing: Global intersection prevention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19" y="1373710"/>
            <a:ext cx="10515600" cy="5336183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Iben</a:t>
            </a:r>
            <a:r>
              <a:rPr lang="en-US" dirty="0" smtClean="0"/>
              <a:t> et al</a:t>
            </a:r>
            <a:r>
              <a:rPr lang="en-US" dirty="0"/>
              <a:t>. 2009], [</a:t>
            </a:r>
            <a:r>
              <a:rPr lang="en-US" dirty="0" err="1"/>
              <a:t>Gotsman</a:t>
            </a:r>
            <a:r>
              <a:rPr lang="en-US" dirty="0"/>
              <a:t> and </a:t>
            </a:r>
            <a:r>
              <a:rPr lang="en-US" dirty="0" err="1"/>
              <a:t>Surazhsky</a:t>
            </a:r>
            <a:r>
              <a:rPr lang="en-US" dirty="0"/>
              <a:t> 2001]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5" y="2835692"/>
            <a:ext cx="9768394" cy="24122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80569" y="5314614"/>
            <a:ext cx="247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400" dirty="0"/>
              <a:t>[</a:t>
            </a:r>
            <a:r>
              <a:rPr lang="en-US" sz="2400" dirty="0" err="1"/>
              <a:t>Iben</a:t>
            </a:r>
            <a:r>
              <a:rPr lang="en-US" sz="2400" dirty="0"/>
              <a:t> et al. 2009]</a:t>
            </a:r>
          </a:p>
        </p:txBody>
      </p:sp>
    </p:spTree>
    <p:extLst>
      <p:ext uri="{BB962C8B-B14F-4D97-AF65-F5344CB8AC3E}">
        <p14:creationId xmlns:p14="http://schemas.microsoft.com/office/powerpoint/2010/main" val="39424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Additional results: Briefly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1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451" y="1871990"/>
            <a:ext cx="12259451" cy="4006278"/>
          </a:xfrm>
        </p:spPr>
      </p:pic>
      <p:sp>
        <p:nvSpPr>
          <p:cNvPr id="7" name="TextBox 6"/>
          <p:cNvSpPr txBox="1"/>
          <p:nvPr/>
        </p:nvSpPr>
        <p:spPr>
          <a:xfrm>
            <a:off x="239843" y="134877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angle-length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2048" y="5695378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</a:t>
            </a:r>
            <a:r>
              <a:rPr lang="en-US" sz="2800" b="1" dirty="0" smtClean="0"/>
              <a:t>urs</a:t>
            </a:r>
            <a:endParaRPr 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5300" y="406400"/>
            <a:ext cx="112014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/>
                </a:solidFill>
              </a:rPr>
              <a:t>Convex morphing</a:t>
            </a:r>
            <a:endParaRPr lang="he-IL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Morphing piecewise smooth curves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47" y="1371601"/>
            <a:ext cx="3213553" cy="2536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000" y="1536700"/>
            <a:ext cx="68453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Special cases: Polygons, smooth curves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417663"/>
            <a:ext cx="8712200" cy="16619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smooth curves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Modification </a:t>
            </a:r>
            <a:r>
              <a:rPr lang="en-US" sz="2800" dirty="0"/>
              <a:t>of curvature interpolation methods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[</a:t>
            </a:r>
            <a:r>
              <a:rPr lang="en-US" sz="2800" dirty="0" err="1"/>
              <a:t>Surazhsky</a:t>
            </a:r>
            <a:r>
              <a:rPr lang="en-US" sz="2800" dirty="0"/>
              <a:t> and </a:t>
            </a:r>
            <a:r>
              <a:rPr lang="en-US" sz="2800" dirty="0" err="1"/>
              <a:t>Elber</a:t>
            </a:r>
            <a:r>
              <a:rPr lang="en-US" sz="2800" dirty="0"/>
              <a:t> 2002], [Saba et al. 2014]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Partial extension to polygon mesh morphing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" y="1825625"/>
            <a:ext cx="10153122" cy="4351338"/>
          </a:xfrm>
        </p:spPr>
      </p:pic>
    </p:spTree>
    <p:extLst>
      <p:ext uri="{BB962C8B-B14F-4D97-AF65-F5344CB8AC3E}">
        <p14:creationId xmlns:p14="http://schemas.microsoft.com/office/powerpoint/2010/main" val="363254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Homotopic morphing of b-spline curves</a:t>
            </a:r>
            <a:endParaRPr lang="he-IL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93" y="1928910"/>
            <a:ext cx="4227226" cy="4721669"/>
          </a:xfrm>
        </p:spPr>
      </p:pic>
      <p:sp>
        <p:nvSpPr>
          <p:cNvPr id="8" name="TextBox 7"/>
          <p:cNvSpPr txBox="1"/>
          <p:nvPr/>
        </p:nvSpPr>
        <p:spPr>
          <a:xfrm>
            <a:off x="368300" y="1943100"/>
            <a:ext cx="697937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Can we </a:t>
            </a:r>
            <a:r>
              <a:rPr lang="en-US" sz="2800" dirty="0" err="1" smtClean="0"/>
              <a:t>homotopically</a:t>
            </a:r>
            <a:r>
              <a:rPr lang="en-US" sz="2800" dirty="0" smtClean="0"/>
              <a:t> morph b-spline curves by morphing their control polygons?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Not always.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We give an easily checkable sufficient condition.</a:t>
            </a: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73904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3609" y="166701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apply our algorithm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Theory generalizes nicely:</a:t>
                </a:r>
              </a:p>
              <a:p>
                <a:r>
                  <a:rPr lang="en-US" dirty="0"/>
                  <a:t>Guaranteed feasibility</a:t>
                </a:r>
              </a:p>
              <a:p>
                <a:r>
                  <a:rPr lang="en-US" dirty="0" smtClean="0"/>
                  <a:t>#flips=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 smtClean="0"/>
                  <a:t> optimal!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Limitation: </a:t>
                </a:r>
                <a:r>
                  <a:rPr lang="en-US" dirty="0"/>
                  <a:t>w</a:t>
                </a:r>
                <a:r>
                  <a:rPr lang="en-US" dirty="0" smtClean="0"/>
                  <a:t>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609" y="1667018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2765" y="559558"/>
            <a:ext cx="921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Curves with different turning number</a:t>
            </a:r>
          </a:p>
        </p:txBody>
      </p:sp>
    </p:spTree>
    <p:extLst>
      <p:ext uri="{BB962C8B-B14F-4D97-AF65-F5344CB8AC3E}">
        <p14:creationId xmlns:p14="http://schemas.microsoft.com/office/powerpoint/2010/main" val="14220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7" y="1783829"/>
            <a:ext cx="5953571" cy="40754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33" y="757345"/>
            <a:ext cx="10515600" cy="105275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solidFill>
                  <a:schemeClr val="accent1"/>
                </a:solidFill>
                <a:latin typeface="+mn-lt"/>
              </a:rPr>
              <a:t>Problem:</a:t>
            </a:r>
            <a:r>
              <a:rPr lang="en-US" sz="2800" dirty="0" smtClean="0">
                <a:latin typeface="+mn-lt"/>
              </a:rPr>
              <a:t> Flips </a:t>
            </a:r>
            <a:r>
              <a:rPr lang="en-US" sz="2800" dirty="0">
                <a:latin typeface="+mn-lt"/>
              </a:rPr>
              <a:t>always occur at first vertex! (for angle-length also)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5874484"/>
                <a:ext cx="210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74484"/>
                <a:ext cx="210638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74525" y="5874485"/>
                <a:ext cx="2106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525" y="5874485"/>
                <a:ext cx="210638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4" y="5344288"/>
            <a:ext cx="1027746" cy="1233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749085" y="2555512"/>
            <a:ext cx="437929" cy="54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37" y="1894583"/>
            <a:ext cx="5462049" cy="39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2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Results for unmodified algorithm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MonsterSed5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86272" y="1424066"/>
            <a:ext cx="6668704" cy="52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23" y="1912104"/>
            <a:ext cx="5185472" cy="37647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3" y="1912104"/>
            <a:ext cx="5811222" cy="3764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133" y="776695"/>
            <a:ext cx="905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Solution: </a:t>
            </a:r>
            <a:r>
              <a:rPr lang="en-US" sz="2800" dirty="0"/>
              <a:t>Automatic selection of “correct” flipping location.</a:t>
            </a:r>
          </a:p>
        </p:txBody>
      </p:sp>
    </p:spTree>
    <p:extLst>
      <p:ext uri="{BB962C8B-B14F-4D97-AF65-F5344CB8AC3E}">
        <p14:creationId xmlns:p14="http://schemas.microsoft.com/office/powerpoint/2010/main" val="265888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onsterOurs5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81611" y="1885950"/>
            <a:ext cx="5862820" cy="4625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950" y="552450"/>
            <a:ext cx="1132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Results </a:t>
            </a:r>
            <a:r>
              <a:rPr lang="en-US" sz="4800" dirty="0">
                <a:solidFill>
                  <a:schemeClr val="accent1"/>
                </a:solidFill>
                <a:latin typeface="+mj-lt"/>
              </a:rPr>
              <a:t>w</a:t>
            </a:r>
            <a:r>
              <a:rPr lang="en-US" sz="4800" dirty="0" smtClean="0">
                <a:solidFill>
                  <a:schemeClr val="accent1"/>
                </a:solidFill>
                <a:latin typeface="+mj-lt"/>
              </a:rPr>
              <a:t>ith automatic flip location </a:t>
            </a:r>
            <a:endParaRPr lang="en-US" sz="4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016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Our Goal: Local intersection prevention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(Regular </a:t>
            </a:r>
            <a:r>
              <a:rPr lang="en-US" dirty="0" err="1" smtClean="0">
                <a:solidFill>
                  <a:schemeClr val="accent1"/>
                </a:solidFill>
              </a:rPr>
              <a:t>homotopy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78" y="2120192"/>
            <a:ext cx="3663645" cy="355569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44" y="2150760"/>
            <a:ext cx="1740491" cy="3435181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0" y="2150760"/>
            <a:ext cx="1701774" cy="3435181"/>
          </a:xfrm>
          <a:prstGeom prst="rect">
            <a:avLst/>
          </a:prstGeom>
          <a:ln>
            <a:solidFill>
              <a:schemeClr val="accent1"/>
            </a:solidFill>
            <a:prstDash val="sysDot"/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15" y="2068110"/>
            <a:ext cx="2455574" cy="3530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05537" y="1633087"/>
            <a:ext cx="255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angle-length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21207" y="1569457"/>
            <a:ext cx="149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0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8609" y="2366832"/>
            <a:ext cx="59777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END</a:t>
            </a:r>
            <a:endParaRPr lang="en-US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66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Sketch of proof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067800" cy="54232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800" u="sng" dirty="0" smtClean="0"/>
                  <a:t>Theorem: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/>
                  <a:t>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sz="2800" dirty="0" smtClean="0"/>
                  <a:t> functions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067800" cy="542328"/>
              </a:xfrm>
              <a:prstGeom prst="rect">
                <a:avLst/>
              </a:prstGeom>
              <a:blipFill rotWithShape="0">
                <a:blip r:embed="rId3"/>
                <a:stretch>
                  <a:fillRect l="-1343" t="-12088" b="-23077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2952750"/>
                <a:ext cx="9658350" cy="1938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KKT conditions: The unique minimizers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/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/>
                  <a:t> satisfy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/>
                      <m:sup/>
                    </m:sSubSup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Implicit function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↦(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smooth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52750"/>
                <a:ext cx="9658350" cy="1938929"/>
              </a:xfrm>
              <a:prstGeom prst="rect">
                <a:avLst/>
              </a:prstGeom>
              <a:blipFill rotWithShape="0">
                <a:blip r:embed="rId4"/>
                <a:stretch>
                  <a:fillRect l="-1136" t="-1258" b="-8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082" y="612805"/>
            <a:ext cx="5210174" cy="5564158"/>
          </a:xfrm>
        </p:spPr>
      </p:pic>
    </p:spTree>
    <p:extLst>
      <p:ext uri="{BB962C8B-B14F-4D97-AF65-F5344CB8AC3E}">
        <p14:creationId xmlns:p14="http://schemas.microsoft.com/office/powerpoint/2010/main" val="299376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/>
                </a:solidFill>
              </a:rPr>
              <a:t>Turning number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72" y="512064"/>
            <a:ext cx="5967488" cy="63352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47504" y="3156476"/>
                <a:ext cx="10789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504" y="3156476"/>
                <a:ext cx="107899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52944" y="1167468"/>
                <a:ext cx="1389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1167468"/>
                <a:ext cx="138988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52944" y="3277144"/>
                <a:ext cx="1481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44" y="3277144"/>
                <a:ext cx="148132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45936" y="4506248"/>
                <a:ext cx="16093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36" y="4506248"/>
                <a:ext cx="160934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47888" y="5386820"/>
                <a:ext cx="9509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888" y="5386820"/>
                <a:ext cx="95097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3504" y="1956816"/>
                <a:ext cx="5980176" cy="174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4" y="1956816"/>
                <a:ext cx="5980176" cy="17482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4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Planar morphing problems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Morphing polygons</a:t>
            </a:r>
            <a:r>
              <a:rPr lang="en-US" dirty="0" smtClean="0"/>
              <a:t> Angle-length [</a:t>
            </a:r>
            <a:r>
              <a:rPr lang="en-US" dirty="0" err="1" smtClean="0"/>
              <a:t>Sederberg</a:t>
            </a:r>
            <a:r>
              <a:rPr lang="en-US" dirty="0" smtClean="0"/>
              <a:t> et al. 1993]</a:t>
            </a:r>
          </a:p>
          <a:p>
            <a:r>
              <a:rPr lang="en-US" b="1" dirty="0">
                <a:solidFill>
                  <a:srgbClr val="FF0000"/>
                </a:solidFill>
              </a:rPr>
              <a:t>Morphing </a:t>
            </a:r>
            <a:r>
              <a:rPr lang="en-US" b="1" dirty="0" smtClean="0">
                <a:solidFill>
                  <a:srgbClr val="FF0000"/>
                </a:solidFill>
              </a:rPr>
              <a:t>smooth curves</a:t>
            </a:r>
            <a:r>
              <a:rPr lang="en-US" dirty="0" smtClean="0"/>
              <a:t> Curvature interpolation</a:t>
            </a:r>
          </a:p>
          <a:p>
            <a:pPr marL="0" indent="0">
              <a:buNone/>
            </a:pPr>
            <a:r>
              <a:rPr lang="en-US" dirty="0" smtClean="0"/>
              <a:t>   [</a:t>
            </a:r>
            <a:r>
              <a:rPr lang="en-US" dirty="0" err="1" smtClean="0"/>
              <a:t>Surazhsky</a:t>
            </a:r>
            <a:r>
              <a:rPr lang="en-US" dirty="0" smtClean="0"/>
              <a:t> and </a:t>
            </a:r>
            <a:r>
              <a:rPr lang="en-US" dirty="0" err="1" smtClean="0"/>
              <a:t>Elber</a:t>
            </a:r>
            <a:r>
              <a:rPr lang="en-US" dirty="0" smtClean="0"/>
              <a:t> 2002], [Saba et al. 2014]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Planar mesh </a:t>
            </a:r>
            <a:r>
              <a:rPr lang="en-US" b="1" dirty="0" smtClean="0">
                <a:solidFill>
                  <a:srgbClr val="FF0000"/>
                </a:solidFill>
              </a:rPr>
              <a:t>morphing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Bounded </a:t>
            </a:r>
            <a:r>
              <a:rPr lang="en-US" dirty="0"/>
              <a:t>distortion [Chen et al. 2013 ], ARAP [Alexa 2000]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68" y="4443984"/>
            <a:ext cx="5022856" cy="2263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2424" y="5391135"/>
            <a:ext cx="261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[Chen et al. 2013 ]</a:t>
            </a:r>
          </a:p>
        </p:txBody>
      </p:sp>
    </p:spTree>
    <p:extLst>
      <p:ext uri="{BB962C8B-B14F-4D97-AF65-F5344CB8AC3E}">
        <p14:creationId xmlns:p14="http://schemas.microsoft.com/office/powerpoint/2010/main" val="38360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feasibility theorem-sketch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651" y="3473620"/>
            <a:ext cx="9478698" cy="24196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7257" y="1690688"/>
                <a:ext cx="8984343" cy="59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 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57" y="1690688"/>
                <a:ext cx="8984343" cy="5923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686" y="2685143"/>
            <a:ext cx="902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Conical hull 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3943" y="5893308"/>
                <a:ext cx="1016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43" y="5893308"/>
                <a:ext cx="1016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12343" y="5893308"/>
                <a:ext cx="1088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3" y="5893308"/>
                <a:ext cx="108857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44343" y="5893308"/>
                <a:ext cx="1596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3" y="5893308"/>
                <a:ext cx="159657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01316" y="5886052"/>
                <a:ext cx="15965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316" y="5886052"/>
                <a:ext cx="1596572" cy="523220"/>
              </a:xfrm>
              <a:prstGeom prst="rect">
                <a:avLst/>
              </a:prstGeom>
              <a:blipFill rotWithShape="0">
                <a:blip r:embed="rId8"/>
                <a:stretch>
                  <a:fillRect r="-30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Same guarantees-different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8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Robust Fairing [Crane et al. 2013]: Regular homotopic fairing</a:t>
            </a:r>
            <a:endParaRPr lang="en-US" dirty="0"/>
          </a:p>
        </p:txBody>
      </p:sp>
      <p:pic>
        <p:nvPicPr>
          <p:cNvPr id="4" name="Picture 4" descr="http://www.scilogs.com/hlf/files/regularhomot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26" y="2625969"/>
            <a:ext cx="8260520" cy="3414469"/>
          </a:xfrm>
          <a:prstGeom prst="rect">
            <a:avLst/>
          </a:prstGeom>
          <a:extLst/>
        </p:spPr>
      </p:pic>
    </p:spTree>
    <p:extLst>
      <p:ext uri="{BB962C8B-B14F-4D97-AF65-F5344CB8AC3E}">
        <p14:creationId xmlns:p14="http://schemas.microsoft.com/office/powerpoint/2010/main" val="26197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Regular polygons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7" y="1357315"/>
            <a:ext cx="2029108" cy="26864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4149" y="1690688"/>
                <a:ext cx="101948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 is regular if: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 smtClean="0"/>
                  <a:t>No local intersections</a:t>
                </a:r>
              </a:p>
              <a:p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smtClean="0"/>
                  <a:t>2. No degenerate edges</a:t>
                </a:r>
                <a:endParaRPr lang="en-US" sz="2800" dirty="0"/>
              </a:p>
              <a:p>
                <a:r>
                  <a:rPr lang="en-US" sz="2800" dirty="0" smtClean="0"/>
                  <a:t>    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1690688"/>
                <a:ext cx="10194878" cy="4401205"/>
              </a:xfrm>
              <a:prstGeom prst="rect">
                <a:avLst/>
              </a:prstGeom>
              <a:blipFill rotWithShape="0">
                <a:blip r:embed="rId4"/>
                <a:stretch>
                  <a:fillRect l="-1256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47" y="4218709"/>
            <a:ext cx="2054638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Regular </a:t>
            </a:r>
            <a:r>
              <a:rPr lang="en-US" dirty="0" err="1" smtClean="0">
                <a:solidFill>
                  <a:schemeClr val="accent1"/>
                </a:solidFill>
              </a:rPr>
              <a:t>homotopy</a:t>
            </a:r>
            <a:r>
              <a:rPr lang="en-US" dirty="0" smtClean="0">
                <a:solidFill>
                  <a:schemeClr val="accent1"/>
                </a:solidFill>
              </a:rPr>
              <a:t>: Definition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28" y="3829706"/>
            <a:ext cx="6439799" cy="2857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4149" y="1690688"/>
                <a:ext cx="10194878" cy="275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 regular </a:t>
                </a:r>
                <a:r>
                  <a:rPr lang="en-US" sz="2800" dirty="0" err="1" smtClean="0"/>
                  <a:t>homotopy</a:t>
                </a:r>
                <a:r>
                  <a:rPr lang="en-US" sz="2800" dirty="0" smtClean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 satisfying</a:t>
                </a:r>
              </a:p>
              <a:p>
                <a:pPr marL="514350" indent="-514350">
                  <a:buAutoNum type="arabicPeriod"/>
                </a:pPr>
                <a:endParaRPr lang="en-US" sz="2800" b="0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800" dirty="0" smtClean="0"/>
                  <a:t> is continuous </a:t>
                </a:r>
              </a:p>
              <a:p>
                <a:pPr marL="514350" indent="-514350">
                  <a:buAutoNum type="arabicPeriod" startAt="2"/>
                </a:pPr>
                <a:r>
                  <a:rPr lang="en-US" sz="2800" b="0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 smtClean="0"/>
                  <a:t> is closed</a:t>
                </a:r>
              </a:p>
              <a:p>
                <a:pPr marL="514350" indent="-514350">
                  <a:buAutoNum type="arabicPeriod" startAt="2"/>
                </a:pPr>
                <a:r>
                  <a:rPr lang="en-US" sz="2800" b="0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regular</a:t>
                </a:r>
                <a:endParaRPr lang="en-US" sz="28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1690688"/>
                <a:ext cx="10194878" cy="2757550"/>
              </a:xfrm>
              <a:prstGeom prst="rect">
                <a:avLst/>
              </a:prstGeom>
              <a:blipFill rotWithShape="0">
                <a:blip r:embed="rId4"/>
                <a:stretch>
                  <a:fillRect l="-1256" t="-1987" b="-5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7742367" y="3711019"/>
            <a:ext cx="1275183" cy="699038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79958" y="3204631"/>
            <a:ext cx="17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non-regular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1" y="283449"/>
            <a:ext cx="10515600" cy="6416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Is regular </a:t>
            </a: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homotopy</a:t>
            </a: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always possible</a:t>
            </a:r>
            <a:r>
              <a:rPr lang="en-US" sz="44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?</a:t>
            </a: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US" dirty="0" smtClean="0"/>
              <a:t>Is </a:t>
            </a:r>
            <a:r>
              <a:rPr lang="en-US" dirty="0"/>
              <a:t>regular </a:t>
            </a:r>
            <a:r>
              <a:rPr lang="en-US" dirty="0" err="1"/>
              <a:t>homotopy</a:t>
            </a:r>
            <a:r>
              <a:rPr lang="en-US" dirty="0"/>
              <a:t> possible for the example above?</a:t>
            </a:r>
          </a:p>
          <a:p>
            <a:pPr marL="0" indent="0" algn="ctr">
              <a:buNone/>
            </a:pPr>
            <a:endParaRPr lang="en-US" sz="44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0"/>
          <a:stretch/>
        </p:blipFill>
        <p:spPr>
          <a:xfrm>
            <a:off x="2548148" y="1569852"/>
            <a:ext cx="6481746" cy="2857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94272" y="4618720"/>
            <a:ext cx="333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non-regular </a:t>
            </a:r>
            <a:r>
              <a:rPr lang="en-US" sz="2400" dirty="0" err="1" smtClean="0">
                <a:solidFill>
                  <a:srgbClr val="FF0000"/>
                </a:solidFill>
              </a:rPr>
              <a:t>homotopy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1250" y="5714154"/>
            <a:ext cx="88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818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15822</TotalTime>
  <Words>688</Words>
  <Application>Microsoft Office PowerPoint</Application>
  <PresentationFormat>Widescreen</PresentationFormat>
  <Paragraphs>354</Paragraphs>
  <Slides>55</Slides>
  <Notes>55</Notes>
  <HiddenSlides>5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Homotopic Morphing of Planar Curves</vt:lpstr>
      <vt:lpstr>Morphing of planar curves</vt:lpstr>
      <vt:lpstr>This is how it looks</vt:lpstr>
      <vt:lpstr>Guaranteed morphing: Global intersection prevention</vt:lpstr>
      <vt:lpstr>Our Goal: Local intersection prevention (Regular homotopy) </vt:lpstr>
      <vt:lpstr>Same guarantees-different problem</vt:lpstr>
      <vt:lpstr>Regular polygons</vt:lpstr>
      <vt:lpstr>Regular homotopy: Definition</vt:lpstr>
      <vt:lpstr>PowerPoint Presentation</vt:lpstr>
      <vt:lpstr>Turning number</vt:lpstr>
      <vt:lpstr>PowerPoint Presentation</vt:lpstr>
      <vt:lpstr>PowerPoint Presentation</vt:lpstr>
      <vt:lpstr>PowerPoint Presentation</vt:lpstr>
      <vt:lpstr>Our Goal:</vt:lpstr>
      <vt:lpstr>Main result</vt:lpstr>
      <vt:lpstr>PowerPoint Presentation</vt:lpstr>
      <vt:lpstr>PowerPoint Presentation</vt:lpstr>
      <vt:lpstr>Intrinsic coordinates</vt:lpstr>
      <vt:lpstr>Reconstruction from intrinsic coordinates</vt:lpstr>
      <vt:lpstr>Curve reconstruction</vt:lpstr>
      <vt:lpstr>Closing condition</vt:lpstr>
      <vt:lpstr>Regular polygonal curves</vt:lpstr>
      <vt:lpstr>Angle-length method [Sederberg et al. 1993] </vt:lpstr>
      <vt:lpstr>Angle-length method [Sederberg et al. 1993]</vt:lpstr>
      <vt:lpstr>PowerPoint Presentation</vt:lpstr>
      <vt:lpstr>PowerPoint Presentation</vt:lpstr>
      <vt:lpstr>PowerPoint Presentation</vt:lpstr>
      <vt:lpstr>Choosing an energy</vt:lpstr>
      <vt:lpstr>PowerPoint Presentation</vt:lpstr>
      <vt:lpstr>PowerPoint Presentation</vt:lpstr>
      <vt:lpstr>Optimization</vt:lpstr>
      <vt:lpstr>Well defined, continuous</vt:lpstr>
      <vt:lpstr>PowerPoint Presentation</vt:lpstr>
      <vt:lpstr>Summary: Main result</vt:lpstr>
      <vt:lpstr>PowerPoint Presentation</vt:lpstr>
      <vt:lpstr>PowerPoint Presentation</vt:lpstr>
      <vt:lpstr>Comparison with angle-length</vt:lpstr>
      <vt:lpstr>PowerPoint Presentation</vt:lpstr>
      <vt:lpstr>PowerPoint Presentation</vt:lpstr>
      <vt:lpstr>Additional results: Briefly</vt:lpstr>
      <vt:lpstr>PowerPoint Presentation</vt:lpstr>
      <vt:lpstr>Morphing piecewise smooth curves</vt:lpstr>
      <vt:lpstr>Partial extension to polygon mesh morphing</vt:lpstr>
      <vt:lpstr>Homotopic morphing of b-spline curves</vt:lpstr>
      <vt:lpstr>PowerPoint Presentation</vt:lpstr>
      <vt:lpstr> Problem: Flips always occur at first vertex! (for angle-length also)  </vt:lpstr>
      <vt:lpstr>Results for unmodified algorithm</vt:lpstr>
      <vt:lpstr>PowerPoint Presentation</vt:lpstr>
      <vt:lpstr>PowerPoint Presentation</vt:lpstr>
      <vt:lpstr>PowerPoint Presentation</vt:lpstr>
      <vt:lpstr>Sketch of proof</vt:lpstr>
      <vt:lpstr>PowerPoint Presentation</vt:lpstr>
      <vt:lpstr>Turning number</vt:lpstr>
      <vt:lpstr>Planar morphing problems</vt:lpstr>
      <vt:lpstr>Proof of feasibility theorem-sketch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proposal: presentation</dc:title>
  <dc:creator>dell</dc:creator>
  <cp:lastModifiedBy>Nadav</cp:lastModifiedBy>
  <cp:revision>307</cp:revision>
  <dcterms:created xsi:type="dcterms:W3CDTF">2015-04-28T06:46:09Z</dcterms:created>
  <dcterms:modified xsi:type="dcterms:W3CDTF">2017-02-06T08:55:49Z</dcterms:modified>
</cp:coreProperties>
</file>