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83" r:id="rId5"/>
    <p:sldId id="284" r:id="rId6"/>
    <p:sldId id="285" r:id="rId7"/>
    <p:sldId id="261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Source Sans Pro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23" name="Google Shape;23;p2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1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ource Sans Pro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4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urce Sans Pro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urce Sans Pro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Source Sans Pro"/>
              <a:buNone/>
            </a:pPr>
            <a:r>
              <a:rPr lang="en-US" dirty="0"/>
              <a:t>PyCharm Debugger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D76D-5A18-4E5E-8878-B340D3F8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see how this works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B81484-1EF8-4B5D-9FB2-B71E005509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01" t="8385" r="25618" b="51643"/>
          <a:stretch/>
        </p:blipFill>
        <p:spPr>
          <a:xfrm>
            <a:off x="1951348" y="2073898"/>
            <a:ext cx="7984503" cy="36104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6F4FAE5-08EA-4C63-B68B-A96CAD8931E8}"/>
              </a:ext>
            </a:extLst>
          </p:cNvPr>
          <p:cNvSpPr txBox="1">
            <a:spLocks/>
          </p:cNvSpPr>
          <p:nvPr/>
        </p:nvSpPr>
        <p:spPr>
          <a:xfrm>
            <a:off x="1465868" y="1557191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2800" dirty="0"/>
              <a:t>What is the bug in this program?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417112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104A-CFF9-4A90-8342-35092FC2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800" dirty="0"/>
              <a:t>After running this program we get:</a:t>
            </a:r>
            <a:endParaRPr lang="LID4096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7AC86F-C4D9-4ED6-BADC-8352007ADF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3" t="71752" r="68840" b="6581"/>
          <a:stretch/>
        </p:blipFill>
        <p:spPr>
          <a:xfrm>
            <a:off x="2354344" y="2276840"/>
            <a:ext cx="7220932" cy="323352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2B7F32F-8EB3-4963-85C1-8CEC9BA91530}"/>
              </a:ext>
            </a:extLst>
          </p:cNvPr>
          <p:cNvSpPr txBox="1">
            <a:spLocks/>
          </p:cNvSpPr>
          <p:nvPr/>
        </p:nvSpPr>
        <p:spPr>
          <a:xfrm>
            <a:off x="1505146" y="5796699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2800" dirty="0"/>
              <a:t>Lets try to understand why.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577533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64202-CC5B-4022-8A0E-FFF4F1AC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800" dirty="0"/>
              <a:t>Start debug</a:t>
            </a:r>
            <a:endParaRPr lang="LID4096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1B7AE7-45F4-4039-BED3-A2EC1D4F71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368" r="6675"/>
          <a:stretch/>
        </p:blipFill>
        <p:spPr>
          <a:xfrm>
            <a:off x="584462" y="4025245"/>
            <a:ext cx="11378153" cy="251224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05164-C6AB-4CCB-A8C9-8D850117E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883" y="3262460"/>
            <a:ext cx="9601200" cy="3581400"/>
          </a:xfrm>
        </p:spPr>
        <p:txBody>
          <a:bodyPr/>
          <a:lstStyle/>
          <a:p>
            <a:pPr marL="114300" indent="0">
              <a:buNone/>
            </a:pPr>
            <a:r>
              <a:rPr lang="en-CA" sz="2800" dirty="0"/>
              <a:t>Debug tool window</a:t>
            </a:r>
            <a:endParaRPr lang="LID4096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A521F5-D790-4313-A111-6363B972C6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01" r="46495" b="53127"/>
          <a:stretch/>
        </p:blipFill>
        <p:spPr>
          <a:xfrm>
            <a:off x="3761295" y="214460"/>
            <a:ext cx="4487158" cy="321454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790900-FE31-4240-A931-1680F4A6E8EF}"/>
              </a:ext>
            </a:extLst>
          </p:cNvPr>
          <p:cNvCxnSpPr/>
          <p:nvPr/>
        </p:nvCxnSpPr>
        <p:spPr>
          <a:xfrm>
            <a:off x="3497344" y="1055803"/>
            <a:ext cx="546755" cy="254523"/>
          </a:xfrm>
          <a:prstGeom prst="straightConnector1">
            <a:avLst/>
          </a:prstGeom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07E661-BA2F-4DA6-82E5-998242EBFF9D}"/>
              </a:ext>
            </a:extLst>
          </p:cNvPr>
          <p:cNvCxnSpPr/>
          <p:nvPr/>
        </p:nvCxnSpPr>
        <p:spPr>
          <a:xfrm flipH="1">
            <a:off x="1178351" y="3836709"/>
            <a:ext cx="386498" cy="320512"/>
          </a:xfrm>
          <a:prstGeom prst="straightConnector1">
            <a:avLst/>
          </a:prstGeom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236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3ED71-512F-4AEC-B326-45CF8E3B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800" dirty="0"/>
              <a:t>Add a break point by</a:t>
            </a:r>
            <a:r>
              <a:rPr lang="en-US" sz="2800" dirty="0"/>
              <a:t> clicking in the left gutter and press on debug</a:t>
            </a:r>
            <a:endParaRPr lang="LID4096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44FEE4-06B7-4C30-AAFE-EEEC8DD5F2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64" t="10000" r="40695" b="36770"/>
          <a:stretch/>
        </p:blipFill>
        <p:spPr>
          <a:xfrm>
            <a:off x="3544478" y="1420109"/>
            <a:ext cx="4430598" cy="365053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F35CDC-A005-4D32-907C-EED794CA039C}"/>
              </a:ext>
            </a:extLst>
          </p:cNvPr>
          <p:cNvCxnSpPr>
            <a:cxnSpLocks/>
          </p:cNvCxnSpPr>
          <p:nvPr/>
        </p:nvCxnSpPr>
        <p:spPr>
          <a:xfrm>
            <a:off x="3242821" y="1420109"/>
            <a:ext cx="791851" cy="1398505"/>
          </a:xfrm>
          <a:prstGeom prst="straightConnector1">
            <a:avLst/>
          </a:prstGeom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B288C45-CA04-4491-A75A-5F683AB7CB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629" t="6049" r="3892" b="90000"/>
          <a:stretch/>
        </p:blipFill>
        <p:spPr>
          <a:xfrm>
            <a:off x="1504193" y="1530677"/>
            <a:ext cx="1003337" cy="64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34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8E3DC-8B78-4400-A5E5-2B083270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235" y="247650"/>
            <a:ext cx="9601200" cy="1485900"/>
          </a:xfrm>
        </p:spPr>
        <p:txBody>
          <a:bodyPr/>
          <a:lstStyle/>
          <a:p>
            <a:r>
              <a:rPr lang="en-CA" sz="2800" dirty="0"/>
              <a:t>The program runs until it reaches the break point (highlights line in blue)</a:t>
            </a:r>
            <a:endParaRPr lang="LID4096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497A4-EF10-4402-BFCE-F100C2B2BB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6854C3-C965-4634-9557-5DC7B768CF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3" t="5635" r="1727" b="14444"/>
          <a:stretch/>
        </p:blipFill>
        <p:spPr>
          <a:xfrm>
            <a:off x="223101" y="1140643"/>
            <a:ext cx="11745798" cy="54809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1A3345-78AC-4CFB-92AE-5622ECCD087D}"/>
              </a:ext>
            </a:extLst>
          </p:cNvPr>
          <p:cNvSpPr txBox="1"/>
          <p:nvPr/>
        </p:nvSpPr>
        <p:spPr>
          <a:xfrm>
            <a:off x="829559" y="2766342"/>
            <a:ext cx="177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Variables, their types &amp; values</a:t>
            </a:r>
            <a:endParaRPr lang="LID4096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63B04B-E841-4AB3-B003-0E98ABEE5B66}"/>
              </a:ext>
            </a:extLst>
          </p:cNvPr>
          <p:cNvCxnSpPr/>
          <p:nvPr/>
        </p:nvCxnSpPr>
        <p:spPr>
          <a:xfrm flipH="1">
            <a:off x="1032235" y="3429000"/>
            <a:ext cx="117835" cy="2288357"/>
          </a:xfrm>
          <a:prstGeom prst="straightConnector1">
            <a:avLst/>
          </a:prstGeom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BE39C7-A1C5-4144-A67F-71783D11D2BF}"/>
              </a:ext>
            </a:extLst>
          </p:cNvPr>
          <p:cNvCxnSpPr/>
          <p:nvPr/>
        </p:nvCxnSpPr>
        <p:spPr>
          <a:xfrm flipV="1">
            <a:off x="2601798" y="2626543"/>
            <a:ext cx="1960775" cy="210925"/>
          </a:xfrm>
          <a:prstGeom prst="straightConnector1">
            <a:avLst/>
          </a:prstGeom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037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5F1A-0244-4770-AF32-F5696CFB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800" dirty="0"/>
              <a:t>Open watches window by clicking on</a:t>
            </a:r>
            <a:br>
              <a:rPr lang="en-CA" sz="2800" dirty="0"/>
            </a:br>
            <a:br>
              <a:rPr lang="en-CA" sz="2800" dirty="0"/>
            </a:br>
            <a:r>
              <a:rPr lang="en-CA" sz="2800" dirty="0"/>
              <a:t>Then create new watches by clicking on the + sign (can be helpful when we have many variables &amp; are only interested in values of a few)  </a:t>
            </a:r>
            <a:endParaRPr lang="LID4096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8539E0-0C1A-4637-A1C9-60C762C415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429"/>
          <a:stretch/>
        </p:blipFill>
        <p:spPr>
          <a:xfrm>
            <a:off x="0" y="2828040"/>
            <a:ext cx="12192000" cy="23708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2486F9-8AA7-4821-A6C2-EDFDB8D889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655" t="69965" b="26461"/>
          <a:stretch/>
        </p:blipFill>
        <p:spPr>
          <a:xfrm>
            <a:off x="7126664" y="685800"/>
            <a:ext cx="710152" cy="60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17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85E3B-AAA8-4648-A9E2-44AD2C76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FBB26-D89F-4E72-BE16-CEEA1F1C0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B3A21B-214D-4A29-BB12-5DC0C5C04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7C81EA-1B63-413E-8B3C-EA1539606511}"/>
              </a:ext>
            </a:extLst>
          </p:cNvPr>
          <p:cNvSpPr txBox="1"/>
          <p:nvPr/>
        </p:nvSpPr>
        <p:spPr>
          <a:xfrm>
            <a:off x="546755" y="3082565"/>
            <a:ext cx="2168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Step over brings us to the next line </a:t>
            </a:r>
            <a:endParaRPr lang="LID4096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3A7357-7E59-4259-BE3F-D26742389BFF}"/>
              </a:ext>
            </a:extLst>
          </p:cNvPr>
          <p:cNvCxnSpPr>
            <a:cxnSpLocks/>
          </p:cNvCxnSpPr>
          <p:nvPr/>
        </p:nvCxnSpPr>
        <p:spPr>
          <a:xfrm>
            <a:off x="1371600" y="3605785"/>
            <a:ext cx="937967" cy="1221720"/>
          </a:xfrm>
          <a:prstGeom prst="straightConnector1">
            <a:avLst/>
          </a:prstGeom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28E215-CBAF-47BB-8C11-83029FEFFA54}"/>
              </a:ext>
            </a:extLst>
          </p:cNvPr>
          <p:cNvSpPr txBox="1"/>
          <p:nvPr/>
        </p:nvSpPr>
        <p:spPr>
          <a:xfrm>
            <a:off x="2714920" y="5637229"/>
            <a:ext cx="2667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We can now see our bug.</a:t>
            </a:r>
          </a:p>
          <a:p>
            <a:r>
              <a:rPr lang="en-CA" dirty="0"/>
              <a:t>Types are not the same.</a:t>
            </a:r>
            <a:endParaRPr lang="LID4096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C22AC4-110A-47B7-AD53-5A9FCE37B458}"/>
              </a:ext>
            </a:extLst>
          </p:cNvPr>
          <p:cNvCxnSpPr>
            <a:cxnSpLocks/>
          </p:cNvCxnSpPr>
          <p:nvPr/>
        </p:nvCxnSpPr>
        <p:spPr>
          <a:xfrm flipH="1" flipV="1">
            <a:off x="1840583" y="5722070"/>
            <a:ext cx="815421" cy="176769"/>
          </a:xfrm>
          <a:prstGeom prst="straightConnector1">
            <a:avLst/>
          </a:prstGeom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87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A650-0C03-49B0-978A-F2A1DD0F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800" dirty="0"/>
              <a:t>Now the code runs as we wanted it to.</a:t>
            </a:r>
            <a:endParaRPr lang="LID4096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A67645-5B2C-43CA-BC1C-B1F7189229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7" t="12921" r="33660" b="8179"/>
          <a:stretch/>
        </p:blipFill>
        <p:spPr>
          <a:xfrm>
            <a:off x="2582943" y="1244339"/>
            <a:ext cx="7371761" cy="541098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A8B30B9-8A2E-401D-A656-E6ED9F6DE339}"/>
              </a:ext>
            </a:extLst>
          </p:cNvPr>
          <p:cNvCxnSpPr>
            <a:cxnSpLocks/>
          </p:cNvCxnSpPr>
          <p:nvPr/>
        </p:nvCxnSpPr>
        <p:spPr>
          <a:xfrm>
            <a:off x="5703216" y="1079402"/>
            <a:ext cx="937967" cy="1221720"/>
          </a:xfrm>
          <a:prstGeom prst="straightConnector1">
            <a:avLst/>
          </a:prstGeom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441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AE5C-D4B9-47D5-85EB-848B7CA27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800" dirty="0"/>
              <a:t>The difference between step over &amp; step into</a:t>
            </a:r>
            <a:endParaRPr lang="LID4096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90D753-FE0C-40AC-A9F3-94609ACB47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63" t="14571" r="30490" b="6529"/>
          <a:stretch/>
        </p:blipFill>
        <p:spPr>
          <a:xfrm>
            <a:off x="2316637" y="1272618"/>
            <a:ext cx="7711126" cy="54109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27496E-D674-4D83-9352-941DE1C73003}"/>
              </a:ext>
            </a:extLst>
          </p:cNvPr>
          <p:cNvSpPr txBox="1"/>
          <p:nvPr/>
        </p:nvSpPr>
        <p:spPr>
          <a:xfrm>
            <a:off x="1084082" y="2171700"/>
            <a:ext cx="32805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over steps to the next line Python will execute, skipping the methods referenced at the current execution point (if any). </a:t>
            </a:r>
          </a:p>
          <a:p>
            <a:r>
              <a:rPr lang="en-US" dirty="0"/>
              <a:t>Meaning we did not go into </a:t>
            </a:r>
            <a:r>
              <a:rPr lang="en-US" dirty="0" err="1"/>
              <a:t>sortList</a:t>
            </a:r>
            <a:r>
              <a:rPr lang="en-US" dirty="0"/>
              <a:t> function.</a:t>
            </a:r>
          </a:p>
          <a:p>
            <a:r>
              <a:rPr lang="en-US" dirty="0"/>
              <a:t>This is the situation after 3 step overs from break point.</a:t>
            </a:r>
          </a:p>
          <a:p>
            <a:r>
              <a:rPr lang="en-US" dirty="0"/>
              <a:t>Notice highlighted line was not printed yet.</a:t>
            </a:r>
          </a:p>
          <a:p>
            <a:endParaRPr lang="LID4096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C4FAAB-8724-4380-9001-7D38D13C2853}"/>
              </a:ext>
            </a:extLst>
          </p:cNvPr>
          <p:cNvCxnSpPr>
            <a:cxnSpLocks/>
          </p:cNvCxnSpPr>
          <p:nvPr/>
        </p:nvCxnSpPr>
        <p:spPr>
          <a:xfrm>
            <a:off x="1378670" y="4437039"/>
            <a:ext cx="937967" cy="1907200"/>
          </a:xfrm>
          <a:prstGeom prst="straightConnector1">
            <a:avLst/>
          </a:prstGeom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FC7F52E-AD35-41D0-941C-565C3D692708}"/>
              </a:ext>
            </a:extLst>
          </p:cNvPr>
          <p:cNvSpPr txBox="1"/>
          <p:nvPr/>
        </p:nvSpPr>
        <p:spPr>
          <a:xfrm>
            <a:off x="10331777" y="1941922"/>
            <a:ext cx="1376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is sorted</a:t>
            </a:r>
            <a:endParaRPr lang="LID4096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69F9DC-BCC7-4D55-817A-2A906117E436}"/>
              </a:ext>
            </a:extLst>
          </p:cNvPr>
          <p:cNvCxnSpPr>
            <a:cxnSpLocks/>
          </p:cNvCxnSpPr>
          <p:nvPr/>
        </p:nvCxnSpPr>
        <p:spPr>
          <a:xfrm flipH="1">
            <a:off x="9332536" y="2301122"/>
            <a:ext cx="1306398" cy="319530"/>
          </a:xfrm>
          <a:prstGeom prst="straightConnector1">
            <a:avLst/>
          </a:prstGeom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70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E521-3D24-4FFB-BFD2-A58C40C3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800" dirty="0"/>
              <a:t>After 3 step </a:t>
            </a:r>
            <a:r>
              <a:rPr lang="en-CA" sz="2800" dirty="0" err="1"/>
              <a:t>inots</a:t>
            </a:r>
            <a:r>
              <a:rPr lang="en-CA" sz="2800" dirty="0"/>
              <a:t> we get to </a:t>
            </a:r>
            <a:r>
              <a:rPr lang="en-CA" sz="2800" dirty="0" err="1"/>
              <a:t>sortList</a:t>
            </a:r>
            <a:r>
              <a:rPr lang="en-CA" sz="2800" dirty="0"/>
              <a:t> function</a:t>
            </a:r>
            <a:endParaRPr lang="LID4096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089A0-3DFC-43E3-8409-AFF087B0B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7" t="12784" r="35283" b="18213"/>
          <a:stretch/>
        </p:blipFill>
        <p:spPr>
          <a:xfrm>
            <a:off x="2245150" y="1428750"/>
            <a:ext cx="7701699" cy="473225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25743E1-0FEB-417A-8C43-66493D08EC1F}"/>
              </a:ext>
            </a:extLst>
          </p:cNvPr>
          <p:cNvCxnSpPr>
            <a:cxnSpLocks/>
          </p:cNvCxnSpPr>
          <p:nvPr/>
        </p:nvCxnSpPr>
        <p:spPr>
          <a:xfrm>
            <a:off x="4378750" y="5106020"/>
            <a:ext cx="325225" cy="323230"/>
          </a:xfrm>
          <a:prstGeom prst="straightConnector1">
            <a:avLst/>
          </a:prstGeom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936694F-0315-460B-9C15-E550415BC914}"/>
              </a:ext>
            </a:extLst>
          </p:cNvPr>
          <p:cNvSpPr txBox="1"/>
          <p:nvPr/>
        </p:nvSpPr>
        <p:spPr>
          <a:xfrm>
            <a:off x="3761295" y="4798243"/>
            <a:ext cx="1234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Step into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80A8AC-0A58-4C33-96C0-BA92E1780AAF}"/>
              </a:ext>
            </a:extLst>
          </p:cNvPr>
          <p:cNvSpPr txBox="1"/>
          <p:nvPr/>
        </p:nvSpPr>
        <p:spPr>
          <a:xfrm>
            <a:off x="2384981" y="2535810"/>
            <a:ext cx="2611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Notice that all our main variables are not shown now, we only see local variables from </a:t>
            </a:r>
            <a:r>
              <a:rPr lang="en-CA" dirty="0" err="1"/>
              <a:t>sortList</a:t>
            </a:r>
            <a:r>
              <a:rPr lang="en-CA" dirty="0"/>
              <a:t>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2060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1725105" y="1758100"/>
            <a:ext cx="11484990" cy="4427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CA" sz="2800" dirty="0"/>
              <a:t>A computer program will always do what you tell it to, </a:t>
            </a:r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CA" sz="2800" dirty="0"/>
              <a:t>BUT,</a:t>
            </a:r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CA" sz="2800" dirty="0"/>
              <a:t>What you tell the program to do might not be the same as </a:t>
            </a:r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CA" sz="2800" dirty="0"/>
              <a:t>what you want it to do.</a:t>
            </a:r>
            <a:endParaRPr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A1F15-1FBF-44FD-A50E-40446CD7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800" dirty="0"/>
              <a:t>After another step a is sorted</a:t>
            </a:r>
            <a:endParaRPr lang="LID4096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965B5-9338-4EFF-9C03-064252053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20C95-1031-4C64-8A5A-A44AAA11A1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2" t="12784" r="25464" b="14444"/>
          <a:stretch/>
        </p:blipFill>
        <p:spPr>
          <a:xfrm>
            <a:off x="1687397" y="1581346"/>
            <a:ext cx="8568965" cy="499070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AA2C0E-63F4-48F0-870F-D676046F617D}"/>
              </a:ext>
            </a:extLst>
          </p:cNvPr>
          <p:cNvCxnSpPr>
            <a:cxnSpLocks/>
          </p:cNvCxnSpPr>
          <p:nvPr/>
        </p:nvCxnSpPr>
        <p:spPr>
          <a:xfrm flipH="1">
            <a:off x="3202756" y="1218100"/>
            <a:ext cx="68345" cy="4324861"/>
          </a:xfrm>
          <a:prstGeom prst="straightConnector1">
            <a:avLst/>
          </a:prstGeom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5459C6-9496-4969-8875-DCC05FA048CE}"/>
              </a:ext>
            </a:extLst>
          </p:cNvPr>
          <p:cNvCxnSpPr>
            <a:cxnSpLocks/>
          </p:cNvCxnSpPr>
          <p:nvPr/>
        </p:nvCxnSpPr>
        <p:spPr>
          <a:xfrm>
            <a:off x="3396006" y="1218100"/>
            <a:ext cx="3664670" cy="363246"/>
          </a:xfrm>
          <a:prstGeom prst="straightConnector1">
            <a:avLst/>
          </a:prstGeom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945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1383E-81E2-4914-ABF2-05C4B4BD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800" dirty="0"/>
              <a:t>And after another one we are back to our main</a:t>
            </a:r>
            <a:endParaRPr lang="LID4096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BD265E-1A65-49D5-BACE-2CC28B2AE0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13471" r="25464" b="6254"/>
          <a:stretch/>
        </p:blipFill>
        <p:spPr>
          <a:xfrm>
            <a:off x="1797377" y="1140643"/>
            <a:ext cx="8597245" cy="550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79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2C8F-8B00-4440-8D79-91719F59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800" dirty="0"/>
              <a:t>You can now use resume program to let the program run to the end</a:t>
            </a:r>
            <a:endParaRPr lang="LID4096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63A8AB-A8E1-4E25-8AB3-41619F476D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4" t="13196" r="32939" b="10441"/>
          <a:stretch/>
        </p:blipFill>
        <p:spPr>
          <a:xfrm>
            <a:off x="2175235" y="1458208"/>
            <a:ext cx="7993930" cy="523698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DC7762-714C-4978-91AE-33D4CEBAEE63}"/>
              </a:ext>
            </a:extLst>
          </p:cNvPr>
          <p:cNvCxnSpPr>
            <a:cxnSpLocks/>
          </p:cNvCxnSpPr>
          <p:nvPr/>
        </p:nvCxnSpPr>
        <p:spPr>
          <a:xfrm flipH="1">
            <a:off x="2403835" y="1218100"/>
            <a:ext cx="867267" cy="4268300"/>
          </a:xfrm>
          <a:prstGeom prst="straightConnector1">
            <a:avLst/>
          </a:prstGeom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237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EF4CF-4CFB-4184-9682-B1292EA85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800" dirty="0"/>
              <a:t>More information about debug tool can be found at https://www.jetbrains.com/help/pycharm/debug-tool-window.html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95104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1758099" y="2291892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 dirty="0"/>
              <a:t>A Bug is an error or problem in a computer program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7;p16">
            <a:extLst>
              <a:ext uri="{FF2B5EF4-FFF2-40B4-BE49-F238E27FC236}">
                <a16:creationId xmlns:a16="http://schemas.microsoft.com/office/drawing/2014/main" id="{87EF2564-C91F-424F-AF40-D56744C4B9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1560136"/>
            <a:ext cx="9601200" cy="3581400"/>
          </a:xfrm>
        </p:spPr>
        <p:txBody>
          <a:bodyPr/>
          <a:lstStyle/>
          <a:p>
            <a:pPr lvl="0"/>
            <a:r>
              <a:rPr lang="en-US" sz="2800" dirty="0"/>
              <a:t>Syntax error:</a:t>
            </a:r>
          </a:p>
          <a:p>
            <a:pPr marL="571500" lvl="1" indent="0">
              <a:buNone/>
            </a:pPr>
            <a:r>
              <a:rPr lang="en-US" sz="2800" dirty="0"/>
              <a:t>The code is not written in a proper Python language. </a:t>
            </a:r>
          </a:p>
          <a:p>
            <a:pPr marL="571500" lvl="1" indent="0">
              <a:buNone/>
            </a:pPr>
            <a:endParaRPr lang="en-US" sz="2800" dirty="0"/>
          </a:p>
          <a:p>
            <a:r>
              <a:rPr lang="en-US" sz="2800" dirty="0"/>
              <a:t>Runtime error:</a:t>
            </a:r>
          </a:p>
          <a:p>
            <a:pPr marL="571500" lvl="1" indent="0">
              <a:buNone/>
            </a:pPr>
            <a:r>
              <a:rPr lang="en-US" sz="2800" dirty="0"/>
              <a:t>Happens while the program is running. (for example: division by zero)</a:t>
            </a:r>
          </a:p>
          <a:p>
            <a:pPr marL="571500" lvl="1" indent="0">
              <a:buNone/>
            </a:pPr>
            <a:endParaRPr lang="en-US" sz="2800" dirty="0"/>
          </a:p>
          <a:p>
            <a:r>
              <a:rPr lang="en-US" sz="2800" dirty="0"/>
              <a:t>Semantic error:</a:t>
            </a:r>
          </a:p>
          <a:p>
            <a:pPr marL="571500" lvl="1" indent="0">
              <a:buNone/>
            </a:pPr>
            <a:r>
              <a:rPr lang="en-US" sz="2800" dirty="0"/>
              <a:t>The code is not doing what we intended it to do. </a:t>
            </a:r>
          </a:p>
          <a:p>
            <a:pPr marL="571500" lvl="1" indent="0">
              <a:buNone/>
            </a:pPr>
            <a:endParaRPr lang="en-US" dirty="0"/>
          </a:p>
        </p:txBody>
      </p:sp>
      <p:sp>
        <p:nvSpPr>
          <p:cNvPr id="5" name="Google Shape;116;p16">
            <a:extLst>
              <a:ext uri="{FF2B5EF4-FFF2-40B4-BE49-F238E27FC236}">
                <a16:creationId xmlns:a16="http://schemas.microsoft.com/office/drawing/2014/main" id="{7815CF74-B667-41D3-8B02-E416EAA62A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lvl="0"/>
            <a:r>
              <a:rPr lang="en-US" dirty="0"/>
              <a:t>Different bug types:</a:t>
            </a:r>
          </a:p>
        </p:txBody>
      </p:sp>
    </p:spTree>
    <p:extLst>
      <p:ext uri="{BB962C8B-B14F-4D97-AF65-F5344CB8AC3E}">
        <p14:creationId xmlns:p14="http://schemas.microsoft.com/office/powerpoint/2010/main" val="241002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7;p16">
            <a:extLst>
              <a:ext uri="{FF2B5EF4-FFF2-40B4-BE49-F238E27FC236}">
                <a16:creationId xmlns:a16="http://schemas.microsoft.com/office/drawing/2014/main" id="{87EF2564-C91F-424F-AF40-D56744C4B9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1560136"/>
            <a:ext cx="9601200" cy="3581400"/>
          </a:xfrm>
        </p:spPr>
        <p:txBody>
          <a:bodyPr/>
          <a:lstStyle/>
          <a:p>
            <a:pPr lvl="0"/>
            <a:r>
              <a:rPr lang="en-US" sz="2800" dirty="0"/>
              <a:t>Syntax error:</a:t>
            </a:r>
          </a:p>
          <a:p>
            <a:pPr marL="571500" lvl="1" indent="0">
              <a:buNone/>
            </a:pPr>
            <a:r>
              <a:rPr lang="en-US" sz="2800" dirty="0"/>
              <a:t>The code is not written in a proper Python language. </a:t>
            </a:r>
          </a:p>
          <a:p>
            <a:pPr marL="571500" lvl="1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Program will not run.</a:t>
            </a:r>
          </a:p>
          <a:p>
            <a:r>
              <a:rPr lang="en-US" sz="2800" dirty="0"/>
              <a:t>Runtime error:</a:t>
            </a:r>
          </a:p>
          <a:p>
            <a:pPr marL="571500" lvl="1" indent="0">
              <a:buNone/>
            </a:pPr>
            <a:r>
              <a:rPr lang="en-US" sz="2800" dirty="0"/>
              <a:t>Happens while the program is running. (for example: division by zero)</a:t>
            </a:r>
          </a:p>
          <a:p>
            <a:pPr marL="571500" lvl="1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Program runs until it reaches the error &amp; crashes.</a:t>
            </a:r>
          </a:p>
          <a:p>
            <a:r>
              <a:rPr lang="en-US" sz="2800" dirty="0"/>
              <a:t>Semantic error:</a:t>
            </a:r>
          </a:p>
          <a:p>
            <a:pPr marL="571500" lvl="1" indent="0">
              <a:buNone/>
            </a:pPr>
            <a:r>
              <a:rPr lang="en-US" sz="2800" dirty="0"/>
              <a:t>The code is not doing what we intended it to do.</a:t>
            </a:r>
          </a:p>
          <a:p>
            <a:pPr marL="571500" lvl="1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Program appears to work fine.</a:t>
            </a:r>
            <a:endParaRPr lang="en-US" sz="2800" dirty="0"/>
          </a:p>
          <a:p>
            <a:pPr marL="571500" lvl="1" indent="0">
              <a:buNone/>
            </a:pPr>
            <a:endParaRPr lang="en-US" dirty="0"/>
          </a:p>
        </p:txBody>
      </p:sp>
      <p:sp>
        <p:nvSpPr>
          <p:cNvPr id="5" name="Google Shape;116;p16">
            <a:extLst>
              <a:ext uri="{FF2B5EF4-FFF2-40B4-BE49-F238E27FC236}">
                <a16:creationId xmlns:a16="http://schemas.microsoft.com/office/drawing/2014/main" id="{7815CF74-B667-41D3-8B02-E416EAA62A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lvl="0"/>
            <a:r>
              <a:rPr lang="en-US" dirty="0"/>
              <a:t>Different bug types:</a:t>
            </a:r>
          </a:p>
        </p:txBody>
      </p:sp>
    </p:spTree>
    <p:extLst>
      <p:ext uri="{BB962C8B-B14F-4D97-AF65-F5344CB8AC3E}">
        <p14:creationId xmlns:p14="http://schemas.microsoft.com/office/powerpoint/2010/main" val="145190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7;p16">
            <a:extLst>
              <a:ext uri="{FF2B5EF4-FFF2-40B4-BE49-F238E27FC236}">
                <a16:creationId xmlns:a16="http://schemas.microsoft.com/office/drawing/2014/main" id="{87EF2564-C91F-424F-AF40-D56744C4B9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1560136"/>
            <a:ext cx="9601200" cy="3581400"/>
          </a:xfrm>
        </p:spPr>
        <p:txBody>
          <a:bodyPr/>
          <a:lstStyle/>
          <a:p>
            <a:pPr lvl="0"/>
            <a:r>
              <a:rPr lang="en-US" sz="2800" dirty="0"/>
              <a:t>Syntax error:</a:t>
            </a:r>
          </a:p>
          <a:p>
            <a:pPr marL="571500" lvl="1" indent="0">
              <a:buNone/>
            </a:pPr>
            <a:r>
              <a:rPr lang="en-US" sz="2800" dirty="0"/>
              <a:t>The code is not written in a proper Python language. </a:t>
            </a:r>
          </a:p>
          <a:p>
            <a:pPr marL="571500" lvl="1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Program will not run.</a:t>
            </a:r>
          </a:p>
          <a:p>
            <a:r>
              <a:rPr lang="en-US" sz="2800" dirty="0"/>
              <a:t>Runtime error:</a:t>
            </a:r>
          </a:p>
          <a:p>
            <a:pPr marL="571500" lvl="1" indent="0">
              <a:buNone/>
            </a:pPr>
            <a:r>
              <a:rPr lang="en-US" sz="2800" dirty="0"/>
              <a:t>Happens while the program is running. (for example: division by zero)</a:t>
            </a:r>
          </a:p>
          <a:p>
            <a:pPr marL="571500" lvl="1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Program runs until it reaches the error &amp; crashes.</a:t>
            </a:r>
          </a:p>
          <a:p>
            <a:r>
              <a:rPr lang="en-US" sz="2800" dirty="0"/>
              <a:t>Semantic error:</a:t>
            </a:r>
          </a:p>
          <a:p>
            <a:pPr marL="571500" lvl="1" indent="0">
              <a:buNone/>
            </a:pPr>
            <a:r>
              <a:rPr lang="en-US" sz="2800" dirty="0"/>
              <a:t>The code is not doing what we intended it to do.</a:t>
            </a:r>
          </a:p>
          <a:p>
            <a:pPr marL="571500" lvl="1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Program appears to work fine. THE TRICKIEST TO FIX</a:t>
            </a:r>
            <a:endParaRPr lang="en-US" sz="2800" dirty="0"/>
          </a:p>
          <a:p>
            <a:pPr marL="571500" lvl="1" indent="0">
              <a:buNone/>
            </a:pPr>
            <a:endParaRPr lang="en-US" dirty="0"/>
          </a:p>
        </p:txBody>
      </p:sp>
      <p:sp>
        <p:nvSpPr>
          <p:cNvPr id="5" name="Google Shape;116;p16">
            <a:extLst>
              <a:ext uri="{FF2B5EF4-FFF2-40B4-BE49-F238E27FC236}">
                <a16:creationId xmlns:a16="http://schemas.microsoft.com/office/drawing/2014/main" id="{7815CF74-B667-41D3-8B02-E416EAA62A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lvl="0"/>
            <a:r>
              <a:rPr lang="en-US" dirty="0"/>
              <a:t>Different bug types:</a:t>
            </a:r>
          </a:p>
        </p:txBody>
      </p:sp>
    </p:spTree>
    <p:extLst>
      <p:ext uri="{BB962C8B-B14F-4D97-AF65-F5344CB8AC3E}">
        <p14:creationId xmlns:p14="http://schemas.microsoft.com/office/powerpoint/2010/main" val="212028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 dirty="0"/>
              <a:t>Possible semantic errors:</a:t>
            </a:r>
            <a:endParaRPr dirty="0"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2000"/>
            </a:pPr>
            <a:r>
              <a:rPr lang="en-CA" sz="2800" dirty="0"/>
              <a:t>Functions are not called when they are supposed to be</a:t>
            </a:r>
          </a:p>
          <a:p>
            <a:pPr marL="342900">
              <a:spcBef>
                <a:spcPts val="0"/>
              </a:spcBef>
              <a:buSzPts val="2000"/>
            </a:pPr>
            <a:r>
              <a:rPr lang="en-CA" sz="2800" dirty="0"/>
              <a:t>Functions are called too many times</a:t>
            </a:r>
          </a:p>
          <a:p>
            <a:pPr marL="342900">
              <a:spcBef>
                <a:spcPts val="0"/>
              </a:spcBef>
              <a:buSzPts val="2000"/>
            </a:pPr>
            <a:r>
              <a:rPr lang="en-CA" sz="2800" dirty="0"/>
              <a:t>Wrong loop condition so it loops the wrong number of times</a:t>
            </a:r>
          </a:p>
          <a:p>
            <a:pPr marL="342900">
              <a:spcBef>
                <a:spcPts val="0"/>
              </a:spcBef>
              <a:buSzPts val="2000"/>
            </a:pPr>
            <a:r>
              <a:rPr lang="en-CA" sz="2800" dirty="0"/>
              <a:t>An infinite loop</a:t>
            </a:r>
          </a:p>
          <a:p>
            <a:pPr marL="342900">
              <a:spcBef>
                <a:spcPts val="0"/>
              </a:spcBef>
              <a:buSzPts val="2000"/>
            </a:pPr>
            <a:r>
              <a:rPr lang="en-CA" sz="2800" dirty="0"/>
              <a:t>And many </a:t>
            </a:r>
            <a:r>
              <a:rPr lang="en-CA" sz="2800" dirty="0" err="1"/>
              <a:t>many</a:t>
            </a:r>
            <a:r>
              <a:rPr lang="en-CA" sz="2800" dirty="0"/>
              <a:t> more</a:t>
            </a:r>
          </a:p>
          <a:p>
            <a:pPr marL="0" indent="0">
              <a:spcBef>
                <a:spcPts val="0"/>
              </a:spcBef>
              <a:buSzPts val="2000"/>
              <a:buNone/>
            </a:pPr>
            <a:endParaRPr lang="en-CA" sz="2800" dirty="0"/>
          </a:p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5D7E4-620E-41E5-AB49-3B30B3AF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Debugger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699E9-B7E9-4828-9594-D9E40039F6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2800" dirty="0"/>
              <a:t>A program that lets you step through your code one line at a time &amp; shows what values are stored in all of the variables.</a:t>
            </a:r>
          </a:p>
          <a:p>
            <a:r>
              <a:rPr lang="en-CA" sz="2800" dirty="0"/>
              <a:t>We will focus on PyCharm debugger, but all debuggers have the same main features.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09903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8239-CC92-4B86-A84B-CBCE5026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Debugger main features: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28FD9-D8E8-439F-8311-250FC51D5E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2800" dirty="0"/>
              <a:t>Step (over/into/out…):</a:t>
            </a:r>
          </a:p>
          <a:p>
            <a:pPr marL="571500" lvl="1" indent="0">
              <a:buNone/>
            </a:pPr>
            <a:r>
              <a:rPr lang="en-CA" sz="2800" dirty="0"/>
              <a:t>Allows us to step through our code line by line.</a:t>
            </a:r>
          </a:p>
          <a:p>
            <a:r>
              <a:rPr lang="en-CA" sz="2800" dirty="0"/>
              <a:t>Break points:</a:t>
            </a:r>
          </a:p>
          <a:p>
            <a:pPr marL="571500" lvl="1" indent="0">
              <a:buNone/>
            </a:pPr>
            <a:r>
              <a:rPr lang="en-CA" sz="2800" dirty="0"/>
              <a:t>Allow our program to run &amp; stop at a specific line, without executing it.</a:t>
            </a:r>
          </a:p>
          <a:p>
            <a:r>
              <a:rPr lang="en-CA" sz="2800" dirty="0"/>
              <a:t>Watches:</a:t>
            </a:r>
          </a:p>
          <a:p>
            <a:pPr marL="571500" lvl="1" indent="0">
              <a:buNone/>
            </a:pPr>
            <a:r>
              <a:rPr lang="en-US" sz="2800" dirty="0"/>
              <a:t>Allow us to watch any specific variable.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40488272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587</Words>
  <Application>Microsoft Office PowerPoint</Application>
  <PresentationFormat>Widescreen</PresentationFormat>
  <Paragraphs>80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Source Sans Pro</vt:lpstr>
      <vt:lpstr>Crop</vt:lpstr>
      <vt:lpstr>PyCharm Debugger</vt:lpstr>
      <vt:lpstr>Introduction</vt:lpstr>
      <vt:lpstr>A Bug is an error or problem in a computer program</vt:lpstr>
      <vt:lpstr>Different bug types:</vt:lpstr>
      <vt:lpstr>Different bug types:</vt:lpstr>
      <vt:lpstr>Different bug types:</vt:lpstr>
      <vt:lpstr>Possible semantic errors:</vt:lpstr>
      <vt:lpstr>A Debugger</vt:lpstr>
      <vt:lpstr>Debugger main features:</vt:lpstr>
      <vt:lpstr>Let’s see how this works</vt:lpstr>
      <vt:lpstr>After running this program we get:</vt:lpstr>
      <vt:lpstr>Start debug</vt:lpstr>
      <vt:lpstr>Add a break point by clicking in the left gutter and press on debug</vt:lpstr>
      <vt:lpstr>The program runs until it reaches the break point (highlights line in blue)</vt:lpstr>
      <vt:lpstr>Open watches window by clicking on  Then create new watches by clicking on the + sign (can be helpful when we have many variables &amp; are only interested in values of a few)  </vt:lpstr>
      <vt:lpstr>PowerPoint Presentation</vt:lpstr>
      <vt:lpstr>Now the code runs as we wanted it to.</vt:lpstr>
      <vt:lpstr>The difference between step over &amp; step into</vt:lpstr>
      <vt:lpstr>After 3 step inots we get to sortList function</vt:lpstr>
      <vt:lpstr>After another step a is sorted</vt:lpstr>
      <vt:lpstr>And after another one we are back to our main</vt:lpstr>
      <vt:lpstr>You can now use resume program to let the program run to the end</vt:lpstr>
      <vt:lpstr>More information about debug tool can be found at https://www.jetbrains.com/help/pycharm/debug-tool-window.html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PyCharm Debugger</dc:title>
  <cp:lastModifiedBy>Karinne Attali</cp:lastModifiedBy>
  <cp:revision>13</cp:revision>
  <dcterms:modified xsi:type="dcterms:W3CDTF">2018-12-09T17:24:24Z</dcterms:modified>
</cp:coreProperties>
</file>