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67" r:id="rId3"/>
    <p:sldId id="268" r:id="rId4"/>
    <p:sldId id="264" r:id="rId5"/>
    <p:sldId id="265"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7" autoAdjust="0"/>
    <p:restoredTop sz="64527" autoAdjust="0"/>
  </p:normalViewPr>
  <p:slideViewPr>
    <p:cSldViewPr>
      <p:cViewPr varScale="1">
        <p:scale>
          <a:sx n="50" d="100"/>
          <a:sy n="50" d="100"/>
        </p:scale>
        <p:origin x="1944" y="2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C260-301E-4846-99DE-A85FD0298D5B}" type="datetimeFigureOut">
              <a:rPr lang="en-US" smtClean="0"/>
              <a:t>21/01/2017</a:t>
            </a:fld>
            <a:endParaRPr lang="en-US"/>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1BD23-29E9-4E3A-87CD-D66E7E3320DC}" type="slidenum">
              <a:rPr lang="en-US" smtClean="0"/>
              <a:t>‹#›</a:t>
            </a:fld>
            <a:endParaRPr lang="en-US"/>
          </a:p>
        </p:txBody>
      </p:sp>
    </p:spTree>
    <p:extLst>
      <p:ext uri="{BB962C8B-B14F-4D97-AF65-F5344CB8AC3E}">
        <p14:creationId xmlns:p14="http://schemas.microsoft.com/office/powerpoint/2010/main" val="2271694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en-US" dirty="0"/>
              <a:t>Today I will talk to you about a project I have done about descending cyclist’s speed as an example of the usage of differential equations. Different cyclists use different positions in order to reach maximum aerodynamics. It’s reflected mostly in downhills.</a:t>
            </a:r>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1</a:t>
            </a:fld>
            <a:endParaRPr lang="en-US"/>
          </a:p>
        </p:txBody>
      </p:sp>
    </p:spTree>
    <p:extLst>
      <p:ext uri="{BB962C8B-B14F-4D97-AF65-F5344CB8AC3E}">
        <p14:creationId xmlns:p14="http://schemas.microsoft.com/office/powerpoint/2010/main" val="336063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en-US" baseline="0" dirty="0"/>
              <a:t>This equation is the power equation of the cyclist. While descending, the cyclist’s power is 0, so I can remove the velocity from the equation and get this equation. This is a differential equation, because acceleration is the derivative of velocity. In the green color, these are parameters I know, as cyclist’s mass, road incline, air density. In the blue color these are variables and in the red color these are parameters I had to find.</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2</a:t>
            </a:fld>
            <a:endParaRPr lang="en-US"/>
          </a:p>
        </p:txBody>
      </p:sp>
    </p:spTree>
    <p:extLst>
      <p:ext uri="{BB962C8B-B14F-4D97-AF65-F5344CB8AC3E}">
        <p14:creationId xmlns:p14="http://schemas.microsoft.com/office/powerpoint/2010/main" val="49958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en-US" baseline="0" dirty="0"/>
              <a:t>In order to solve the differential equation I had to first find k1 and k2. In order to do so </a:t>
            </a:r>
            <a:r>
              <a:rPr lang="en-US" baseline="0" dirty="0"/>
              <a:t>I created a set of equations of two equations in two variables. One equation represents a part of the Hermon mountain downhill, and the second one is a part of </a:t>
            </a:r>
            <a:r>
              <a:rPr lang="en-US" baseline="0" dirty="0" err="1"/>
              <a:t>Nes</a:t>
            </a:r>
            <a:r>
              <a:rPr lang="en-US" baseline="0" dirty="0"/>
              <a:t> Harim downhill, near Bet </a:t>
            </a:r>
            <a:r>
              <a:rPr lang="en-US" baseline="0" dirty="0" err="1"/>
              <a:t>Shemesh</a:t>
            </a:r>
            <a:r>
              <a:rPr lang="en-US" baseline="0" dirty="0"/>
              <a:t>.</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3</a:t>
            </a:fld>
            <a:endParaRPr lang="en-US"/>
          </a:p>
        </p:txBody>
      </p:sp>
    </p:spTree>
    <p:extLst>
      <p:ext uri="{BB962C8B-B14F-4D97-AF65-F5344CB8AC3E}">
        <p14:creationId xmlns:p14="http://schemas.microsoft.com/office/powerpoint/2010/main" val="427712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r" rtl="1"/>
                <a:r>
                  <a:rPr lang="en-US" baseline="0" dirty="0"/>
                  <a:t>Now I can solve the differential equation. We will pick an initial speed, v0, and will use it to find the acceleration, dv to </a:t>
                </a:r>
                <a:r>
                  <a:rPr lang="en-US" baseline="0" dirty="0" err="1"/>
                  <a:t>dt.</a:t>
                </a:r>
                <a:r>
                  <a:rPr lang="en-US" baseline="0" dirty="0"/>
                  <a:t> The result will be multiplied by a short period of time so that I can find the difference in speed. I will add this difference to v0 and get the next speed, v1. Repeating this procedure will sequence of velocities. This method is called Euler method for solving differential equations.</a:t>
                </a:r>
                <a:endParaRPr lang="en-US" dirty="0"/>
              </a:p>
            </p:txBody>
          </p:sp>
        </mc:Choice>
        <mc:Fallback xmlns="">
          <p:sp>
            <p:nvSpPr>
              <p:cNvPr id="3" name="מציין מיקום של הערות 2"/>
              <p:cNvSpPr>
                <a:spLocks noGrp="1"/>
              </p:cNvSpPr>
              <p:nvPr>
                <p:ph type="body" idx="1"/>
              </p:nvPr>
            </p:nvSpPr>
            <p:spPr/>
            <p:txBody>
              <a:bodyPr/>
              <a:lstStyle/>
              <a:p>
                <a:pPr algn="r" rtl="1"/>
                <a:r>
                  <a:rPr lang="he-IL" dirty="0" smtClean="0"/>
                  <a:t>כעת, לאחר שמצאתי את ערכיהם של </a:t>
                </a:r>
                <a:r>
                  <a:rPr lang="en-US" dirty="0" smtClean="0"/>
                  <a:t>k1</a:t>
                </a:r>
                <a:r>
                  <a:rPr lang="he-IL" dirty="0" smtClean="0"/>
                  <a:t> ו-</a:t>
                </a:r>
                <a:r>
                  <a:rPr lang="en-US" dirty="0" smtClean="0"/>
                  <a:t>k2</a:t>
                </a:r>
                <a:r>
                  <a:rPr lang="he-IL" dirty="0" smtClean="0"/>
                  <a:t>,</a:t>
                </a:r>
                <a:r>
                  <a:rPr lang="he-IL" baseline="0" dirty="0" smtClean="0"/>
                  <a:t> אני יכול לפתור את המשוואה הדיפרנציאלית כך: ניקח מהירות התחלתית </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_0</a:t>
                </a:r>
                <a:r>
                  <a:rPr lang="he-IL" dirty="0" smtClean="0"/>
                  <a:t>, בעזרתה נמצא את התאוצה (</a:t>
                </a:r>
                <a:r>
                  <a:rPr lang="en-US" sz="1200" i="0" smtClean="0">
                    <a:solidFill>
                      <a:srgbClr val="0070C0"/>
                    </a:solidFill>
                    <a:latin typeface="Cambria Math" panose="02040503050406030204" pitchFamily="18" charset="0"/>
                  </a:rPr>
                  <a:t>𝑑</a:t>
                </a:r>
                <a:r>
                  <a:rPr lang="en-US" sz="1200" b="0" i="0" smtClean="0">
                    <a:solidFill>
                      <a:srgbClr val="0070C0"/>
                    </a:solidFill>
                    <a:latin typeface="Cambria Math" panose="02040503050406030204" pitchFamily="18" charset="0"/>
                  </a:rPr>
                  <a:t>𝑣</a:t>
                </a:r>
                <a:r>
                  <a:rPr lang="en-US" sz="1200" b="0" i="0" smtClean="0">
                    <a:solidFill>
                      <a:srgbClr val="0070C0"/>
                    </a:solidFill>
                    <a:latin typeface="Cambria Math" panose="02040503050406030204" pitchFamily="18" charset="0"/>
                  </a:rPr>
                  <a:t>/</a:t>
                </a:r>
                <a:r>
                  <a:rPr lang="en-US" sz="1200" i="0" smtClean="0">
                    <a:solidFill>
                      <a:srgbClr val="0070C0"/>
                    </a:solidFill>
                    <a:latin typeface="Cambria Math" panose="02040503050406030204" pitchFamily="18" charset="0"/>
                  </a:rPr>
                  <a:t>𝑑</a:t>
                </a:r>
                <a:r>
                  <a:rPr lang="en-US" sz="1200" b="0" i="0" smtClean="0">
                    <a:solidFill>
                      <a:srgbClr val="0070C0"/>
                    </a:solidFill>
                    <a:latin typeface="Cambria Math" panose="02040503050406030204" pitchFamily="18" charset="0"/>
                  </a:rPr>
                  <a:t>𝑡</a:t>
                </a:r>
                <a:r>
                  <a:rPr lang="he-IL" dirty="0" smtClean="0"/>
                  <a:t>).</a:t>
                </a:r>
                <a:r>
                  <a:rPr lang="he-IL" baseline="0" dirty="0" smtClean="0"/>
                  <a:t> לאחר מכן את התאוצה נכפיל בפרק זמן קטן מאוד כדי שנוכל למצוא את השינוי במהירות, אותו נוסיף ל</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0</a:t>
                </a:r>
                <a:r>
                  <a:rPr lang="he-IL" dirty="0" smtClean="0"/>
                  <a:t> ונקבל</a:t>
                </a:r>
                <a:r>
                  <a:rPr lang="he-IL" baseline="0" dirty="0" smtClean="0"/>
                  <a:t> את </a:t>
                </a:r>
                <a:r>
                  <a:rPr lang="en-US" sz="1200" i="0" smtClean="0">
                    <a:latin typeface="Cambria Math" panose="02040503050406030204" pitchFamily="18" charset="0"/>
                    <a:ea typeface="Cambria Math" panose="02040503050406030204" pitchFamily="18" charset="0"/>
                  </a:rPr>
                  <a:t>〖</a:t>
                </a:r>
                <a:r>
                  <a:rPr lang="he-IL" sz="1200" b="0" i="0" smtClean="0">
                    <a:latin typeface="Cambria Math" panose="02040503050406030204" pitchFamily="18" charset="0"/>
                    <a:ea typeface="Cambria Math" panose="02040503050406030204" pitchFamily="18" charset="0"/>
                  </a:rPr>
                  <a:t>. </a:t>
                </a:r>
                <a:r>
                  <a:rPr lang="en-US" sz="1200" b="0" i="0" smtClean="0">
                    <a:latin typeface="Cambria Math" panose="02040503050406030204" pitchFamily="18" charset="0"/>
                    <a:ea typeface="Cambria Math" panose="02040503050406030204" pitchFamily="18" charset="0"/>
                  </a:rPr>
                  <a:t>𝑣</a:t>
                </a:r>
                <a:r>
                  <a:rPr lang="en-US" sz="1200" b="0" i="0" smtClean="0">
                    <a:latin typeface="Cambria Math" panose="02040503050406030204" pitchFamily="18" charset="0"/>
                    <a:ea typeface="Cambria Math" panose="02040503050406030204" pitchFamily="18" charset="0"/>
                  </a:rPr>
                  <a:t>〗_</a:t>
                </a:r>
                <a:r>
                  <a:rPr lang="he-IL" sz="1200" b="0" i="0" smtClean="0">
                    <a:latin typeface="Cambria Math" panose="02040503050406030204" pitchFamily="18" charset="0"/>
                    <a:ea typeface="Cambria Math" panose="02040503050406030204" pitchFamily="18" charset="0"/>
                  </a:rPr>
                  <a:t>1</a:t>
                </a:r>
                <a:r>
                  <a:rPr lang="he-IL" dirty="0" smtClean="0"/>
                  <a:t> וכך</a:t>
                </a:r>
                <a:r>
                  <a:rPr lang="he-IL" baseline="0" dirty="0" smtClean="0"/>
                  <a:t> התהליך חוזר על עצמו. </a:t>
                </a:r>
                <a:endParaRPr lang="en-US" dirty="0"/>
              </a:p>
            </p:txBody>
          </p:sp>
        </mc:Fallback>
      </mc:AlternateContent>
      <p:sp>
        <p:nvSpPr>
          <p:cNvPr id="4" name="מציין מיקום של מספר שקופית 3"/>
          <p:cNvSpPr>
            <a:spLocks noGrp="1"/>
          </p:cNvSpPr>
          <p:nvPr>
            <p:ph type="sldNum" sz="quarter" idx="10"/>
          </p:nvPr>
        </p:nvSpPr>
        <p:spPr/>
        <p:txBody>
          <a:bodyPr/>
          <a:lstStyle/>
          <a:p>
            <a:fld id="{7611BD23-29E9-4E3A-87CD-D66E7E3320DC}" type="slidenum">
              <a:rPr lang="en-US" smtClean="0"/>
              <a:t>4</a:t>
            </a:fld>
            <a:endParaRPr lang="en-US"/>
          </a:p>
        </p:txBody>
      </p:sp>
    </p:spTree>
    <p:extLst>
      <p:ext uri="{BB962C8B-B14F-4D97-AF65-F5344CB8AC3E}">
        <p14:creationId xmlns:p14="http://schemas.microsoft.com/office/powerpoint/2010/main" val="41324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en-US" baseline="0" dirty="0"/>
              <a:t>And these are the results. The red graph is the speed measured in </a:t>
            </a:r>
            <a:r>
              <a:rPr lang="en-US" baseline="0" dirty="0" err="1"/>
              <a:t>Nes</a:t>
            </a:r>
            <a:r>
              <a:rPr lang="en-US" baseline="0" dirty="0"/>
              <a:t> Harim downhill, and the blue one is the solution of the differential equation. As you can see, these graphs are very similar, and almost identical until the velocity of 60 km/h.</a:t>
            </a:r>
          </a:p>
          <a:p>
            <a:pPr marL="0" marR="0" lvl="0" indent="0" algn="r" defTabSz="914400" rtl="1" eaLnBrk="1" fontAlgn="auto" latinLnBrk="0" hangingPunct="1">
              <a:lnSpc>
                <a:spcPct val="100000"/>
              </a:lnSpc>
              <a:spcBef>
                <a:spcPts val="0"/>
              </a:spcBef>
              <a:spcAft>
                <a:spcPts val="0"/>
              </a:spcAft>
              <a:buClrTx/>
              <a:buSzTx/>
              <a:buFontTx/>
              <a:buNone/>
              <a:tabLst/>
              <a:defRPr/>
            </a:pPr>
            <a:r>
              <a:rPr lang="en-US" baseline="0" dirty="0"/>
              <a:t>As you could see in both graphs, cyclist’s speed is going to a permanent value, the maximum value. In order to increase this speed, the cyclist can change his position, or gain some weight of some wind in the right direction. </a:t>
            </a:r>
            <a:endParaRPr lang="he-IL" baseline="0" dirty="0"/>
          </a:p>
          <a:p>
            <a:pPr algn="r" rtl="1"/>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5</a:t>
            </a:fld>
            <a:endParaRPr lang="en-US"/>
          </a:p>
        </p:txBody>
      </p:sp>
    </p:spTree>
    <p:extLst>
      <p:ext uri="{BB962C8B-B14F-4D97-AF65-F5344CB8AC3E}">
        <p14:creationId xmlns:p14="http://schemas.microsoft.com/office/powerpoint/2010/main" val="5138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en-US" baseline="0" dirty="0"/>
              <a:t>Using this project I can research how cyclist’s mass or road incline affects the maximum speed, as you can see in there graphs. These are only estimated graphs, it should be pretty accurate but I haven’t done an experiment yet, so I can’t know.</a:t>
            </a:r>
            <a:endParaRPr lang="en-US" dirty="0"/>
          </a:p>
        </p:txBody>
      </p:sp>
      <p:sp>
        <p:nvSpPr>
          <p:cNvPr id="4" name="מציין מיקום של מספר שקופית 3"/>
          <p:cNvSpPr>
            <a:spLocks noGrp="1"/>
          </p:cNvSpPr>
          <p:nvPr>
            <p:ph type="sldNum" sz="quarter" idx="10"/>
          </p:nvPr>
        </p:nvSpPr>
        <p:spPr/>
        <p:txBody>
          <a:bodyPr/>
          <a:lstStyle/>
          <a:p>
            <a:fld id="{7611BD23-29E9-4E3A-87CD-D66E7E3320DC}" type="slidenum">
              <a:rPr lang="en-US" smtClean="0"/>
              <a:t>6</a:t>
            </a:fld>
            <a:endParaRPr lang="en-US"/>
          </a:p>
        </p:txBody>
      </p:sp>
    </p:spTree>
    <p:extLst>
      <p:ext uri="{BB962C8B-B14F-4D97-AF65-F5344CB8AC3E}">
        <p14:creationId xmlns:p14="http://schemas.microsoft.com/office/powerpoint/2010/main" val="175626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19" name="מציין מיקום של כותרת תחתונה 18"/>
          <p:cNvSpPr>
            <a:spLocks noGrp="1"/>
          </p:cNvSpPr>
          <p:nvPr>
            <p:ph type="ftr" sz="quarter" idx="11"/>
          </p:nvPr>
        </p:nvSpPr>
        <p:spPr/>
        <p:txBody>
          <a:bodyPr/>
          <a:lstStyle/>
          <a:p>
            <a:endParaRPr lang="en-US"/>
          </a:p>
        </p:txBody>
      </p:sp>
      <p:sp>
        <p:nvSpPr>
          <p:cNvPr id="27" name="מציין מיקום של מספר שקופית 26"/>
          <p:cNvSpPr>
            <a:spLocks noGrp="1"/>
          </p:cNvSpPr>
          <p:nvPr>
            <p:ph type="sldNum" sz="quarter" idx="12"/>
          </p:nvPr>
        </p:nvSpPr>
        <p:spPr/>
        <p:txBody>
          <a:bodyPr/>
          <a:lstStyle/>
          <a:p>
            <a:fld id="{130A3E90-2117-4A0A-BE54-381F05587A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130A3E90-2117-4A0A-BE54-381F05587A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130A3E90-2117-4A0A-BE54-381F05587A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D1088FF-ABFC-4371-A795-AA362EA9ED63}" type="datetimeFigureOut">
              <a:rPr lang="en-US" smtClean="0"/>
              <a:pPr/>
              <a:t>21/01/2017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130A3E90-2117-4A0A-BE54-381F05587A7E}" type="slidenum">
              <a:rPr lang="en-US" smtClean="0"/>
              <a:pPr/>
              <a:t>‹#›</a:t>
            </a:fld>
            <a:endParaRPr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1088FF-ABFC-4371-A795-AA362EA9ED63}" type="datetimeFigureOut">
              <a:rPr lang="en-US" smtClean="0"/>
              <a:pPr/>
              <a:t>21/01/2017</a:t>
            </a:fld>
            <a:endParaRPr lang="en-US"/>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0A3E90-2117-4A0A-BE54-381F05587A7E}" type="slidenum">
              <a:rPr lang="en-US" smtClean="0"/>
              <a:pPr/>
              <a:t>‹#›</a:t>
            </a:fld>
            <a:endParaRPr lang="en-US"/>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9.png"/><Relationship Id="rId5" Type="http://schemas.openxmlformats.org/officeDocument/2006/relationships/image" Target="../media/image21.png"/><Relationship Id="rId10"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22103" y="990600"/>
            <a:ext cx="889980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Descendi</a:t>
            </a: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ng cyclist’s speed</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 name="תמונה 1"/>
          <p:cNvPicPr>
            <a:picLocks noChangeAspect="1"/>
          </p:cNvPicPr>
          <p:nvPr/>
        </p:nvPicPr>
        <p:blipFill rotWithShape="1">
          <a:blip r:embed="rId3"/>
          <a:srcRect b="12195"/>
          <a:stretch/>
        </p:blipFill>
        <p:spPr>
          <a:xfrm>
            <a:off x="435750" y="2245789"/>
            <a:ext cx="3974817" cy="3090672"/>
          </a:xfrm>
          <a:prstGeom prst="rect">
            <a:avLst/>
          </a:prstGeom>
        </p:spPr>
      </p:pic>
      <p:pic>
        <p:nvPicPr>
          <p:cNvPr id="3" name="Picture 2" descr="http://cdn.velonews.competitor.com/files/2014/06/SaganTuck-660x440.jpg"/>
          <p:cNvPicPr>
            <a:picLocks noChangeAspect="1" noChangeArrowheads="1"/>
          </p:cNvPicPr>
          <p:nvPr/>
        </p:nvPicPr>
        <p:blipFill rotWithShape="1">
          <a:blip r:embed="rId4">
            <a:extLst>
              <a:ext uri="{28A0092B-C50C-407E-A947-70E740481C1C}">
                <a14:useLocalDpi xmlns:a14="http://schemas.microsoft.com/office/drawing/2010/main" val="0"/>
              </a:ext>
            </a:extLst>
          </a:blip>
          <a:srcRect l="3501" r="11134"/>
          <a:stretch/>
        </p:blipFill>
        <p:spPr bwMode="auto">
          <a:xfrm>
            <a:off x="4724400" y="2241900"/>
            <a:ext cx="3962400" cy="3094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3294393" y="990600"/>
            <a:ext cx="25467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Theory</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קבוצה 3"/>
          <p:cNvGrpSpPr/>
          <p:nvPr/>
        </p:nvGrpSpPr>
        <p:grpSpPr>
          <a:xfrm>
            <a:off x="1938854" y="1910414"/>
            <a:ext cx="5257800" cy="1302774"/>
            <a:chOff x="1524001" y="4114795"/>
            <a:chExt cx="6248401" cy="1447798"/>
          </a:xfrm>
        </p:grpSpPr>
        <p:pic>
          <p:nvPicPr>
            <p:cNvPr id="6"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2" y="4190994"/>
              <a:ext cx="5638801" cy="1065470"/>
            </a:xfrm>
            <a:prstGeom prst="rect">
              <a:avLst/>
            </a:prstGeom>
            <a:noFill/>
            <a:ln>
              <a:noFill/>
            </a:ln>
          </p:spPr>
        </p:pic>
        <p:sp>
          <p:nvSpPr>
            <p:cNvPr id="7" name="מלבן 6"/>
            <p:cNvSpPr/>
            <p:nvPr/>
          </p:nvSpPr>
          <p:spPr>
            <a:xfrm>
              <a:off x="1524001" y="4114795"/>
              <a:ext cx="6248401" cy="1447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4495800" y="4724400"/>
              <a:ext cx="304800" cy="402770"/>
            </a:xfrm>
            <a:prstGeom prst="rect">
              <a:avLst/>
            </a:prstGeom>
            <a:noFill/>
            <a:ln w="9525">
              <a:noFill/>
              <a:miter lim="800000"/>
              <a:headEnd/>
              <a:tailEnd/>
            </a:ln>
          </p:spPr>
        </p:pic>
      </p:grpSp>
      <mc:AlternateContent xmlns:mc="http://schemas.openxmlformats.org/markup-compatibility/2006" xmlns:a14="http://schemas.microsoft.com/office/drawing/2010/main">
        <mc:Choice Requires="a14">
          <p:sp>
            <p:nvSpPr>
              <p:cNvPr id="49" name="מלבן 48"/>
              <p:cNvSpPr/>
              <p:nvPr/>
            </p:nvSpPr>
            <p:spPr>
              <a:xfrm>
                <a:off x="1062554" y="4649479"/>
                <a:ext cx="7010400" cy="12532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a:rPr lang="en-US" sz="3200" b="1" i="1" smtClean="0">
                          <a:solidFill>
                            <a:srgbClr val="00B050"/>
                          </a:solidFill>
                          <a:latin typeface="Cambria Math" panose="02040503050406030204" pitchFamily="18" charset="0"/>
                        </a:rPr>
                        <m:t>𝒎𝒈</m:t>
                      </m:r>
                      <m:func>
                        <m:funcPr>
                          <m:ctrlPr>
                            <a:rPr lang="en-US" sz="3200" b="1" i="1">
                              <a:solidFill>
                                <a:srgbClr val="00B050"/>
                              </a:solidFill>
                              <a:latin typeface="Cambria Math" panose="02040503050406030204" pitchFamily="18" charset="0"/>
                            </a:rPr>
                          </m:ctrlPr>
                        </m:funcPr>
                        <m:fName>
                          <m:r>
                            <a:rPr lang="en-US" sz="3200" b="1" i="1">
                              <a:solidFill>
                                <a:srgbClr val="00B050"/>
                              </a:solidFill>
                              <a:latin typeface="Cambria Math" panose="02040503050406030204" pitchFamily="18" charset="0"/>
                            </a:rPr>
                            <m:t>𝒔𝒊𝒏</m:t>
                          </m:r>
                        </m:fName>
                        <m:e>
                          <m:r>
                            <a:rPr lang="en-US" sz="3200" b="1" i="1">
                              <a:solidFill>
                                <a:srgbClr val="00B050"/>
                              </a:solidFill>
                              <a:latin typeface="Cambria Math" panose="02040503050406030204" pitchFamily="18" charset="0"/>
                            </a:rPr>
                            <m:t>𝜶</m:t>
                          </m:r>
                        </m:e>
                      </m:func>
                      <m:r>
                        <a:rPr lang="en-US" sz="3200" b="1">
                          <a:latin typeface="Cambria Math" panose="02040503050406030204" pitchFamily="18" charset="0"/>
                        </a:rPr>
                        <m:t>+</m:t>
                      </m:r>
                      <m:f>
                        <m:fPr>
                          <m:ctrlPr>
                            <a:rPr lang="en-US" sz="3200" b="1" i="1" smtClean="0">
                              <a:solidFill>
                                <a:srgbClr val="00B050"/>
                              </a:solidFill>
                              <a:latin typeface="Cambria Math" panose="02040503050406030204" pitchFamily="18" charset="0"/>
                            </a:rPr>
                          </m:ctrlPr>
                        </m:fPr>
                        <m:num>
                          <m:r>
                            <a:rPr lang="en-US" sz="3200" b="1" i="1">
                              <a:solidFill>
                                <a:srgbClr val="00B050"/>
                              </a:solidFill>
                              <a:latin typeface="Cambria Math" panose="02040503050406030204" pitchFamily="18" charset="0"/>
                            </a:rPr>
                            <m:t>𝟏</m:t>
                          </m:r>
                        </m:num>
                        <m:den>
                          <m:r>
                            <a:rPr lang="en-US" sz="3200" b="1" i="1">
                              <a:solidFill>
                                <a:srgbClr val="00B050"/>
                              </a:solidFill>
                              <a:latin typeface="Cambria Math" panose="02040503050406030204" pitchFamily="18" charset="0"/>
                            </a:rPr>
                            <m:t>𝟐</m:t>
                          </m:r>
                        </m:den>
                      </m:f>
                      <m:r>
                        <a:rPr lang="en-US" sz="3200" b="1" i="1">
                          <a:solidFill>
                            <a:srgbClr val="00B050"/>
                          </a:solidFill>
                          <a:latin typeface="Cambria Math" panose="02040503050406030204" pitchFamily="18" charset="0"/>
                          <a:ea typeface="Cambria Math" panose="02040503050406030204" pitchFamily="18" charset="0"/>
                        </a:rPr>
                        <m:t>𝝆</m:t>
                      </m:r>
                      <m:sSup>
                        <m:sSupPr>
                          <m:ctrlPr>
                            <a:rPr lang="en-US" sz="3200" b="1" i="1" smtClean="0">
                              <a:solidFill>
                                <a:srgbClr val="0070C0"/>
                              </a:solidFill>
                              <a:latin typeface="Cambria Math" panose="02040503050406030204" pitchFamily="18" charset="0"/>
                              <a:ea typeface="Cambria Math" panose="02040503050406030204" pitchFamily="18" charset="0"/>
                            </a:rPr>
                          </m:ctrlPr>
                        </m:sSupPr>
                        <m:e>
                          <m:r>
                            <a:rPr lang="en-US" sz="3200" b="1" i="1">
                              <a:solidFill>
                                <a:srgbClr val="0070C0"/>
                              </a:solidFill>
                              <a:latin typeface="Cambria Math" panose="02040503050406030204" pitchFamily="18" charset="0"/>
                              <a:ea typeface="Cambria Math" panose="02040503050406030204" pitchFamily="18" charset="0"/>
                            </a:rPr>
                            <m:t>𝒗</m:t>
                          </m:r>
                        </m:e>
                        <m:sup>
                          <m:r>
                            <a:rPr lang="en-US" sz="3200" b="1" i="1">
                              <a:solidFill>
                                <a:srgbClr val="0070C0"/>
                              </a:solidFill>
                              <a:latin typeface="Cambria Math" panose="02040503050406030204" pitchFamily="18" charset="0"/>
                              <a:ea typeface="Cambria Math" panose="02040503050406030204" pitchFamily="18" charset="0"/>
                            </a:rPr>
                            <m:t>𝟐</m:t>
                          </m:r>
                        </m:sup>
                      </m:sSup>
                      <m:sSub>
                        <m:sSubPr>
                          <m:ctrlPr>
                            <a:rPr lang="en-US" sz="3200" b="1" i="1" smtClean="0">
                              <a:solidFill>
                                <a:srgbClr val="FF0000"/>
                              </a:solidFill>
                              <a:latin typeface="Cambria Math" panose="02040503050406030204" pitchFamily="18" charset="0"/>
                              <a:ea typeface="Cambria Math" panose="02040503050406030204" pitchFamily="18" charset="0"/>
                            </a:rPr>
                          </m:ctrlPr>
                        </m:sSubPr>
                        <m:e>
                          <m:r>
                            <a:rPr lang="en-US" sz="3200" b="1" i="1">
                              <a:solidFill>
                                <a:srgbClr val="FF0000"/>
                              </a:solidFill>
                              <a:latin typeface="Cambria Math" panose="02040503050406030204" pitchFamily="18" charset="0"/>
                              <a:ea typeface="Cambria Math" panose="02040503050406030204" pitchFamily="18" charset="0"/>
                            </a:rPr>
                            <m:t>𝒌</m:t>
                          </m:r>
                        </m:e>
                        <m:sub>
                          <m:r>
                            <a:rPr lang="en-US" sz="3200" b="1" i="1">
                              <a:solidFill>
                                <a:srgbClr val="FF0000"/>
                              </a:solidFill>
                              <a:latin typeface="Cambria Math" panose="02040503050406030204" pitchFamily="18" charset="0"/>
                              <a:ea typeface="Cambria Math" panose="02040503050406030204" pitchFamily="18" charset="0"/>
                            </a:rPr>
                            <m:t>𝟏</m:t>
                          </m:r>
                        </m:sub>
                      </m:sSub>
                      <m:r>
                        <a:rPr lang="en-US" sz="3200" b="1">
                          <a:latin typeface="Cambria Math" panose="02040503050406030204" pitchFamily="18" charset="0"/>
                        </a:rPr>
                        <m:t>+</m:t>
                      </m:r>
                      <m:sSub>
                        <m:sSubPr>
                          <m:ctrlPr>
                            <a:rPr lang="en-US" sz="3200" b="1" i="1" smtClean="0">
                              <a:solidFill>
                                <a:srgbClr val="FF0000"/>
                              </a:solidFill>
                              <a:latin typeface="Cambria Math" panose="02040503050406030204" pitchFamily="18" charset="0"/>
                              <a:ea typeface="Cambria Math" panose="02040503050406030204" pitchFamily="18" charset="0"/>
                            </a:rPr>
                          </m:ctrlPr>
                        </m:sSubPr>
                        <m:e>
                          <m:r>
                            <a:rPr lang="en-US" sz="3200" b="1" i="1">
                              <a:solidFill>
                                <a:srgbClr val="FF0000"/>
                              </a:solidFill>
                              <a:latin typeface="Cambria Math" panose="02040503050406030204" pitchFamily="18" charset="0"/>
                              <a:ea typeface="Cambria Math" panose="02040503050406030204" pitchFamily="18" charset="0"/>
                            </a:rPr>
                            <m:t>𝒌</m:t>
                          </m:r>
                        </m:e>
                        <m:sub>
                          <m:r>
                            <a:rPr lang="en-US" sz="3200" b="1" i="1">
                              <a:solidFill>
                                <a:srgbClr val="FF0000"/>
                              </a:solidFill>
                              <a:latin typeface="Cambria Math" panose="02040503050406030204" pitchFamily="18" charset="0"/>
                              <a:ea typeface="Cambria Math" panose="02040503050406030204" pitchFamily="18" charset="0"/>
                            </a:rPr>
                            <m:t>𝟐</m:t>
                          </m:r>
                        </m:sub>
                      </m:sSub>
                      <m:r>
                        <a:rPr lang="en-US" sz="3200" b="1">
                          <a:latin typeface="Cambria Math" panose="02040503050406030204" pitchFamily="18" charset="0"/>
                        </a:rPr>
                        <m:t>+</m:t>
                      </m:r>
                      <m:r>
                        <a:rPr lang="en-US" sz="3200" b="1" i="1" smtClean="0">
                          <a:solidFill>
                            <a:srgbClr val="00B050"/>
                          </a:solidFill>
                          <a:latin typeface="Cambria Math" panose="02040503050406030204" pitchFamily="18" charset="0"/>
                        </a:rPr>
                        <m:t>𝒎</m:t>
                      </m:r>
                      <m:r>
                        <a:rPr lang="en-US" sz="3200" b="1" i="1" smtClean="0">
                          <a:solidFill>
                            <a:srgbClr val="0070C0"/>
                          </a:solidFill>
                          <a:latin typeface="Cambria Math" panose="02040503050406030204" pitchFamily="18" charset="0"/>
                        </a:rPr>
                        <m:t>𝒂</m:t>
                      </m:r>
                      <m:r>
                        <a:rPr lang="en-US" sz="3200" b="1" i="1">
                          <a:latin typeface="Cambria Math" panose="02040503050406030204" pitchFamily="18" charset="0"/>
                        </a:rPr>
                        <m:t>=</m:t>
                      </m:r>
                      <m:r>
                        <a:rPr lang="en-US" sz="3200" b="1" i="1">
                          <a:latin typeface="Cambria Math" panose="02040503050406030204" pitchFamily="18" charset="0"/>
                        </a:rPr>
                        <m:t>𝟎</m:t>
                      </m:r>
                    </m:oMath>
                  </m:oMathPara>
                </a14:m>
                <a:endParaRPr lang="en-US" sz="3200" b="1" dirty="0"/>
              </a:p>
            </p:txBody>
          </p:sp>
        </mc:Choice>
        <mc:Fallback xmlns="">
          <p:sp>
            <p:nvSpPr>
              <p:cNvPr id="49" name="מלבן 48"/>
              <p:cNvSpPr>
                <a:spLocks noRot="1" noChangeAspect="1" noMove="1" noResize="1" noEditPoints="1" noAdjustHandles="1" noChangeArrowheads="1" noChangeShapeType="1" noTextEdit="1"/>
              </p:cNvSpPr>
              <p:nvPr/>
            </p:nvSpPr>
            <p:spPr>
              <a:xfrm>
                <a:off x="1062554" y="4649479"/>
                <a:ext cx="7010400" cy="1253236"/>
              </a:xfrm>
              <a:prstGeom prst="rect">
                <a:avLst/>
              </a:prstGeom>
              <a:blipFill>
                <a:blip r:embed="rId5"/>
                <a:stretch>
                  <a:fillRect/>
                </a:stretch>
              </a:blipFill>
            </p:spPr>
            <p:txBody>
              <a:bodyPr/>
              <a:lstStyle/>
              <a:p>
                <a:r>
                  <a:rPr lang="en-US">
                    <a:noFill/>
                  </a:rPr>
                  <a:t> </a:t>
                </a:r>
              </a:p>
            </p:txBody>
          </p:sp>
        </mc:Fallback>
      </mc:AlternateContent>
      <p:grpSp>
        <p:nvGrpSpPr>
          <p:cNvPr id="54" name="קבוצה 53"/>
          <p:cNvGrpSpPr/>
          <p:nvPr/>
        </p:nvGrpSpPr>
        <p:grpSpPr>
          <a:xfrm>
            <a:off x="4657108" y="2854505"/>
            <a:ext cx="3241525" cy="1634317"/>
            <a:chOff x="4657108" y="2854505"/>
            <a:chExt cx="3241525" cy="1634317"/>
          </a:xfrm>
        </p:grpSpPr>
        <p:cxnSp>
          <p:nvCxnSpPr>
            <p:cNvPr id="10" name="מחבר ישר 9"/>
            <p:cNvCxnSpPr/>
            <p:nvPr/>
          </p:nvCxnSpPr>
          <p:spPr>
            <a:xfrm>
              <a:off x="4657108" y="2854505"/>
              <a:ext cx="1177871" cy="35012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4299" y="3204634"/>
              <a:ext cx="1996323" cy="523220"/>
            </a:xfrm>
            <a:prstGeom prst="rect">
              <a:avLst/>
            </a:prstGeom>
            <a:noFill/>
          </p:spPr>
          <p:txBody>
            <a:bodyPr wrap="square" rtlCol="0">
              <a:spAutoFit/>
            </a:bodyPr>
            <a:lstStyle/>
            <a:p>
              <a:pPr algn="ctr"/>
              <a:r>
                <a:rPr lang="en-US" sz="2800" dirty="0"/>
                <a:t>Gravitation</a:t>
              </a:r>
            </a:p>
          </p:txBody>
        </p:sp>
        <mc:AlternateContent xmlns:mc="http://schemas.openxmlformats.org/markup-compatibility/2006" xmlns:a14="http://schemas.microsoft.com/office/drawing/2010/main">
          <mc:Choice Requires="a14">
            <p:sp>
              <p:nvSpPr>
                <p:cNvPr id="53" name="מלבן 52"/>
                <p:cNvSpPr/>
                <p:nvPr/>
              </p:nvSpPr>
              <p:spPr>
                <a:xfrm>
                  <a:off x="5246043" y="4088712"/>
                  <a:ext cx="265259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0">
                                <a:latin typeface="Cambria Math" panose="02040503050406030204" pitchFamily="18" charset="0"/>
                              </a:rPr>
                              <m:t>1</m:t>
                            </m:r>
                          </m:sub>
                        </m:sSub>
                        <m:r>
                          <a:rPr lang="en-US" sz="2000" i="0">
                            <a:latin typeface="Cambria Math" panose="02040503050406030204" pitchFamily="18" charset="0"/>
                          </a:rPr>
                          <m:t>=</m:t>
                        </m:r>
                        <m:r>
                          <a:rPr lang="en-US" sz="2000" i="1">
                            <a:latin typeface="Cambria Math" panose="02040503050406030204" pitchFamily="18" charset="0"/>
                          </a:rPr>
                          <m:t>𝑚𝑔</m:t>
                        </m:r>
                        <m:func>
                          <m:funcPr>
                            <m:ctrlPr>
                              <a:rPr lang="en-US" sz="2000" i="1">
                                <a:latin typeface="Cambria Math" panose="02040503050406030204" pitchFamily="18" charset="0"/>
                              </a:rPr>
                            </m:ctrlPr>
                          </m:funcPr>
                          <m:fName>
                            <m:r>
                              <a:rPr lang="en-US" sz="2000" i="1">
                                <a:latin typeface="Cambria Math" panose="02040503050406030204" pitchFamily="18" charset="0"/>
                              </a:rPr>
                              <m:t>𝑠𝑖𝑛</m:t>
                            </m:r>
                          </m:fName>
                          <m:e>
                            <m:r>
                              <a:rPr lang="en-US" sz="2000" i="1">
                                <a:latin typeface="Cambria Math" panose="02040503050406030204" pitchFamily="18" charset="0"/>
                              </a:rPr>
                              <m:t>𝛼</m:t>
                            </m:r>
                          </m:e>
                        </m:func>
                      </m:oMath>
                    </m:oMathPara>
                  </a14:m>
                  <a:endParaRPr lang="en-US" sz="2000" dirty="0"/>
                </a:p>
              </p:txBody>
            </p:sp>
          </mc:Choice>
          <mc:Fallback xmlns="">
            <p:sp>
              <p:nvSpPr>
                <p:cNvPr id="53" name="מלבן 52"/>
                <p:cNvSpPr>
                  <a:spLocks noRot="1" noChangeAspect="1" noMove="1" noResize="1" noEditPoints="1" noAdjustHandles="1" noChangeArrowheads="1" noChangeShapeType="1" noTextEdit="1"/>
                </p:cNvSpPr>
                <p:nvPr/>
              </p:nvSpPr>
              <p:spPr>
                <a:xfrm>
                  <a:off x="5246043" y="4088712"/>
                  <a:ext cx="2652590" cy="400110"/>
                </a:xfrm>
                <a:prstGeom prst="rect">
                  <a:avLst/>
                </a:prstGeom>
                <a:blipFill rotWithShape="0">
                  <a:blip r:embed="rId6"/>
                  <a:stretch>
                    <a:fillRect b="-7692"/>
                  </a:stretch>
                </a:blipFill>
              </p:spPr>
              <p:txBody>
                <a:bodyPr/>
                <a:lstStyle/>
                <a:p>
                  <a:r>
                    <a:rPr lang="en-US">
                      <a:noFill/>
                    </a:rPr>
                    <a:t> </a:t>
                  </a:r>
                </a:p>
              </p:txBody>
            </p:sp>
          </mc:Fallback>
        </mc:AlternateContent>
      </p:grpSp>
      <p:grpSp>
        <p:nvGrpSpPr>
          <p:cNvPr id="58" name="קבוצה 57"/>
          <p:cNvGrpSpPr/>
          <p:nvPr/>
        </p:nvGrpSpPr>
        <p:grpSpPr>
          <a:xfrm>
            <a:off x="3341798" y="2833744"/>
            <a:ext cx="2190822" cy="1714759"/>
            <a:chOff x="3341798" y="2833744"/>
            <a:chExt cx="2190822" cy="1714759"/>
          </a:xfrm>
        </p:grpSpPr>
        <p:grpSp>
          <p:nvGrpSpPr>
            <p:cNvPr id="50" name="קבוצה 49"/>
            <p:cNvGrpSpPr/>
            <p:nvPr/>
          </p:nvGrpSpPr>
          <p:grpSpPr>
            <a:xfrm>
              <a:off x="3341798" y="2833744"/>
              <a:ext cx="2190822" cy="1273713"/>
              <a:chOff x="3341798" y="2833744"/>
              <a:chExt cx="2190822" cy="1273713"/>
            </a:xfrm>
          </p:grpSpPr>
          <p:cxnSp>
            <p:nvCxnSpPr>
              <p:cNvPr id="17" name="מחבר ישר 16"/>
              <p:cNvCxnSpPr/>
              <p:nvPr/>
            </p:nvCxnSpPr>
            <p:spPr>
              <a:xfrm flipH="1" flipV="1">
                <a:off x="4416119" y="2833744"/>
                <a:ext cx="1354" cy="39131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1798" y="3153350"/>
                <a:ext cx="2190822" cy="954107"/>
              </a:xfrm>
              <a:prstGeom prst="rect">
                <a:avLst/>
              </a:prstGeom>
              <a:noFill/>
            </p:spPr>
            <p:txBody>
              <a:bodyPr wrap="square" rtlCol="0">
                <a:spAutoFit/>
              </a:bodyPr>
              <a:lstStyle/>
              <a:p>
                <a:pPr algn="ctr"/>
                <a:r>
                  <a:rPr lang="en-US" sz="2800" dirty="0"/>
                  <a:t>Air resistance</a:t>
                </a:r>
              </a:p>
            </p:txBody>
          </p:sp>
        </p:grpSp>
        <mc:AlternateContent xmlns:mc="http://schemas.openxmlformats.org/markup-compatibility/2006" xmlns:a14="http://schemas.microsoft.com/office/drawing/2010/main">
          <mc:Choice Requires="a14">
            <p:sp>
              <p:nvSpPr>
                <p:cNvPr id="56" name="TextBox 55"/>
                <p:cNvSpPr txBox="1"/>
                <p:nvPr/>
              </p:nvSpPr>
              <p:spPr>
                <a:xfrm>
                  <a:off x="3530399" y="3972320"/>
                  <a:ext cx="1796319"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0" smtClean="0">
                                <a:latin typeface="Cambria Math" panose="02040503050406030204" pitchFamily="18" charset="0"/>
                              </a:rPr>
                              <m:t>2</m:t>
                            </m:r>
                          </m:sub>
                        </m:sSub>
                        <m:r>
                          <a:rPr lang="en-US" sz="200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i="1" smtClean="0">
                            <a:latin typeface="Cambria Math" panose="02040503050406030204" pitchFamily="18" charset="0"/>
                            <a:ea typeface="Cambria Math" panose="02040503050406030204" pitchFamily="18" charset="0"/>
                          </a:rPr>
                          <m:t>𝜌</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𝑣</m:t>
                            </m:r>
                          </m:e>
                          <m:sup>
                            <m:r>
                              <a:rPr lang="en-US" sz="2000" b="0" i="1" smtClean="0">
                                <a:latin typeface="Cambria Math" panose="02040503050406030204" pitchFamily="18" charset="0"/>
                                <a:ea typeface="Cambria Math" panose="02040503050406030204" pitchFamily="18" charset="0"/>
                              </a:rPr>
                              <m:t>2</m:t>
                            </m:r>
                          </m:sup>
                        </m:sSup>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56" name="TextBox 55"/>
                <p:cNvSpPr txBox="1">
                  <a:spLocks noRot="1" noChangeAspect="1" noMove="1" noResize="1" noEditPoints="1" noAdjustHandles="1" noChangeArrowheads="1" noChangeShapeType="1" noTextEdit="1"/>
                </p:cNvSpPr>
                <p:nvPr/>
              </p:nvSpPr>
              <p:spPr>
                <a:xfrm>
                  <a:off x="3530399" y="3972320"/>
                  <a:ext cx="1796319" cy="576183"/>
                </a:xfrm>
                <a:prstGeom prst="rect">
                  <a:avLst/>
                </a:prstGeom>
                <a:blipFill rotWithShape="0">
                  <a:blip r:embed="rId7"/>
                  <a:stretch>
                    <a:fillRect/>
                  </a:stretch>
                </a:blipFill>
              </p:spPr>
              <p:txBody>
                <a:bodyPr/>
                <a:lstStyle/>
                <a:p>
                  <a:r>
                    <a:rPr lang="en-US">
                      <a:noFill/>
                    </a:rPr>
                    <a:t> </a:t>
                  </a:r>
                </a:p>
              </p:txBody>
            </p:sp>
          </mc:Fallback>
        </mc:AlternateContent>
      </p:grpSp>
      <p:grpSp>
        <p:nvGrpSpPr>
          <p:cNvPr id="59" name="קבוצה 58"/>
          <p:cNvGrpSpPr/>
          <p:nvPr/>
        </p:nvGrpSpPr>
        <p:grpSpPr>
          <a:xfrm>
            <a:off x="1147971" y="2833743"/>
            <a:ext cx="3053016" cy="1592085"/>
            <a:chOff x="1147971" y="2833743"/>
            <a:chExt cx="3053016" cy="1592085"/>
          </a:xfrm>
        </p:grpSpPr>
        <p:grpSp>
          <p:nvGrpSpPr>
            <p:cNvPr id="51" name="קבוצה 50"/>
            <p:cNvGrpSpPr/>
            <p:nvPr/>
          </p:nvGrpSpPr>
          <p:grpSpPr>
            <a:xfrm>
              <a:off x="1147971" y="2833743"/>
              <a:ext cx="3053016" cy="1274908"/>
              <a:chOff x="1147971" y="2833743"/>
              <a:chExt cx="3053016" cy="1274908"/>
            </a:xfrm>
          </p:grpSpPr>
          <p:cxnSp>
            <p:nvCxnSpPr>
              <p:cNvPr id="31" name="מחבר ישר 30"/>
              <p:cNvCxnSpPr/>
              <p:nvPr/>
            </p:nvCxnSpPr>
            <p:spPr>
              <a:xfrm flipH="1">
                <a:off x="2861995" y="2833743"/>
                <a:ext cx="1338992" cy="430375"/>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47971" y="3154544"/>
                <a:ext cx="1981793" cy="954107"/>
              </a:xfrm>
              <a:prstGeom prst="rect">
                <a:avLst/>
              </a:prstGeom>
              <a:noFill/>
            </p:spPr>
            <p:txBody>
              <a:bodyPr wrap="square" rtlCol="0">
                <a:spAutoFit/>
              </a:bodyPr>
              <a:lstStyle/>
              <a:p>
                <a:pPr algn="ctr"/>
                <a:r>
                  <a:rPr lang="en-US" sz="2800" dirty="0"/>
                  <a:t>Permanent</a:t>
                </a:r>
              </a:p>
              <a:p>
                <a:pPr algn="ctr"/>
                <a:r>
                  <a:rPr lang="en-US" sz="2800" dirty="0"/>
                  <a:t>resistance</a:t>
                </a:r>
              </a:p>
            </p:txBody>
          </p:sp>
        </p:grpSp>
        <mc:AlternateContent xmlns:mc="http://schemas.openxmlformats.org/markup-compatibility/2006" xmlns:a14="http://schemas.microsoft.com/office/drawing/2010/main">
          <mc:Choice Requires="a14">
            <p:sp>
              <p:nvSpPr>
                <p:cNvPr id="57" name="TextBox 56"/>
                <p:cNvSpPr txBox="1"/>
                <p:nvPr/>
              </p:nvSpPr>
              <p:spPr>
                <a:xfrm>
                  <a:off x="1270988" y="4118051"/>
                  <a:ext cx="17963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0" smtClean="0">
                                <a:latin typeface="Cambria Math" panose="02040503050406030204" pitchFamily="18" charset="0"/>
                              </a:rPr>
                              <m:t>3</m:t>
                            </m:r>
                          </m:sub>
                        </m:sSub>
                        <m:r>
                          <a:rPr lang="en-US" sz="2000">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270988" y="4118051"/>
                  <a:ext cx="1796319" cy="307777"/>
                </a:xfrm>
                <a:prstGeom prst="rect">
                  <a:avLst/>
                </a:prstGeom>
                <a:blipFill rotWithShape="0">
                  <a:blip r:embed="rId8"/>
                  <a:stretch>
                    <a:fillRect b="-16000"/>
                  </a:stretch>
                </a:blipFill>
              </p:spPr>
              <p:txBody>
                <a:bodyPr/>
                <a:lstStyle/>
                <a:p>
                  <a:r>
                    <a:rPr 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577614" y="990600"/>
            <a:ext cx="598029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Finding k1 and k2</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2" name="קבוצה 1"/>
          <p:cNvGrpSpPr/>
          <p:nvPr/>
        </p:nvGrpSpPr>
        <p:grpSpPr>
          <a:xfrm>
            <a:off x="4495800" y="2467427"/>
            <a:ext cx="4132782" cy="3931923"/>
            <a:chOff x="4495800" y="2467427"/>
            <a:chExt cx="4132782" cy="3931923"/>
          </a:xfrm>
        </p:grpSpPr>
        <p:pic>
          <p:nvPicPr>
            <p:cNvPr id="24582" name="Picture 6" descr="http://zkahlina.ca/eng/wp-content/uploads/2011/09/bettiniphoto_0086514_1_full_600.jpg"/>
            <p:cNvPicPr>
              <a:picLocks noChangeAspect="1" noChangeArrowheads="1"/>
            </p:cNvPicPr>
            <p:nvPr/>
          </p:nvPicPr>
          <p:blipFill>
            <a:blip r:embed="rId3" cstate="print"/>
            <a:srcRect l="33750" r="32500" b="2222"/>
            <a:stretch>
              <a:fillRect/>
            </a:stretch>
          </p:blipFill>
          <p:spPr bwMode="auto">
            <a:xfrm>
              <a:off x="6735486" y="2467427"/>
              <a:ext cx="1893096" cy="3931921"/>
            </a:xfrm>
            <a:prstGeom prst="rect">
              <a:avLst/>
            </a:prstGeom>
            <a:noFill/>
          </p:spPr>
        </p:pic>
        <p:pic>
          <p:nvPicPr>
            <p:cNvPr id="24584" name="Picture 8" descr="http://pelotoncafe.com.au/wp-content/uploads/2012/07/2012-Tour-de-France-Stage-13-Andre-Greipel.jpg"/>
            <p:cNvPicPr>
              <a:picLocks noChangeAspect="1" noChangeArrowheads="1"/>
            </p:cNvPicPr>
            <p:nvPr/>
          </p:nvPicPr>
          <p:blipFill>
            <a:blip r:embed="rId4" cstate="print"/>
            <a:srcRect l="30139" r="29675"/>
            <a:stretch>
              <a:fillRect/>
            </a:stretch>
          </p:blipFill>
          <p:spPr bwMode="auto">
            <a:xfrm>
              <a:off x="4495800" y="2467428"/>
              <a:ext cx="2243670" cy="3931922"/>
            </a:xfrm>
            <a:prstGeom prst="rect">
              <a:avLst/>
            </a:prstGeom>
            <a:noFill/>
          </p:spPr>
        </p:pic>
      </p:grpSp>
      <p:grpSp>
        <p:nvGrpSpPr>
          <p:cNvPr id="3" name="קבוצה 2"/>
          <p:cNvGrpSpPr/>
          <p:nvPr/>
        </p:nvGrpSpPr>
        <p:grpSpPr>
          <a:xfrm>
            <a:off x="457200" y="2461986"/>
            <a:ext cx="3352800" cy="3938814"/>
            <a:chOff x="457200" y="2461986"/>
            <a:chExt cx="3352800" cy="3938814"/>
          </a:xfrm>
        </p:grpSpPr>
        <p:pic>
          <p:nvPicPr>
            <p:cNvPr id="10" name="Picture 5" descr="F:\Users\Nadav\Desktop\תמונה 1.JPG"/>
            <p:cNvPicPr>
              <a:picLocks noChangeAspect="1" noChangeArrowheads="1"/>
            </p:cNvPicPr>
            <p:nvPr/>
          </p:nvPicPr>
          <p:blipFill>
            <a:blip r:embed="rId5" cstate="print"/>
            <a:srcRect t="11494"/>
            <a:stretch>
              <a:fillRect/>
            </a:stretch>
          </p:blipFill>
          <p:spPr bwMode="auto">
            <a:xfrm>
              <a:off x="457200" y="4339167"/>
              <a:ext cx="3352800" cy="2061633"/>
            </a:xfrm>
            <a:prstGeom prst="rect">
              <a:avLst/>
            </a:prstGeom>
            <a:noFill/>
          </p:spPr>
        </p:pic>
        <p:pic>
          <p:nvPicPr>
            <p:cNvPr id="11" name="Picture 10" descr="F:\Users\Nadav\Desktop\תמונה 2.JPG"/>
            <p:cNvPicPr>
              <a:picLocks noChangeAspect="1" noChangeArrowheads="1"/>
            </p:cNvPicPr>
            <p:nvPr/>
          </p:nvPicPr>
          <p:blipFill>
            <a:blip r:embed="rId6" cstate="print"/>
            <a:srcRect t="10390" b="9091"/>
            <a:stretch>
              <a:fillRect/>
            </a:stretch>
          </p:blipFill>
          <p:spPr bwMode="auto">
            <a:xfrm>
              <a:off x="457200" y="2461986"/>
              <a:ext cx="3352800" cy="1881414"/>
            </a:xfrm>
            <a:prstGeom prst="rect">
              <a:avLst/>
            </a:prstGeom>
            <a:noFill/>
          </p:spPr>
        </p:pic>
      </p:grpSp>
      <p:grpSp>
        <p:nvGrpSpPr>
          <p:cNvPr id="7" name="קבוצה 6"/>
          <p:cNvGrpSpPr/>
          <p:nvPr/>
        </p:nvGrpSpPr>
        <p:grpSpPr>
          <a:xfrm>
            <a:off x="2652421" y="2667000"/>
            <a:ext cx="3519779" cy="1340880"/>
            <a:chOff x="2607397" y="487673"/>
            <a:chExt cx="3519779" cy="1340880"/>
          </a:xfrm>
        </p:grpSpPr>
        <mc:AlternateContent xmlns:mc="http://schemas.openxmlformats.org/markup-compatibility/2006" xmlns:a14="http://schemas.microsoft.com/office/drawing/2010/main">
          <mc:Choice Requires="a14">
            <p:sp>
              <p:nvSpPr>
                <p:cNvPr id="6" name="מלבן 5"/>
                <p:cNvSpPr/>
                <p:nvPr/>
              </p:nvSpPr>
              <p:spPr>
                <a:xfrm>
                  <a:off x="2638913" y="487673"/>
                  <a:ext cx="3488263" cy="13408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smtClean="0">
                                    <a:solidFill>
                                      <a:srgbClr val="00B050"/>
                                    </a:solidFill>
                                    <a:latin typeface="Cambria Math" panose="02040503050406030204" pitchFamily="18" charset="0"/>
                                  </a:rPr>
                                  <m:t>𝑚𝑔</m:t>
                                </m:r>
                                <m:r>
                                  <a:rPr lang="en-US" i="1">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𝑠𝑖𝑛</m:t>
                                    </m:r>
                                    <m:r>
                                      <a:rPr lang="en-US" i="1">
                                        <a:solidFill>
                                          <a:srgbClr val="0070C0"/>
                                        </a:solidFill>
                                        <a:latin typeface="Cambria Math" panose="02040503050406030204" pitchFamily="18" charset="0"/>
                                      </a:rPr>
                                      <m:t>𝛼</m:t>
                                    </m:r>
                                  </m:e>
                                  <m:sub>
                                    <m:r>
                                      <a:rPr lang="en-US" i="1">
                                        <a:solidFill>
                                          <a:srgbClr val="0070C0"/>
                                        </a:solidFill>
                                        <a:latin typeface="Cambria Math" panose="02040503050406030204" pitchFamily="18" charset="0"/>
                                      </a:rPr>
                                      <m:t>1</m:t>
                                    </m:r>
                                  </m:sub>
                                </m:sSub>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
                                      <a:rPr lang="en-US" i="1">
                                        <a:solidFill>
                                          <a:srgbClr val="00B050"/>
                                        </a:solidFill>
                                        <a:latin typeface="Cambria Math" panose="02040503050406030204" pitchFamily="18" charset="0"/>
                                      </a:rPr>
                                      <m:t>2</m:t>
                                    </m:r>
                                  </m:den>
                                </m:f>
                                <m:r>
                                  <a:rPr lang="en-US" i="1">
                                    <a:solidFill>
                                      <a:srgbClr val="00B050"/>
                                    </a:solidFill>
                                    <a:latin typeface="Cambria Math" panose="02040503050406030204" pitchFamily="18" charset="0"/>
                                  </a:rPr>
                                  <m:t>𝜌</m:t>
                                </m:r>
                                <m:sSup>
                                  <m:sSupPr>
                                    <m:ctrlPr>
                                      <a:rPr lang="en-US" i="1" smtClean="0">
                                        <a:solidFill>
                                          <a:srgbClr val="0070C0"/>
                                        </a:solidFill>
                                        <a:latin typeface="Cambria Math" panose="02040503050406030204" pitchFamily="18" charset="0"/>
                                      </a:rPr>
                                    </m:ctrlPr>
                                  </m:sSup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𝑣</m:t>
                                        </m:r>
                                      </m:e>
                                      <m:sub>
                                        <m:r>
                                          <a:rPr lang="en-US" i="1">
                                            <a:solidFill>
                                              <a:srgbClr val="0070C0"/>
                                            </a:solidFill>
                                            <a:latin typeface="Cambria Math" panose="02040503050406030204" pitchFamily="18" charset="0"/>
                                          </a:rPr>
                                          <m:t>1</m:t>
                                        </m:r>
                                      </m:sub>
                                    </m:sSub>
                                  </m:e>
                                  <m:sup>
                                    <m:r>
                                      <a:rPr lang="en-US" i="1">
                                        <a:solidFill>
                                          <a:srgbClr val="0070C0"/>
                                        </a:solidFill>
                                        <a:latin typeface="Cambria Math" panose="02040503050406030204" pitchFamily="18" charset="0"/>
                                      </a:rPr>
                                      <m:t>2</m:t>
                                    </m:r>
                                  </m:sup>
                                </m:sSup>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m:rPr>
                                    <m:nor/>
                                  </m:rPr>
                                  <a:rPr lang="en-US" dirty="0"/>
                                  <m:t> </m:t>
                                </m:r>
                              </m:e>
                              <m:e>
                                <m:r>
                                  <a:rPr lang="en-US" i="1" smtClean="0">
                                    <a:solidFill>
                                      <a:srgbClr val="00B050"/>
                                    </a:solidFill>
                                    <a:latin typeface="Cambria Math" panose="02040503050406030204" pitchFamily="18" charset="0"/>
                                  </a:rPr>
                                  <m:t>𝑚𝑔</m:t>
                                </m:r>
                                <m:r>
                                  <a:rPr lang="en-US" i="1">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rPr>
                                      <m:t>𝑠𝑖𝑛</m:t>
                                    </m:r>
                                    <m:r>
                                      <a:rPr lang="en-US" i="1" smtClean="0">
                                        <a:solidFill>
                                          <a:srgbClr val="0070C0"/>
                                        </a:solidFill>
                                        <a:latin typeface="Cambria Math" panose="02040503050406030204" pitchFamily="18" charset="0"/>
                                      </a:rPr>
                                      <m:t>𝛼</m:t>
                                    </m:r>
                                  </m:e>
                                  <m:sub>
                                    <m:r>
                                      <a:rPr lang="en-US" i="1">
                                        <a:solidFill>
                                          <a:srgbClr val="0070C0"/>
                                        </a:solidFill>
                                        <a:latin typeface="Cambria Math" panose="02040503050406030204" pitchFamily="18" charset="0"/>
                                      </a:rPr>
                                      <m:t>2</m:t>
                                    </m:r>
                                  </m:sub>
                                </m:sSub>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
                                      <a:rPr lang="en-US" i="1">
                                        <a:solidFill>
                                          <a:srgbClr val="00B050"/>
                                        </a:solidFill>
                                        <a:latin typeface="Cambria Math" panose="02040503050406030204" pitchFamily="18" charset="0"/>
                                      </a:rPr>
                                      <m:t>2</m:t>
                                    </m:r>
                                  </m:den>
                                </m:f>
                                <m:r>
                                  <a:rPr lang="en-US" i="1">
                                    <a:solidFill>
                                      <a:srgbClr val="00B050"/>
                                    </a:solidFill>
                                    <a:latin typeface="Cambria Math" panose="02040503050406030204" pitchFamily="18" charset="0"/>
                                  </a:rPr>
                                  <m:t>𝜌</m:t>
                                </m:r>
                                <m:sSup>
                                  <m:sSupPr>
                                    <m:ctrlPr>
                                      <a:rPr lang="en-US" i="1" smtClean="0">
                                        <a:solidFill>
                                          <a:srgbClr val="0070C0"/>
                                        </a:solidFill>
                                        <a:latin typeface="Cambria Math" panose="02040503050406030204" pitchFamily="18" charset="0"/>
                                      </a:rPr>
                                    </m:ctrlPr>
                                  </m:sSup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𝑣</m:t>
                                        </m:r>
                                      </m:e>
                                      <m:sub>
                                        <m:r>
                                          <a:rPr lang="en-US" i="1">
                                            <a:solidFill>
                                              <a:srgbClr val="0070C0"/>
                                            </a:solidFill>
                                            <a:latin typeface="Cambria Math" panose="02040503050406030204" pitchFamily="18" charset="0"/>
                                          </a:rPr>
                                          <m:t>2</m:t>
                                        </m:r>
                                      </m:sub>
                                    </m:sSub>
                                  </m:e>
                                  <m:sup>
                                    <m:r>
                                      <a:rPr lang="en-US" i="1">
                                        <a:solidFill>
                                          <a:srgbClr val="0070C0"/>
                                        </a:solidFill>
                                        <a:latin typeface="Cambria Math" panose="02040503050406030204" pitchFamily="18" charset="0"/>
                                      </a:rPr>
                                      <m:t>2</m:t>
                                    </m:r>
                                  </m:sup>
                                </m:sSup>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𝑘</m:t>
                                    </m:r>
                                  </m:e>
                                  <m:sub>
                                    <m:r>
                                      <a:rPr lang="en-US" i="1">
                                        <a:solidFill>
                                          <a:srgbClr val="FF0000"/>
                                        </a:solidFill>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m:rPr>
                                    <m:nor/>
                                  </m:rPr>
                                  <a:rPr lang="en-US" dirty="0"/>
                                  <m:t> </m:t>
                                </m:r>
                              </m:e>
                            </m:eqArr>
                          </m:e>
                        </m:d>
                      </m:oMath>
                    </m:oMathPara>
                  </a14:m>
                  <a:endParaRPr lang="en-US" dirty="0"/>
                </a:p>
              </p:txBody>
            </p:sp>
          </mc:Choice>
          <mc:Fallback xmlns="">
            <p:sp>
              <p:nvSpPr>
                <p:cNvPr id="6" name="מלבן 5"/>
                <p:cNvSpPr>
                  <a:spLocks noRot="1" noChangeAspect="1" noMove="1" noResize="1" noEditPoints="1" noAdjustHandles="1" noChangeArrowheads="1" noChangeShapeType="1" noTextEdit="1"/>
                </p:cNvSpPr>
                <p:nvPr/>
              </p:nvSpPr>
              <p:spPr>
                <a:xfrm>
                  <a:off x="2638913" y="487673"/>
                  <a:ext cx="3488263" cy="1340880"/>
                </a:xfrm>
                <a:prstGeom prst="rect">
                  <a:avLst/>
                </a:prstGeom>
                <a:blipFill>
                  <a:blip r:embed="rId7"/>
                  <a:stretch>
                    <a:fillRect/>
                  </a:stretch>
                </a:blipFill>
              </p:spPr>
              <p:txBody>
                <a:bodyPr/>
                <a:lstStyle/>
                <a:p>
                  <a:r>
                    <a:rPr lang="en-US">
                      <a:noFill/>
                    </a:rPr>
                    <a:t> </a:t>
                  </a:r>
                </a:p>
              </p:txBody>
            </p:sp>
          </mc:Fallback>
        </mc:AlternateContent>
        <p:sp>
          <p:nvSpPr>
            <p:cNvPr id="20" name="מלבן 19"/>
            <p:cNvSpPr/>
            <p:nvPr/>
          </p:nvSpPr>
          <p:spPr>
            <a:xfrm>
              <a:off x="2607397" y="1042601"/>
              <a:ext cx="184731" cy="369332"/>
            </a:xfrm>
            <a:prstGeom prst="rect">
              <a:avLst/>
            </a:prstGeom>
          </p:spPr>
          <p:txBody>
            <a:bodyPr wrap="none">
              <a:spAutoFit/>
            </a:bodyPr>
            <a:lstStyle/>
            <a:p>
              <a:endParaRPr lang="en-US" dirty="0"/>
            </a:p>
          </p:txBody>
        </p:sp>
      </p:grpSp>
      <p:pic>
        <p:nvPicPr>
          <p:cNvPr id="21" name="תמונה 20"/>
          <p:cNvPicPr/>
          <p:nvPr/>
        </p:nvPicPr>
        <p:blipFill>
          <a:blip r:embed="rId8" cstate="print">
            <a:extLst>
              <a:ext uri="{28A0092B-C50C-407E-A947-70E740481C1C}">
                <a14:useLocalDpi xmlns:a14="http://schemas.microsoft.com/office/drawing/2010/main" val="0"/>
              </a:ext>
            </a:extLst>
          </a:blip>
          <a:stretch>
            <a:fillRect/>
          </a:stretch>
        </p:blipFill>
        <p:spPr>
          <a:xfrm>
            <a:off x="4571999" y="4065935"/>
            <a:ext cx="1295401" cy="949705"/>
          </a:xfrm>
          <a:prstGeom prst="rect">
            <a:avLst/>
          </a:prstGeom>
        </p:spPr>
      </p:pic>
      <p:grpSp>
        <p:nvGrpSpPr>
          <p:cNvPr id="22" name="קבוצה 21"/>
          <p:cNvGrpSpPr/>
          <p:nvPr/>
        </p:nvGrpSpPr>
        <p:grpSpPr>
          <a:xfrm>
            <a:off x="4567755" y="5235763"/>
            <a:ext cx="3657601" cy="666750"/>
            <a:chOff x="0" y="0"/>
            <a:chExt cx="5676900" cy="946150"/>
          </a:xfrm>
        </p:grpSpPr>
        <p:grpSp>
          <p:nvGrpSpPr>
            <p:cNvPr id="23" name="קבוצה 22"/>
            <p:cNvGrpSpPr/>
            <p:nvPr/>
          </p:nvGrpSpPr>
          <p:grpSpPr>
            <a:xfrm>
              <a:off x="2051050" y="0"/>
              <a:ext cx="3625850" cy="946150"/>
              <a:chOff x="0" y="0"/>
              <a:chExt cx="3625850" cy="946150"/>
            </a:xfrm>
          </p:grpSpPr>
          <p:pic>
            <p:nvPicPr>
              <p:cNvPr id="25" name="תמונה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2010410" cy="946150"/>
              </a:xfrm>
              <a:prstGeom prst="rect">
                <a:avLst/>
              </a:prstGeom>
            </p:spPr>
          </p:pic>
          <p:pic>
            <p:nvPicPr>
              <p:cNvPr id="26" name="תמונה 25"/>
              <p:cNvPicPr>
                <a:picLocks noChangeAspect="1"/>
              </p:cNvPicPr>
              <p:nvPr/>
            </p:nvPicPr>
            <p:blipFill rotWithShape="1">
              <a:blip r:embed="rId10">
                <a:extLst>
                  <a:ext uri="{28A0092B-C50C-407E-A947-70E740481C1C}">
                    <a14:useLocalDpi xmlns:a14="http://schemas.microsoft.com/office/drawing/2010/main" val="0"/>
                  </a:ext>
                </a:extLst>
              </a:blip>
              <a:srcRect l="1544" b="7740"/>
              <a:stretch/>
            </p:blipFill>
            <p:spPr bwMode="auto">
              <a:xfrm>
                <a:off x="2006600" y="0"/>
                <a:ext cx="1619250" cy="946150"/>
              </a:xfrm>
              <a:prstGeom prst="rect">
                <a:avLst/>
              </a:prstGeom>
              <a:ln>
                <a:noFill/>
              </a:ln>
              <a:extLst>
                <a:ext uri="{53640926-AAD7-44D8-BBD7-CCE9431645EC}">
                  <a14:shadowObscured xmlns:a14="http://schemas.microsoft.com/office/drawing/2010/main"/>
                </a:ext>
              </a:extLst>
            </p:spPr>
          </p:pic>
        </p:grpSp>
        <p:pic>
          <p:nvPicPr>
            <p:cNvPr id="24" name="תמונה 23"/>
            <p:cNvPicPr>
              <a:picLocks noChangeAspect="1"/>
            </p:cNvPicPr>
            <p:nvPr/>
          </p:nvPicPr>
          <p:blipFill rotWithShape="1">
            <a:blip r:embed="rId11">
              <a:extLst>
                <a:ext uri="{28A0092B-C50C-407E-A947-70E740481C1C}">
                  <a14:useLocalDpi xmlns:a14="http://schemas.microsoft.com/office/drawing/2010/main" val="0"/>
                </a:ext>
              </a:extLst>
            </a:blip>
            <a:srcRect t="2277" b="2124"/>
            <a:stretch/>
          </p:blipFill>
          <p:spPr bwMode="auto">
            <a:xfrm>
              <a:off x="0" y="0"/>
              <a:ext cx="2035810" cy="939800"/>
            </a:xfrm>
            <a:prstGeom prst="rect">
              <a:avLst/>
            </a:prstGeom>
            <a:ln>
              <a:noFill/>
            </a:ln>
            <a:extLst>
              <a:ext uri="{53640926-AAD7-44D8-BBD7-CCE9431645EC}">
                <a14:shadowObscured xmlns:a14="http://schemas.microsoft.com/office/drawing/2010/main"/>
              </a:ext>
            </a:extLst>
          </p:spPr>
        </p:pic>
      </p:grpSp>
      <p:pic>
        <p:nvPicPr>
          <p:cNvPr id="27" name="תמונה 26"/>
          <p:cNvPicPr/>
          <p:nvPr/>
        </p:nvPicPr>
        <p:blipFill rotWithShape="1">
          <a:blip r:embed="rId12"/>
          <a:srcRect l="34953" t="-2" r="30933" b="34"/>
          <a:stretch/>
        </p:blipFill>
        <p:spPr>
          <a:xfrm>
            <a:off x="2971800" y="4065935"/>
            <a:ext cx="1363331" cy="945932"/>
          </a:xfrm>
          <a:prstGeom prst="rect">
            <a:avLst/>
          </a:prstGeom>
        </p:spPr>
      </p:pic>
      <p:grpSp>
        <p:nvGrpSpPr>
          <p:cNvPr id="28" name="קבוצה 27"/>
          <p:cNvGrpSpPr/>
          <p:nvPr/>
        </p:nvGrpSpPr>
        <p:grpSpPr>
          <a:xfrm>
            <a:off x="461814" y="5187196"/>
            <a:ext cx="3867150" cy="697865"/>
            <a:chOff x="0" y="0"/>
            <a:chExt cx="3867150" cy="697865"/>
          </a:xfrm>
        </p:grpSpPr>
        <p:pic>
          <p:nvPicPr>
            <p:cNvPr id="29" name="תמונה 28"/>
            <p:cNvPicPr>
              <a:picLocks noChangeAspect="1"/>
            </p:cNvPicPr>
            <p:nvPr/>
          </p:nvPicPr>
          <p:blipFill rotWithShape="1">
            <a:blip r:embed="rId13" cstate="print">
              <a:extLst>
                <a:ext uri="{28A0092B-C50C-407E-A947-70E740481C1C}">
                  <a14:useLocalDpi xmlns:a14="http://schemas.microsoft.com/office/drawing/2010/main" val="0"/>
                </a:ext>
              </a:extLst>
            </a:blip>
            <a:srcRect b="3637"/>
            <a:stretch/>
          </p:blipFill>
          <p:spPr bwMode="auto">
            <a:xfrm>
              <a:off x="1454150" y="6350"/>
              <a:ext cx="1196975" cy="673100"/>
            </a:xfrm>
            <a:prstGeom prst="rect">
              <a:avLst/>
            </a:prstGeom>
            <a:ln>
              <a:noFill/>
            </a:ln>
            <a:extLst>
              <a:ext uri="{53640926-AAD7-44D8-BBD7-CCE9431645EC}">
                <a14:shadowObscured xmlns:a14="http://schemas.microsoft.com/office/drawing/2010/main"/>
              </a:ext>
            </a:extLst>
          </p:spPr>
        </p:pic>
        <p:pic>
          <p:nvPicPr>
            <p:cNvPr id="30" name="תמונה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7950" y="0"/>
              <a:ext cx="1219200" cy="697865"/>
            </a:xfrm>
            <a:prstGeom prst="rect">
              <a:avLst/>
            </a:prstGeom>
          </p:spPr>
        </p:pic>
        <p:pic>
          <p:nvPicPr>
            <p:cNvPr id="31" name="תמונה 30"/>
            <p:cNvPicPr>
              <a:picLocks noChangeAspect="1"/>
            </p:cNvPicPr>
            <p:nvPr/>
          </p:nvPicPr>
          <p:blipFill rotWithShape="1">
            <a:blip r:embed="rId15">
              <a:extLst>
                <a:ext uri="{28A0092B-C50C-407E-A947-70E740481C1C}">
                  <a14:useLocalDpi xmlns:a14="http://schemas.microsoft.com/office/drawing/2010/main" val="0"/>
                </a:ext>
              </a:extLst>
            </a:blip>
            <a:srcRect t="-1" b="4445"/>
            <a:stretch/>
          </p:blipFill>
          <p:spPr bwMode="auto">
            <a:xfrm>
              <a:off x="0" y="6350"/>
              <a:ext cx="1419225" cy="669290"/>
            </a:xfrm>
            <a:prstGeom prst="rect">
              <a:avLst/>
            </a:prstGeom>
            <a:ln>
              <a:noFill/>
            </a:ln>
            <a:extLst>
              <a:ext uri="{53640926-AAD7-44D8-BBD7-CCE9431645EC}">
                <a14:shadowObscured xmlns:a14="http://schemas.microsoft.com/office/drawing/2010/main"/>
              </a:ext>
            </a:extLst>
          </p:spPr>
        </p:pic>
      </p:grpSp>
      <mc:AlternateContent xmlns:mc="http://schemas.openxmlformats.org/markup-compatibility/2006" xmlns:a14="http://schemas.microsoft.com/office/drawing/2010/main">
        <mc:Choice Requires="a14">
          <p:sp>
            <p:nvSpPr>
              <p:cNvPr id="32" name="TextBox 31"/>
              <p:cNvSpPr txBox="1"/>
              <p:nvPr/>
            </p:nvSpPr>
            <p:spPr>
              <a:xfrm>
                <a:off x="990600" y="1913930"/>
                <a:ext cx="179631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𝐹</m:t>
                          </m:r>
                        </m:e>
                        <m:sub>
                          <m:r>
                            <a:rPr lang="en-US" sz="2400" b="0" i="0" smtClean="0">
                              <a:latin typeface="Cambria Math" panose="02040503050406030204" pitchFamily="18" charset="0"/>
                            </a:rPr>
                            <m:t>3</m:t>
                          </m:r>
                        </m:sub>
                      </m:sSub>
                      <m:r>
                        <a:rPr lang="en-US" sz="2400">
                          <a:latin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990600" y="1913930"/>
                <a:ext cx="1796319" cy="369332"/>
              </a:xfrm>
              <a:prstGeom prst="rect">
                <a:avLst/>
              </a:prstGeom>
              <a:blipFill rotWithShape="0">
                <a:blip r:embed="rId1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976081" y="1750683"/>
                <a:ext cx="1796319"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𝐹</m:t>
                          </m:r>
                        </m:e>
                        <m:sub>
                          <m:r>
                            <a:rPr lang="en-US" sz="2400" b="0" i="0" smtClean="0">
                              <a:latin typeface="Cambria Math" panose="02040503050406030204" pitchFamily="18" charset="0"/>
                            </a:rPr>
                            <m:t>2</m:t>
                          </m:r>
                        </m:sub>
                      </m:sSub>
                      <m:r>
                        <a:rPr lang="en-US" sz="240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i="1" smtClean="0">
                          <a:latin typeface="Cambria Math" panose="02040503050406030204" pitchFamily="18" charset="0"/>
                          <a:ea typeface="Cambria Math" panose="02040503050406030204" pitchFamily="18" charset="0"/>
                        </a:rPr>
                        <m:t>𝜌</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𝑣</m:t>
                          </m:r>
                        </m:e>
                        <m:sup>
                          <m:r>
                            <a:rPr lang="en-US" sz="2400" b="0" i="1" smtClean="0">
                              <a:latin typeface="Cambria Math" panose="02040503050406030204" pitchFamily="18" charset="0"/>
                              <a:ea typeface="Cambria Math" panose="02040503050406030204" pitchFamily="18" charset="0"/>
                            </a:rPr>
                            <m:t>2</m:t>
                          </m:r>
                        </m:sup>
                      </m:sSup>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976081" y="1750683"/>
                <a:ext cx="1796319" cy="691471"/>
              </a:xfrm>
              <a:prstGeom prst="rect">
                <a:avLst/>
              </a:prstGeom>
              <a:blipFill rotWithShape="0">
                <a:blip r:embed="rId17"/>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
                                        </p:tgtEl>
                                      </p:cBhvr>
                                      <p:by x="50000" y="50000"/>
                                    </p:animScale>
                                  </p:childTnLst>
                                </p:cTn>
                              </p:par>
                              <p:par>
                                <p:cTn id="7" presetID="42" presetClass="path" presetSubtype="0" accel="50000" decel="50000" fill="hold" nodeType="withEffect">
                                  <p:stCondLst>
                                    <p:cond delay="0"/>
                                  </p:stCondLst>
                                  <p:childTnLst>
                                    <p:animMotion origin="layout" path="M -4.72222E-6 3.7037E-6 L 0.07119 -0.07963 " pathEditMode="relative" rAng="0" ptsTypes="AA">
                                      <p:cBhvr>
                                        <p:cTn id="8" dur="1000" fill="hold"/>
                                        <p:tgtEl>
                                          <p:spTgt spid="2"/>
                                        </p:tgtEl>
                                        <p:attrNameLst>
                                          <p:attrName>ppt_x</p:attrName>
                                          <p:attrName>ppt_y</p:attrName>
                                        </p:attrNameLst>
                                      </p:cBhvr>
                                      <p:rCtr x="3559" y="-3981"/>
                                    </p:animMotion>
                                  </p:childTnLst>
                                </p:cTn>
                              </p:par>
                              <p:par>
                                <p:cTn id="9" presetID="6" presetClass="emph" presetSubtype="0" fill="hold" nodeType="withEffect">
                                  <p:stCondLst>
                                    <p:cond delay="0"/>
                                  </p:stCondLst>
                                  <p:childTnLst>
                                    <p:animScale>
                                      <p:cBhvr>
                                        <p:cTn id="10" dur="1000" fill="hold"/>
                                        <p:tgtEl>
                                          <p:spTgt spid="3"/>
                                        </p:tgtEl>
                                      </p:cBhvr>
                                      <p:by x="50000" y="50000"/>
                                    </p:animScale>
                                  </p:childTnLst>
                                </p:cTn>
                              </p:par>
                              <p:par>
                                <p:cTn id="11" presetID="42" presetClass="path" presetSubtype="0" accel="50000" decel="50000" fill="hold" nodeType="withEffect">
                                  <p:stCondLst>
                                    <p:cond delay="0"/>
                                  </p:stCondLst>
                                  <p:childTnLst>
                                    <p:animMotion origin="layout" path="M -3.33333E-6 -4.81481E-6 L -0.03333 -0.07939 " pathEditMode="relative" rAng="0" ptsTypes="AA">
                                      <p:cBhvr>
                                        <p:cTn id="12" dur="1000" fill="hold"/>
                                        <p:tgtEl>
                                          <p:spTgt spid="3"/>
                                        </p:tgtEl>
                                        <p:attrNameLst>
                                          <p:attrName>ppt_x</p:attrName>
                                          <p:attrName>ppt_y</p:attrName>
                                        </p:attrNameLst>
                                      </p:cBhvr>
                                      <p:rCtr x="-1667" y="-3981"/>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136972" y="609600"/>
            <a:ext cx="6870086"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the </a:t>
            </a: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differential</a:t>
            </a:r>
            <a:b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equation</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14" name="מלבן 13"/>
              <p:cNvSpPr/>
              <p:nvPr/>
            </p:nvSpPr>
            <p:spPr>
              <a:xfrm>
                <a:off x="1066806" y="2808158"/>
                <a:ext cx="7010400" cy="12532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a:rPr lang="en-US" sz="3200" i="1" smtClean="0">
                          <a:solidFill>
                            <a:srgbClr val="00B050"/>
                          </a:solidFill>
                          <a:latin typeface="Cambria Math" panose="02040503050406030204" pitchFamily="18" charset="0"/>
                        </a:rPr>
                        <m:t>𝑚𝑔</m:t>
                      </m:r>
                      <m:func>
                        <m:funcPr>
                          <m:ctrlPr>
                            <a:rPr lang="en-US" sz="3200" i="1">
                              <a:solidFill>
                                <a:srgbClr val="00B050"/>
                              </a:solidFill>
                              <a:latin typeface="Cambria Math" panose="02040503050406030204" pitchFamily="18" charset="0"/>
                            </a:rPr>
                          </m:ctrlPr>
                        </m:funcPr>
                        <m:fName>
                          <m:r>
                            <a:rPr lang="en-US" sz="3200" i="1">
                              <a:solidFill>
                                <a:srgbClr val="00B050"/>
                              </a:solidFill>
                              <a:latin typeface="Cambria Math" panose="02040503050406030204" pitchFamily="18" charset="0"/>
                            </a:rPr>
                            <m:t>𝑠𝑖𝑛</m:t>
                          </m:r>
                        </m:fName>
                        <m:e>
                          <m:r>
                            <a:rPr lang="en-US" sz="3200" i="1">
                              <a:solidFill>
                                <a:srgbClr val="00B050"/>
                              </a:solidFill>
                              <a:latin typeface="Cambria Math" panose="02040503050406030204" pitchFamily="18" charset="0"/>
                            </a:rPr>
                            <m:t>𝛼</m:t>
                          </m:r>
                        </m:e>
                      </m:func>
                      <m:r>
                        <a:rPr lang="en-US" sz="3200">
                          <a:latin typeface="Cambria Math" panose="02040503050406030204" pitchFamily="18" charset="0"/>
                        </a:rPr>
                        <m:t>+</m:t>
                      </m:r>
                      <m:f>
                        <m:fPr>
                          <m:ctrlPr>
                            <a:rPr lang="en-US" sz="3200" i="1" smtClean="0">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rPr>
                            <m:t>1</m:t>
                          </m:r>
                        </m:num>
                        <m:den>
                          <m:r>
                            <a:rPr lang="en-US" sz="3200" i="1">
                              <a:solidFill>
                                <a:srgbClr val="00B050"/>
                              </a:solidFill>
                              <a:latin typeface="Cambria Math" panose="02040503050406030204" pitchFamily="18" charset="0"/>
                            </a:rPr>
                            <m:t>2</m:t>
                          </m:r>
                        </m:den>
                      </m:f>
                      <m:r>
                        <a:rPr lang="en-US" sz="3200" i="1">
                          <a:solidFill>
                            <a:srgbClr val="00B050"/>
                          </a:solidFill>
                          <a:latin typeface="Cambria Math" panose="02040503050406030204" pitchFamily="18" charset="0"/>
                          <a:ea typeface="Cambria Math" panose="02040503050406030204" pitchFamily="18" charset="0"/>
                        </a:rPr>
                        <m:t>𝜌</m:t>
                      </m:r>
                      <m:sSup>
                        <m:sSupPr>
                          <m:ctrlPr>
                            <a:rPr lang="en-US" sz="3200" i="1" smtClean="0">
                              <a:solidFill>
                                <a:srgbClr val="0070C0"/>
                              </a:solidFill>
                              <a:latin typeface="Cambria Math" panose="02040503050406030204" pitchFamily="18" charset="0"/>
                              <a:ea typeface="Cambria Math" panose="02040503050406030204" pitchFamily="18" charset="0"/>
                            </a:rPr>
                          </m:ctrlPr>
                        </m:sSupPr>
                        <m:e>
                          <m:r>
                            <a:rPr lang="en-US" sz="3200" i="1" smtClean="0">
                              <a:solidFill>
                                <a:srgbClr val="0070C0"/>
                              </a:solidFill>
                              <a:latin typeface="Cambria Math" panose="02040503050406030204" pitchFamily="18" charset="0"/>
                              <a:ea typeface="Cambria Math" panose="02040503050406030204" pitchFamily="18" charset="0"/>
                            </a:rPr>
                            <m:t>𝑣</m:t>
                          </m:r>
                        </m:e>
                        <m:sup>
                          <m:r>
                            <a:rPr lang="en-US" sz="3200" i="1">
                              <a:solidFill>
                                <a:srgbClr val="0070C0"/>
                              </a:solidFill>
                              <a:latin typeface="Cambria Math" panose="02040503050406030204" pitchFamily="18" charset="0"/>
                              <a:ea typeface="Cambria Math" panose="02040503050406030204" pitchFamily="18" charset="0"/>
                            </a:rPr>
                            <m:t>2</m:t>
                          </m:r>
                        </m:sup>
                      </m:sSup>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𝑘</m:t>
                          </m:r>
                        </m:e>
                        <m:sub>
                          <m:r>
                            <a:rPr lang="en-US" sz="3200" i="1">
                              <a:solidFill>
                                <a:srgbClr val="00B050"/>
                              </a:solidFill>
                              <a:latin typeface="Cambria Math" panose="02040503050406030204" pitchFamily="18" charset="0"/>
                              <a:ea typeface="Cambria Math" panose="02040503050406030204" pitchFamily="18" charset="0"/>
                            </a:rPr>
                            <m:t>1</m:t>
                          </m:r>
                        </m:sub>
                      </m:sSub>
                      <m:r>
                        <a:rPr lang="en-US" sz="3200">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𝑘</m:t>
                          </m:r>
                        </m:e>
                        <m:sub>
                          <m:r>
                            <a:rPr lang="en-US" sz="3200" i="1">
                              <a:solidFill>
                                <a:srgbClr val="00B050"/>
                              </a:solidFill>
                              <a:latin typeface="Cambria Math" panose="02040503050406030204" pitchFamily="18" charset="0"/>
                              <a:ea typeface="Cambria Math" panose="02040503050406030204" pitchFamily="18" charset="0"/>
                            </a:rPr>
                            <m:t>2</m:t>
                          </m:r>
                        </m:sub>
                      </m:sSub>
                      <m:r>
                        <a:rPr lang="en-US" sz="3200">
                          <a:latin typeface="Cambria Math" panose="02040503050406030204" pitchFamily="18" charset="0"/>
                        </a:rPr>
                        <m:t>+</m:t>
                      </m:r>
                      <m:r>
                        <a:rPr lang="en-US" sz="3200" i="1" smtClean="0">
                          <a:solidFill>
                            <a:srgbClr val="00B050"/>
                          </a:solidFill>
                          <a:latin typeface="Cambria Math" panose="02040503050406030204" pitchFamily="18" charset="0"/>
                        </a:rPr>
                        <m:t>𝑚</m:t>
                      </m:r>
                      <m:f>
                        <m:fPr>
                          <m:ctrlPr>
                            <a:rPr lang="en-US" sz="3200" i="1" smtClean="0">
                              <a:solidFill>
                                <a:srgbClr val="0070C0"/>
                              </a:solidFill>
                              <a:latin typeface="Cambria Math" panose="02040503050406030204" pitchFamily="18" charset="0"/>
                            </a:rPr>
                          </m:ctrlPr>
                        </m:fPr>
                        <m:num>
                          <m:r>
                            <a:rPr lang="en-US" sz="3200" i="1" smtClean="0">
                              <a:solidFill>
                                <a:srgbClr val="0070C0"/>
                              </a:solidFill>
                              <a:latin typeface="Cambria Math" panose="02040503050406030204" pitchFamily="18" charset="0"/>
                            </a:rPr>
                            <m:t>𝑑</m:t>
                          </m:r>
                          <m:r>
                            <a:rPr lang="en-US" sz="3200" b="0" i="1" smtClean="0">
                              <a:solidFill>
                                <a:srgbClr val="0070C0"/>
                              </a:solidFill>
                              <a:latin typeface="Cambria Math" panose="02040503050406030204" pitchFamily="18" charset="0"/>
                            </a:rPr>
                            <m:t>𝑣</m:t>
                          </m:r>
                        </m:num>
                        <m:den>
                          <m:r>
                            <a:rPr lang="en-US" sz="3200" i="1" smtClean="0">
                              <a:solidFill>
                                <a:srgbClr val="0070C0"/>
                              </a:solidFill>
                              <a:latin typeface="Cambria Math" panose="02040503050406030204" pitchFamily="18" charset="0"/>
                            </a:rPr>
                            <m:t>𝑑</m:t>
                          </m:r>
                          <m:r>
                            <a:rPr lang="en-US" sz="3200" b="0" i="1" smtClean="0">
                              <a:solidFill>
                                <a:srgbClr val="0070C0"/>
                              </a:solidFill>
                              <a:latin typeface="Cambria Math" panose="02040503050406030204" pitchFamily="18" charset="0"/>
                            </a:rPr>
                            <m:t>𝑡</m:t>
                          </m:r>
                        </m:den>
                      </m:f>
                      <m:r>
                        <a:rPr lang="en-US" sz="3200" i="1">
                          <a:latin typeface="Cambria Math" panose="02040503050406030204" pitchFamily="18" charset="0"/>
                        </a:rPr>
                        <m:t>=</m:t>
                      </m:r>
                      <m:r>
                        <a:rPr lang="en-US" sz="3200" i="1">
                          <a:latin typeface="Cambria Math" panose="02040503050406030204" pitchFamily="18" charset="0"/>
                        </a:rPr>
                        <m:t>0</m:t>
                      </m:r>
                    </m:oMath>
                  </m:oMathPara>
                </a14:m>
                <a:endParaRPr lang="en-US" sz="3200" dirty="0"/>
              </a:p>
            </p:txBody>
          </p:sp>
        </mc:Choice>
        <mc:Fallback>
          <p:sp>
            <p:nvSpPr>
              <p:cNvPr id="14" name="מלבן 13"/>
              <p:cNvSpPr>
                <a:spLocks noRot="1" noChangeAspect="1" noMove="1" noResize="1" noEditPoints="1" noAdjustHandles="1" noChangeArrowheads="1" noChangeShapeType="1" noTextEdit="1"/>
              </p:cNvSpPr>
              <p:nvPr/>
            </p:nvSpPr>
            <p:spPr>
              <a:xfrm>
                <a:off x="1066806" y="2808158"/>
                <a:ext cx="7010400" cy="1253236"/>
              </a:xfrm>
              <a:prstGeom prst="rect">
                <a:avLst/>
              </a:prstGeom>
              <a:blipFill>
                <a:blip r:embed="rId3"/>
                <a:stretch>
                  <a:fillRect/>
                </a:stretch>
              </a:blipFill>
            </p:spPr>
            <p:txBody>
              <a:bodyPr/>
              <a:lstStyle/>
              <a:p>
                <a:r>
                  <a:rPr lang="en-US">
                    <a:noFill/>
                  </a:rPr>
                  <a:t> </a:t>
                </a:r>
              </a:p>
            </p:txBody>
          </p:sp>
        </mc:Fallback>
      </mc:AlternateContent>
      <p:cxnSp>
        <p:nvCxnSpPr>
          <p:cNvPr id="3" name="מחבר חץ ישר 2"/>
          <p:cNvCxnSpPr/>
          <p:nvPr/>
        </p:nvCxnSpPr>
        <p:spPr>
          <a:xfrm flipH="1" flipV="1">
            <a:off x="4114800" y="3646358"/>
            <a:ext cx="1295400" cy="11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מלבן 5"/>
              <p:cNvSpPr/>
              <p:nvPr/>
            </p:nvSpPr>
            <p:spPr>
              <a:xfrm>
                <a:off x="5396459" y="4653771"/>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p:sp>
            <p:nvSpPr>
              <p:cNvPr id="6" name="מלבן 5"/>
              <p:cNvSpPr>
                <a:spLocks noRot="1" noChangeAspect="1" noMove="1" noResize="1" noEditPoints="1" noAdjustHandles="1" noChangeArrowheads="1" noChangeShapeType="1" noTextEdit="1"/>
              </p:cNvSpPr>
              <p:nvPr/>
            </p:nvSpPr>
            <p:spPr>
              <a:xfrm>
                <a:off x="5396459" y="4653771"/>
                <a:ext cx="567912" cy="461665"/>
              </a:xfrm>
              <a:prstGeom prst="rect">
                <a:avLst/>
              </a:prstGeom>
              <a:blipFill>
                <a:blip r:embed="rId4"/>
                <a:stretch>
                  <a:fillRect b="-1316"/>
                </a:stretch>
              </a:blipFill>
            </p:spPr>
            <p:txBody>
              <a:bodyPr/>
              <a:lstStyle/>
              <a:p>
                <a:r>
                  <a:rPr lang="en-US">
                    <a:noFill/>
                  </a:rPr>
                  <a:t> </a:t>
                </a:r>
              </a:p>
            </p:txBody>
          </p:sp>
        </mc:Fallback>
      </mc:AlternateContent>
      <p:cxnSp>
        <p:nvCxnSpPr>
          <p:cNvPr id="16" name="מחבר חץ ישר 15"/>
          <p:cNvCxnSpPr/>
          <p:nvPr/>
        </p:nvCxnSpPr>
        <p:spPr>
          <a:xfrm rot="-540000" flipH="1">
            <a:off x="6769191" y="3957485"/>
            <a:ext cx="128668" cy="8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מלבן 17"/>
              <p:cNvSpPr/>
              <p:nvPr/>
            </p:nvSpPr>
            <p:spPr>
              <a:xfrm>
                <a:off x="6574044" y="4668761"/>
                <a:ext cx="575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p:sp>
            <p:nvSpPr>
              <p:cNvPr id="18" name="מלבן 17"/>
              <p:cNvSpPr>
                <a:spLocks noRot="1" noChangeAspect="1" noMove="1" noResize="1" noEditPoints="1" noAdjustHandles="1" noChangeArrowheads="1" noChangeShapeType="1" noTextEdit="1"/>
              </p:cNvSpPr>
              <p:nvPr/>
            </p:nvSpPr>
            <p:spPr>
              <a:xfrm>
                <a:off x="6574044" y="4668761"/>
                <a:ext cx="575734" cy="461665"/>
              </a:xfrm>
              <a:prstGeom prst="rect">
                <a:avLst/>
              </a:prstGeom>
              <a:blipFill>
                <a:blip r:embed="rId5"/>
                <a:stretch>
                  <a:fillRect/>
                </a:stretch>
              </a:blipFill>
            </p:spPr>
            <p:txBody>
              <a:bodyPr/>
              <a:lstStyle/>
              <a:p>
                <a:r>
                  <a:rPr lang="en-US">
                    <a:noFill/>
                  </a:rPr>
                  <a:t> </a:t>
                </a:r>
              </a:p>
            </p:txBody>
          </p:sp>
        </mc:Fallback>
      </mc:AlternateContent>
      <p:cxnSp>
        <p:nvCxnSpPr>
          <p:cNvPr id="19" name="מחבר חץ ישר 18"/>
          <p:cNvCxnSpPr/>
          <p:nvPr/>
        </p:nvCxnSpPr>
        <p:spPr>
          <a:xfrm flipH="1">
            <a:off x="5949381" y="5051994"/>
            <a:ext cx="727488" cy="18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מלבן 20"/>
              <p:cNvSpPr/>
              <p:nvPr/>
            </p:nvSpPr>
            <p:spPr>
              <a:xfrm>
                <a:off x="5354816" y="5089693"/>
                <a:ext cx="7458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𝑑𝑣</m:t>
                          </m:r>
                        </m:e>
                        <m:sub>
                          <m:r>
                            <a:rPr lang="en-US" sz="2400" b="0" i="1" smtClean="0">
                              <a:latin typeface="Cambria Math" panose="02040503050406030204" pitchFamily="18" charset="0"/>
                            </a:rPr>
                            <m:t>0</m:t>
                          </m:r>
                        </m:sub>
                      </m:sSub>
                    </m:oMath>
                  </m:oMathPara>
                </a14:m>
                <a:endParaRPr lang="en-US" sz="2400" dirty="0"/>
              </a:p>
            </p:txBody>
          </p:sp>
        </mc:Choice>
        <mc:Fallback>
          <p:sp>
            <p:nvSpPr>
              <p:cNvPr id="21" name="מלבן 20"/>
              <p:cNvSpPr>
                <a:spLocks noRot="1" noChangeAspect="1" noMove="1" noResize="1" noEditPoints="1" noAdjustHandles="1" noChangeArrowheads="1" noChangeShapeType="1" noTextEdit="1"/>
              </p:cNvSpPr>
              <p:nvPr/>
            </p:nvSpPr>
            <p:spPr>
              <a:xfrm>
                <a:off x="5354816" y="5089693"/>
                <a:ext cx="745845"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מלבן 25"/>
              <p:cNvSpPr/>
              <p:nvPr/>
            </p:nvSpPr>
            <p:spPr>
              <a:xfrm>
                <a:off x="6578417" y="4667105"/>
                <a:ext cx="575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p:sp>
            <p:nvSpPr>
              <p:cNvPr id="26" name="מלבן 25"/>
              <p:cNvSpPr>
                <a:spLocks noRot="1" noChangeAspect="1" noMove="1" noResize="1" noEditPoints="1" noAdjustHandles="1" noChangeArrowheads="1" noChangeShapeType="1" noTextEdit="1"/>
              </p:cNvSpPr>
              <p:nvPr/>
            </p:nvSpPr>
            <p:spPr>
              <a:xfrm>
                <a:off x="6578417" y="4667105"/>
                <a:ext cx="575734" cy="461665"/>
              </a:xfrm>
              <a:prstGeom prst="rect">
                <a:avLst/>
              </a:prstGeom>
              <a:blipFill>
                <a:blip r:embed="rId7"/>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מלבן 26"/>
              <p:cNvSpPr/>
              <p:nvPr/>
            </p:nvSpPr>
            <p:spPr>
              <a:xfrm rot="20669703">
                <a:off x="5995495" y="5071001"/>
                <a:ext cx="8569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𝑑𝑡</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p:sp>
            <p:nvSpPr>
              <p:cNvPr id="27" name="מלבן 26"/>
              <p:cNvSpPr>
                <a:spLocks noRot="1" noChangeAspect="1" noMove="1" noResize="1" noEditPoints="1" noAdjustHandles="1" noChangeArrowheads="1" noChangeShapeType="1" noTextEdit="1"/>
              </p:cNvSpPr>
              <p:nvPr/>
            </p:nvSpPr>
            <p:spPr>
              <a:xfrm rot="20669703">
                <a:off x="5995495" y="5071001"/>
                <a:ext cx="856901"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מלבן 29"/>
              <p:cNvSpPr/>
              <p:nvPr/>
            </p:nvSpPr>
            <p:spPr>
              <a:xfrm>
                <a:off x="5392944" y="4661256"/>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p:sp>
            <p:nvSpPr>
              <p:cNvPr id="30" name="מלבן 29"/>
              <p:cNvSpPr>
                <a:spLocks noRot="1" noChangeAspect="1" noMove="1" noResize="1" noEditPoints="1" noAdjustHandles="1" noChangeArrowheads="1" noChangeShapeType="1" noTextEdit="1"/>
              </p:cNvSpPr>
              <p:nvPr/>
            </p:nvSpPr>
            <p:spPr>
              <a:xfrm>
                <a:off x="5392944" y="4661256"/>
                <a:ext cx="567912" cy="461665"/>
              </a:xfrm>
              <a:prstGeom prst="rect">
                <a:avLst/>
              </a:prstGeom>
              <a:blipFill>
                <a:blip r:embed="rId9"/>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מלבן 16"/>
              <p:cNvSpPr/>
              <p:nvPr/>
            </p:nvSpPr>
            <p:spPr>
              <a:xfrm>
                <a:off x="5383712" y="4656518"/>
                <a:ext cx="5679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p:sp>
            <p:nvSpPr>
              <p:cNvPr id="17" name="מלבן 16"/>
              <p:cNvSpPr>
                <a:spLocks noRot="1" noChangeAspect="1" noMove="1" noResize="1" noEditPoints="1" noAdjustHandles="1" noChangeArrowheads="1" noChangeShapeType="1" noTextEdit="1"/>
              </p:cNvSpPr>
              <p:nvPr/>
            </p:nvSpPr>
            <p:spPr>
              <a:xfrm>
                <a:off x="5383712" y="4656518"/>
                <a:ext cx="567912"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מלבן 32"/>
              <p:cNvSpPr/>
              <p:nvPr/>
            </p:nvSpPr>
            <p:spPr>
              <a:xfrm>
                <a:off x="5354816" y="5089693"/>
                <a:ext cx="7458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𝑑𝑣</m:t>
                          </m:r>
                        </m:e>
                        <m:sub>
                          <m:r>
                            <a:rPr lang="en-US" sz="2400" b="0" i="1" smtClean="0">
                              <a:latin typeface="Cambria Math" panose="02040503050406030204" pitchFamily="18" charset="0"/>
                            </a:rPr>
                            <m:t>1</m:t>
                          </m:r>
                        </m:sub>
                      </m:sSub>
                    </m:oMath>
                  </m:oMathPara>
                </a14:m>
                <a:endParaRPr lang="en-US" sz="2400" dirty="0"/>
              </a:p>
            </p:txBody>
          </p:sp>
        </mc:Choice>
        <mc:Fallback>
          <p:sp>
            <p:nvSpPr>
              <p:cNvPr id="33" name="מלבן 32"/>
              <p:cNvSpPr>
                <a:spLocks noRot="1" noChangeAspect="1" noMove="1" noResize="1" noEditPoints="1" noAdjustHandles="1" noChangeArrowheads="1" noChangeShapeType="1" noTextEdit="1"/>
              </p:cNvSpPr>
              <p:nvPr/>
            </p:nvSpPr>
            <p:spPr>
              <a:xfrm>
                <a:off x="5354816" y="5089693"/>
                <a:ext cx="745845" cy="461665"/>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11111E-6 4.07407E-6 L -0.00156 -0.05162 " pathEditMode="relative" rAng="0" ptsTypes="AA">
                                      <p:cBhvr>
                                        <p:cTn id="35" dur="2000" fill="hold"/>
                                        <p:tgtEl>
                                          <p:spTgt spid="21"/>
                                        </p:tgtEl>
                                        <p:attrNameLst>
                                          <p:attrName>ppt_x</p:attrName>
                                          <p:attrName>ppt_y</p:attrName>
                                        </p:attrNameLst>
                                      </p:cBhvr>
                                      <p:rCtr x="-87" y="-2593"/>
                                    </p:animMotion>
                                  </p:childTnLst>
                                </p:cTn>
                              </p:par>
                              <p:par>
                                <p:cTn id="36" presetID="10" presetClass="exit" presetSubtype="0" fill="hold"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1000"/>
                                        <p:tgtEl>
                                          <p:spTgt spid="21"/>
                                        </p:tgtEl>
                                      </p:cBhvr>
                                    </p:animEffect>
                                    <p:set>
                                      <p:cBhvr>
                                        <p:cTn id="41" dur="1" fill="hold">
                                          <p:stCondLst>
                                            <p:cond delay="999"/>
                                          </p:stCondLst>
                                        </p:cTn>
                                        <p:tgtEl>
                                          <p:spTgt spid="21"/>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1000"/>
                                        <p:tgtEl>
                                          <p:spTgt spid="6"/>
                                        </p:tgtEl>
                                      </p:cBhvr>
                                    </p:animEffect>
                                    <p:set>
                                      <p:cBhvr>
                                        <p:cTn id="44" dur="1" fill="hold">
                                          <p:stCondLst>
                                            <p:cond delay="999"/>
                                          </p:stCondLst>
                                        </p:cTn>
                                        <p:tgtEl>
                                          <p:spTgt spid="6"/>
                                        </p:tgtEl>
                                        <p:attrNameLst>
                                          <p:attrName>style.visibility</p:attrName>
                                        </p:attrNameLst>
                                      </p:cBhvr>
                                      <p:to>
                                        <p:strVal val="hidden"/>
                                      </p:to>
                                    </p:set>
                                  </p:childTnLst>
                                </p:cTn>
                              </p:par>
                              <p:par>
                                <p:cTn id="45" presetID="10" presetClass="entr" presetSubtype="0"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9" presetClass="exit" presetSubtype="0" fill="hold" grpId="1" nodeType="withEffect">
                                  <p:stCondLst>
                                    <p:cond delay="500"/>
                                  </p:stCondLst>
                                  <p:childTnLst>
                                    <p:animEffect transition="out" filter="dissolve">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par>
                                <p:cTn id="73" presetID="10" presetClass="entr" presetSubtype="0" fill="hold" grpId="0" nodeType="withEffect">
                                  <p:stCondLst>
                                    <p:cond delay="40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par>
                                <p:cTn id="81" presetID="10" presetClass="entr" presetSubtype="0" fill="hold" grpId="2"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grpId="0" nodeType="withEffect">
                                  <p:stCondLst>
                                    <p:cond delay="4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1" nodeType="clickEffect">
                                  <p:stCondLst>
                                    <p:cond delay="0"/>
                                  </p:stCondLst>
                                  <p:childTnLst>
                                    <p:animMotion origin="layout" path="M 1.11111E-6 4.07407E-6 L -0.00156 -0.05162 " pathEditMode="relative" rAng="0" ptsTypes="AA">
                                      <p:cBhvr>
                                        <p:cTn id="90" dur="2000" fill="hold"/>
                                        <p:tgtEl>
                                          <p:spTgt spid="33"/>
                                        </p:tgtEl>
                                        <p:attrNameLst>
                                          <p:attrName>ppt_x</p:attrName>
                                          <p:attrName>ppt_y</p:attrName>
                                        </p:attrNameLst>
                                      </p:cBhvr>
                                      <p:rCtr x="-87" y="-2593"/>
                                    </p:animMotion>
                                  </p:childTnLst>
                                </p:cTn>
                              </p:par>
                              <p:par>
                                <p:cTn id="91" presetID="10" presetClass="exit" presetSubtype="0" fill="hold" grpId="2" nodeType="withEffect">
                                  <p:stCondLst>
                                    <p:cond delay="0"/>
                                  </p:stCondLst>
                                  <p:childTnLst>
                                    <p:animEffect transition="out" filter="fade">
                                      <p:cBhvr>
                                        <p:cTn id="92" dur="1000"/>
                                        <p:tgtEl>
                                          <p:spTgt spid="33"/>
                                        </p:tgtEl>
                                      </p:cBhvr>
                                    </p:animEffect>
                                    <p:set>
                                      <p:cBhvr>
                                        <p:cTn id="93" dur="1" fill="hold">
                                          <p:stCondLst>
                                            <p:cond delay="999"/>
                                          </p:stCondLst>
                                        </p:cTn>
                                        <p:tgtEl>
                                          <p:spTgt spid="33"/>
                                        </p:tgtEl>
                                        <p:attrNameLst>
                                          <p:attrName>style.visibility</p:attrName>
                                        </p:attrNameLst>
                                      </p:cBhvr>
                                      <p:to>
                                        <p:strVal val="hidden"/>
                                      </p:to>
                                    </p:set>
                                  </p:childTnLst>
                                </p:cTn>
                              </p:par>
                              <p:par>
                                <p:cTn id="94" presetID="10" presetClass="exit" presetSubtype="0" fill="hold" grpId="1" nodeType="withEffect">
                                  <p:stCondLst>
                                    <p:cond delay="400"/>
                                  </p:stCondLst>
                                  <p:childTnLst>
                                    <p:animEffect transition="out" filter="fade">
                                      <p:cBhvr>
                                        <p:cTn id="95" dur="500"/>
                                        <p:tgtEl>
                                          <p:spTgt spid="17"/>
                                        </p:tgtEl>
                                      </p:cBhvr>
                                    </p:animEffect>
                                    <p:set>
                                      <p:cBhvr>
                                        <p:cTn id="96" dur="1" fill="hold">
                                          <p:stCondLst>
                                            <p:cond delay="499"/>
                                          </p:stCondLst>
                                        </p:cTn>
                                        <p:tgtEl>
                                          <p:spTgt spid="17"/>
                                        </p:tgtEl>
                                        <p:attrNameLst>
                                          <p:attrName>style.visibility</p:attrName>
                                        </p:attrNameLst>
                                      </p:cBhvr>
                                      <p:to>
                                        <p:strVal val="hidden"/>
                                      </p:to>
                                    </p:set>
                                  </p:childTnLst>
                                </p:cTn>
                              </p:par>
                              <p:par>
                                <p:cTn id="97" presetID="10" presetClass="entr" presetSubtype="0" fill="hold" grpId="0" nodeType="withEffect">
                                  <p:stCondLst>
                                    <p:cond delay="40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9" presetClass="exit" presetSubtype="0" fill="hold" nodeType="withEffect">
                                  <p:stCondLst>
                                    <p:cond delay="0"/>
                                  </p:stCondLst>
                                  <p:childTnLst>
                                    <p:animEffect transition="out" filter="dissolv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9" presetClass="exit" presetSubtype="0" fill="hold" grpId="1" nodeType="withEffect">
                                  <p:stCondLst>
                                    <p:cond delay="0"/>
                                  </p:stCondLst>
                                  <p:childTnLst>
                                    <p:animEffect transition="out" filter="dissolve">
                                      <p:cBhvr>
                                        <p:cTn id="104" dur="500"/>
                                        <p:tgtEl>
                                          <p:spTgt spid="26"/>
                                        </p:tgtEl>
                                      </p:cBhvr>
                                    </p:animEffect>
                                    <p:set>
                                      <p:cBhvr>
                                        <p:cTn id="105" dur="1" fill="hold">
                                          <p:stCondLst>
                                            <p:cond delay="499"/>
                                          </p:stCondLst>
                                        </p:cTn>
                                        <p:tgtEl>
                                          <p:spTgt spid="26"/>
                                        </p:tgtEl>
                                        <p:attrNameLst>
                                          <p:attrName>style.visibility</p:attrName>
                                        </p:attrNameLst>
                                      </p:cBhvr>
                                      <p:to>
                                        <p:strVal val="hidden"/>
                                      </p:to>
                                    </p:set>
                                  </p:childTnLst>
                                </p:cTn>
                              </p:par>
                              <p:par>
                                <p:cTn id="106" presetID="9" presetClass="exit" presetSubtype="0" fill="hold" nodeType="withEffect">
                                  <p:stCondLst>
                                    <p:cond delay="0"/>
                                  </p:stCondLst>
                                  <p:childTnLst>
                                    <p:animEffect transition="out" filter="dissolve">
                                      <p:cBhvr>
                                        <p:cTn id="107" dur="500"/>
                                        <p:tgtEl>
                                          <p:spTgt spid="19"/>
                                        </p:tgtEl>
                                      </p:cBhvr>
                                    </p:animEffect>
                                    <p:set>
                                      <p:cBhvr>
                                        <p:cTn id="108" dur="1" fill="hold">
                                          <p:stCondLst>
                                            <p:cond delay="499"/>
                                          </p:stCondLst>
                                        </p:cTn>
                                        <p:tgtEl>
                                          <p:spTgt spid="19"/>
                                        </p:tgtEl>
                                        <p:attrNameLst>
                                          <p:attrName>style.visibility</p:attrName>
                                        </p:attrNameLst>
                                      </p:cBhvr>
                                      <p:to>
                                        <p:strVal val="hidden"/>
                                      </p:to>
                                    </p:set>
                                  </p:childTnLst>
                                </p:cTn>
                              </p:par>
                              <p:par>
                                <p:cTn id="109" presetID="9" presetClass="exit" presetSubtype="0" fill="hold" grpId="3" nodeType="withEffect">
                                  <p:stCondLst>
                                    <p:cond delay="0"/>
                                  </p:stCondLst>
                                  <p:childTnLst>
                                    <p:animEffect transition="out" filter="dissolve">
                                      <p:cBhvr>
                                        <p:cTn id="110" dur="500"/>
                                        <p:tgtEl>
                                          <p:spTgt spid="27"/>
                                        </p:tgtEl>
                                      </p:cBhvr>
                                    </p:animEffect>
                                    <p:set>
                                      <p:cBhvr>
                                        <p:cTn id="111" dur="1" fill="hold">
                                          <p:stCondLst>
                                            <p:cond delay="499"/>
                                          </p:stCondLst>
                                        </p:cTn>
                                        <p:tgtEl>
                                          <p:spTgt spid="27"/>
                                        </p:tgtEl>
                                        <p:attrNameLst>
                                          <p:attrName>style.visibility</p:attrName>
                                        </p:attrNameLst>
                                      </p:cBhvr>
                                      <p:to>
                                        <p:strVal val="hidden"/>
                                      </p:to>
                                    </p:set>
                                  </p:childTnLst>
                                </p:cTn>
                              </p:par>
                              <p:par>
                                <p:cTn id="112" presetID="9" presetClass="exit" presetSubtype="0" fill="hold" nodeType="withEffect">
                                  <p:stCondLst>
                                    <p:cond delay="0"/>
                                  </p:stCondLst>
                                  <p:childTnLst>
                                    <p:animEffect transition="out" filter="dissolve">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18" grpId="0"/>
      <p:bldP spid="18" grpId="1"/>
      <p:bldP spid="21" grpId="0"/>
      <p:bldP spid="21" grpId="1"/>
      <p:bldP spid="21" grpId="2"/>
      <p:bldP spid="26" grpId="0"/>
      <p:bldP spid="26" grpId="1"/>
      <p:bldP spid="27" grpId="0"/>
      <p:bldP spid="27" grpId="1"/>
      <p:bldP spid="27" grpId="2"/>
      <p:bldP spid="27" grpId="3"/>
      <p:bldP spid="30" grpId="0"/>
      <p:bldP spid="17" grpId="0"/>
      <p:bldP spid="17" grpId="1"/>
      <p:bldP spid="33" grpId="0"/>
      <p:bldP spid="33" grpId="1"/>
      <p:bldP spid="3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3"/>
          <p:cNvSpPr>
            <a:spLocks noGrp="1"/>
          </p:cNvSpPr>
          <p:nvPr>
            <p:ph type="title"/>
          </p:nvPr>
        </p:nvSpPr>
        <p:spPr>
          <a:xfrm>
            <a:off x="3567816" y="923758"/>
            <a:ext cx="200837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Result</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7" name="מחבר ישר 6"/>
          <p:cNvCxnSpPr/>
          <p:nvPr/>
        </p:nvCxnSpPr>
        <p:spPr>
          <a:xfrm>
            <a:off x="7741920" y="3581400"/>
            <a:ext cx="7162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400800" y="3276600"/>
            <a:ext cx="1219200" cy="646331"/>
          </a:xfrm>
          <a:prstGeom prst="rect">
            <a:avLst/>
          </a:prstGeom>
          <a:noFill/>
        </p:spPr>
        <p:txBody>
          <a:bodyPr wrap="square" rtlCol="0">
            <a:spAutoFit/>
          </a:bodyPr>
          <a:lstStyle/>
          <a:p>
            <a:pPr algn="ctr"/>
            <a:r>
              <a:rPr lang="en-US" dirty="0"/>
              <a:t>Measured speed</a:t>
            </a:r>
          </a:p>
        </p:txBody>
      </p:sp>
      <p:cxnSp>
        <p:nvCxnSpPr>
          <p:cNvPr id="9" name="מחבר ישר 8"/>
          <p:cNvCxnSpPr/>
          <p:nvPr/>
        </p:nvCxnSpPr>
        <p:spPr>
          <a:xfrm>
            <a:off x="7741920" y="4572000"/>
            <a:ext cx="716280"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6477000" y="4191000"/>
            <a:ext cx="1264920" cy="646331"/>
          </a:xfrm>
          <a:prstGeom prst="rect">
            <a:avLst/>
          </a:prstGeom>
          <a:noFill/>
        </p:spPr>
        <p:txBody>
          <a:bodyPr wrap="square" rtlCol="0">
            <a:spAutoFit/>
          </a:bodyPr>
          <a:lstStyle/>
          <a:p>
            <a:pPr algn="ctr"/>
            <a:r>
              <a:rPr lang="en-US" dirty="0"/>
              <a:t>Calculated speed</a:t>
            </a:r>
          </a:p>
        </p:txBody>
      </p:sp>
      <p:pic>
        <p:nvPicPr>
          <p:cNvPr id="14" name="תמונה 13"/>
          <p:cNvPicPr/>
          <p:nvPr/>
        </p:nvPicPr>
        <p:blipFill>
          <a:blip r:embed="rId3" cstate="print">
            <a:extLst>
              <a:ext uri="{28A0092B-C50C-407E-A947-70E740481C1C}">
                <a14:useLocalDpi xmlns:a14="http://schemas.microsoft.com/office/drawing/2010/main" val="0"/>
              </a:ext>
            </a:extLst>
          </a:blip>
          <a:stretch>
            <a:fillRect/>
          </a:stretch>
        </p:blipFill>
        <p:spPr>
          <a:xfrm>
            <a:off x="770890" y="1923288"/>
            <a:ext cx="5325110" cy="40203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464621" y="923758"/>
            <a:ext cx="621477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rtl="1"/>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further research</a:t>
            </a:r>
            <a:endParaRPr lang="he-IL"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תמונה 7"/>
          <p:cNvPicPr/>
          <p:nvPr/>
        </p:nvPicPr>
        <p:blipFill>
          <a:blip r:embed="rId3" cstate="print">
            <a:extLst>
              <a:ext uri="{28A0092B-C50C-407E-A947-70E740481C1C}">
                <a14:useLocalDpi xmlns:a14="http://schemas.microsoft.com/office/drawing/2010/main" val="0"/>
              </a:ext>
            </a:extLst>
          </a:blip>
          <a:stretch>
            <a:fillRect/>
          </a:stretch>
        </p:blipFill>
        <p:spPr>
          <a:xfrm>
            <a:off x="4648201" y="2438400"/>
            <a:ext cx="3733800" cy="2914471"/>
          </a:xfrm>
          <a:prstGeom prst="rect">
            <a:avLst/>
          </a:prstGeom>
        </p:spPr>
      </p:pic>
      <p:pic>
        <p:nvPicPr>
          <p:cNvPr id="9" name="תמונה 8"/>
          <p:cNvPicPr/>
          <p:nvPr/>
        </p:nvPicPr>
        <p:blipFill>
          <a:blip r:embed="rId4" cstate="print">
            <a:extLst>
              <a:ext uri="{28A0092B-C50C-407E-A947-70E740481C1C}">
                <a14:useLocalDpi xmlns:a14="http://schemas.microsoft.com/office/drawing/2010/main" val="0"/>
              </a:ext>
            </a:extLst>
          </a:blip>
          <a:stretch>
            <a:fillRect/>
          </a:stretch>
        </p:blipFill>
        <p:spPr>
          <a:xfrm>
            <a:off x="762001" y="2438400"/>
            <a:ext cx="3886200" cy="2914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8117</TotalTime>
  <Words>676</Words>
  <Application>Microsoft Office PowerPoint</Application>
  <PresentationFormat>‫הצגה על המסך (4:3)</PresentationFormat>
  <Paragraphs>41</Paragraphs>
  <Slides>6</Slides>
  <Notes>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6</vt:i4>
      </vt:variant>
    </vt:vector>
  </HeadingPairs>
  <TitlesOfParts>
    <vt:vector size="13" baseType="lpstr">
      <vt:lpstr>Arial</vt:lpstr>
      <vt:lpstr>Calibri</vt:lpstr>
      <vt:lpstr>Cambria Math</vt:lpstr>
      <vt:lpstr>Constantia</vt:lpstr>
      <vt:lpstr>David</vt:lpstr>
      <vt:lpstr>Wingdings 2</vt:lpstr>
      <vt:lpstr>זרימה</vt:lpstr>
      <vt:lpstr>מצגת של PowerPoint‏</vt:lpstr>
      <vt:lpstr>מצגת של PowerPoint‏</vt:lpstr>
      <vt:lpstr>מצגת של PowerPoint‏</vt:lpstr>
      <vt:lpstr>Solving the differential equation</vt:lpstr>
      <vt:lpstr>Result</vt:lpstr>
      <vt:lpstr>For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Nadav</dc:creator>
  <cp:lastModifiedBy>Nadav Halahmi</cp:lastModifiedBy>
  <cp:revision>86</cp:revision>
  <dcterms:created xsi:type="dcterms:W3CDTF">2014-12-13T17:31:20Z</dcterms:created>
  <dcterms:modified xsi:type="dcterms:W3CDTF">2017-01-21T17:50:05Z</dcterms:modified>
</cp:coreProperties>
</file>